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Shape 12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Nivel de texto 1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 Juan Pérez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 Juan Pérez</a:t>
            </a:r>
          </a:p>
        </p:txBody>
      </p:sp>
      <p:sp>
        <p:nvSpPr>
          <p:cNvPr id="94" name="“Escribe una cita aquí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“Escribe una cita aquí” </a:t>
            </a:r>
          </a:p>
        </p:txBody>
      </p:sp>
      <p:sp>
        <p:nvSpPr>
          <p:cNvPr id="9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n"/>
          <p:cNvSpPr/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o del título"/>
          <p:cNvSpPr txBox="1"/>
          <p:nvPr>
            <p:ph type="title"/>
          </p:nvPr>
        </p:nvSpPr>
        <p:spPr>
          <a:xfrm>
            <a:off x="894079" y="1608666"/>
            <a:ext cx="11216642" cy="1413935"/>
          </a:xfrm>
          <a:prstGeom prst="rect">
            <a:avLst/>
          </a:prstGeom>
        </p:spPr>
        <p:txBody>
          <a:bodyPr lIns="48766" tIns="48766" rIns="48766" bIns="48766"/>
          <a:lstStyle>
            <a:lvl1pPr algn="l" defTabSz="1300480">
              <a:lnSpc>
                <a:spcPct val="90000"/>
              </a:lnSpc>
              <a:defRPr sz="6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18" name="Nivel de texto 1…"/>
          <p:cNvSpPr txBox="1"/>
          <p:nvPr>
            <p:ph type="body" idx="1"/>
          </p:nvPr>
        </p:nvSpPr>
        <p:spPr>
          <a:xfrm>
            <a:off x="894079" y="3166533"/>
            <a:ext cx="11216642" cy="4641428"/>
          </a:xfrm>
          <a:prstGeom prst="rect">
            <a:avLst/>
          </a:prstGeom>
        </p:spPr>
        <p:txBody>
          <a:bodyPr lIns="48766" tIns="48766" rIns="48766" bIns="48766" anchor="t"/>
          <a:lstStyle>
            <a:lvl1pPr marL="310242" indent="-310242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1pPr>
            <a:lvl2pPr marL="819150" indent="-36195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2pPr>
            <a:lvl3pPr marL="1348738" indent="-434338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3pPr>
            <a:lvl4pPr marL="1854200" indent="-48260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4pPr>
            <a:lvl5pPr marL="2311400" indent="-482600" defTabSz="1300480">
              <a:lnSpc>
                <a:spcPct val="90000"/>
              </a:lnSpc>
              <a:spcBef>
                <a:spcPts val="1400"/>
              </a:spcBef>
              <a:buSzPct val="100000"/>
              <a:buFont typeface="Arial"/>
              <a:defRPr sz="3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19" name="Número de diapositiva"/>
          <p:cNvSpPr txBox="1"/>
          <p:nvPr>
            <p:ph type="sldNum" sz="quarter" idx="2"/>
          </p:nvPr>
        </p:nvSpPr>
        <p:spPr>
          <a:xfrm>
            <a:off x="11787365" y="8024623"/>
            <a:ext cx="323357" cy="338835"/>
          </a:xfrm>
          <a:prstGeom prst="rect">
            <a:avLst/>
          </a:prstGeom>
        </p:spPr>
        <p:txBody>
          <a:bodyPr lIns="48766" tIns="48766" rIns="48766" bIns="48766" anchor="ctr"/>
          <a:lstStyle>
            <a:lvl1pPr algn="r" defTabSz="1300480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n"/>
          <p:cNvSpPr/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exto del título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Nivel de texto 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el título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n"/>
          <p:cNvSpPr/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exto del título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Nivel de texto 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Nivel de texto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n"/>
          <p:cNvSpPr/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Nivel de texto 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Número de diapositiva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ivel de texto 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n"/>
          <p:cNvSpPr/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n"/>
          <p:cNvSpPr/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n"/>
          <p:cNvSpPr/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Nivel de texto 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10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15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16.png"/><Relationship Id="rId4" Type="http://schemas.openxmlformats.org/officeDocument/2006/relationships/image" Target="../media/image19.jpeg"/><Relationship Id="rId5" Type="http://schemas.openxmlformats.org/officeDocument/2006/relationships/image" Target="../media/image20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1.jpeg"/><Relationship Id="rId4" Type="http://schemas.openxmlformats.org/officeDocument/2006/relationships/hyperlink" Target="mailto:dr.ramirezhinojosa@yahoo.com" TargetMode="Externa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3.jpeg"/><Relationship Id="rId4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4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9" Type="http://schemas.openxmlformats.org/officeDocument/2006/relationships/image" Target="../media/image11.jpeg"/><Relationship Id="rId10" Type="http://schemas.openxmlformats.org/officeDocument/2006/relationships/image" Target="../media/image12.jpeg"/><Relationship Id="rId11" Type="http://schemas.openxmlformats.org/officeDocument/2006/relationships/image" Target="../media/image1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jpeg"/><Relationship Id="rId8" Type="http://schemas.openxmlformats.org/officeDocument/2006/relationships/image" Target="../media/image18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Dr. Juan Pablo Ramírez Hinojosa…"/>
          <p:cNvSpPr txBox="1"/>
          <p:nvPr>
            <p:ph type="ctrTitle"/>
          </p:nvPr>
        </p:nvSpPr>
        <p:spPr>
          <a:xfrm>
            <a:off x="165709" y="6181243"/>
            <a:ext cx="12673382" cy="3302001"/>
          </a:xfrm>
          <a:prstGeom prst="rect">
            <a:avLst/>
          </a:prstGeom>
        </p:spPr>
        <p:txBody>
          <a:bodyPr/>
          <a:lstStyle/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Dr. Juan Pablo Ramírez Hinojosa</a:t>
            </a:r>
          </a:p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Medicina Interna / Infectología</a:t>
            </a:r>
          </a:p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Subdirección Epidemiología e Infectología</a:t>
            </a:r>
            <a:endParaRPr>
              <a:latin typeface="Adobe Caslon Pro"/>
              <a:ea typeface="Adobe Caslon Pro"/>
              <a:cs typeface="Adobe Caslon Pro"/>
              <a:sym typeface="Adobe Caslon Pro"/>
            </a:endParaRPr>
          </a:p>
          <a:p>
            <a:pPr defTabSz="731520">
              <a:defRPr b="1" sz="3680">
                <a:solidFill>
                  <a:schemeClr val="accent1">
                    <a:hueOff val="114395"/>
                    <a:lumOff val="-2497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Hospital General Dr. Manuel Gea González</a:t>
            </a:r>
          </a:p>
        </p:txBody>
      </p:sp>
      <p:pic>
        <p:nvPicPr>
          <p:cNvPr id="130" name="600px-SALUD_Logo_2019.svg.png" descr="600px-SALUD_Logo_2019.sv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50386" y="371716"/>
            <a:ext cx="4344400" cy="1151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thumbnail.jpeg" descr="thumbnail.jpeg"/>
          <p:cNvPicPr>
            <a:picLocks noChangeAspect="1"/>
          </p:cNvPicPr>
          <p:nvPr/>
        </p:nvPicPr>
        <p:blipFill>
          <a:blip r:embed="rId4">
            <a:extLst/>
          </a:blip>
          <a:srcRect l="13882" t="22406" r="13645" b="22500"/>
          <a:stretch>
            <a:fillRect/>
          </a:stretch>
        </p:blipFill>
        <p:spPr>
          <a:xfrm>
            <a:off x="10412172" y="2126753"/>
            <a:ext cx="2162176" cy="1270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0" h="21581" fill="norm" stroke="1" extrusionOk="0">
                <a:moveTo>
                  <a:pt x="10625" y="1"/>
                </a:moveTo>
                <a:cubicBezTo>
                  <a:pt x="8809" y="21"/>
                  <a:pt x="7415" y="2561"/>
                  <a:pt x="7438" y="5803"/>
                </a:cubicBezTo>
                <a:cubicBezTo>
                  <a:pt x="7456" y="8301"/>
                  <a:pt x="8371" y="10420"/>
                  <a:pt x="9763" y="11182"/>
                </a:cubicBezTo>
                <a:cubicBezTo>
                  <a:pt x="10161" y="11399"/>
                  <a:pt x="11213" y="11383"/>
                  <a:pt x="11663" y="11155"/>
                </a:cubicBezTo>
                <a:cubicBezTo>
                  <a:pt x="12554" y="10703"/>
                  <a:pt x="13347" y="9670"/>
                  <a:pt x="13687" y="8513"/>
                </a:cubicBezTo>
                <a:cubicBezTo>
                  <a:pt x="13785" y="8177"/>
                  <a:pt x="13866" y="7874"/>
                  <a:pt x="13866" y="7839"/>
                </a:cubicBezTo>
                <a:cubicBezTo>
                  <a:pt x="13866" y="7804"/>
                  <a:pt x="13591" y="7771"/>
                  <a:pt x="13250" y="7771"/>
                </a:cubicBezTo>
                <a:lnTo>
                  <a:pt x="12630" y="7771"/>
                </a:lnTo>
                <a:lnTo>
                  <a:pt x="12314" y="8317"/>
                </a:lnTo>
                <a:cubicBezTo>
                  <a:pt x="11852" y="9114"/>
                  <a:pt x="11339" y="9491"/>
                  <a:pt x="10695" y="9497"/>
                </a:cubicBezTo>
                <a:cubicBezTo>
                  <a:pt x="10049" y="9503"/>
                  <a:pt x="9652" y="9187"/>
                  <a:pt x="9174" y="8284"/>
                </a:cubicBezTo>
                <a:cubicBezTo>
                  <a:pt x="8841" y="7655"/>
                  <a:pt x="8574" y="6630"/>
                  <a:pt x="8651" y="6282"/>
                </a:cubicBezTo>
                <a:cubicBezTo>
                  <a:pt x="8684" y="6133"/>
                  <a:pt x="9074" y="6107"/>
                  <a:pt x="11319" y="6107"/>
                </a:cubicBezTo>
                <a:lnTo>
                  <a:pt x="13948" y="6107"/>
                </a:lnTo>
                <a:lnTo>
                  <a:pt x="13901" y="5251"/>
                </a:lnTo>
                <a:cubicBezTo>
                  <a:pt x="13719" y="2121"/>
                  <a:pt x="12384" y="-19"/>
                  <a:pt x="10625" y="1"/>
                </a:cubicBezTo>
                <a:close/>
                <a:moveTo>
                  <a:pt x="3397" y="7"/>
                </a:moveTo>
                <a:cubicBezTo>
                  <a:pt x="3030" y="-5"/>
                  <a:pt x="2665" y="79"/>
                  <a:pt x="2352" y="263"/>
                </a:cubicBezTo>
                <a:cubicBezTo>
                  <a:pt x="1445" y="798"/>
                  <a:pt x="853" y="1709"/>
                  <a:pt x="445" y="3188"/>
                </a:cubicBezTo>
                <a:cubicBezTo>
                  <a:pt x="-350" y="6069"/>
                  <a:pt x="334" y="9491"/>
                  <a:pt x="1978" y="10838"/>
                </a:cubicBezTo>
                <a:cubicBezTo>
                  <a:pt x="2449" y="11224"/>
                  <a:pt x="2589" y="11280"/>
                  <a:pt x="3159" y="11323"/>
                </a:cubicBezTo>
                <a:cubicBezTo>
                  <a:pt x="3916" y="11380"/>
                  <a:pt x="4510" y="11154"/>
                  <a:pt x="4997" y="10622"/>
                </a:cubicBezTo>
                <a:cubicBezTo>
                  <a:pt x="5167" y="10435"/>
                  <a:pt x="5325" y="10331"/>
                  <a:pt x="5348" y="10393"/>
                </a:cubicBezTo>
                <a:cubicBezTo>
                  <a:pt x="5409" y="10564"/>
                  <a:pt x="5134" y="11560"/>
                  <a:pt x="4872" y="12112"/>
                </a:cubicBezTo>
                <a:cubicBezTo>
                  <a:pt x="4744" y="12381"/>
                  <a:pt x="4471" y="12760"/>
                  <a:pt x="4267" y="12954"/>
                </a:cubicBezTo>
                <a:cubicBezTo>
                  <a:pt x="3933" y="13273"/>
                  <a:pt x="3838" y="13311"/>
                  <a:pt x="3276" y="13311"/>
                </a:cubicBezTo>
                <a:cubicBezTo>
                  <a:pt x="2712" y="13311"/>
                  <a:pt x="2610" y="13269"/>
                  <a:pt x="2192" y="12914"/>
                </a:cubicBezTo>
                <a:cubicBezTo>
                  <a:pt x="1925" y="12687"/>
                  <a:pt x="1633" y="12324"/>
                  <a:pt x="1498" y="12051"/>
                </a:cubicBezTo>
                <a:lnTo>
                  <a:pt x="1264" y="11586"/>
                </a:lnTo>
                <a:lnTo>
                  <a:pt x="632" y="11586"/>
                </a:lnTo>
                <a:cubicBezTo>
                  <a:pt x="285" y="11586"/>
                  <a:pt x="0" y="11612"/>
                  <a:pt x="0" y="11647"/>
                </a:cubicBezTo>
                <a:cubicBezTo>
                  <a:pt x="0" y="11682"/>
                  <a:pt x="79" y="11980"/>
                  <a:pt x="176" y="12307"/>
                </a:cubicBezTo>
                <a:cubicBezTo>
                  <a:pt x="626" y="13841"/>
                  <a:pt x="1551" y="14877"/>
                  <a:pt x="2723" y="15158"/>
                </a:cubicBezTo>
                <a:cubicBezTo>
                  <a:pt x="4458" y="15574"/>
                  <a:pt x="5916" y="14110"/>
                  <a:pt x="6440" y="11431"/>
                </a:cubicBezTo>
                <a:cubicBezTo>
                  <a:pt x="6577" y="10728"/>
                  <a:pt x="6584" y="10400"/>
                  <a:pt x="6607" y="5480"/>
                </a:cubicBezTo>
                <a:lnTo>
                  <a:pt x="6631" y="270"/>
                </a:lnTo>
                <a:lnTo>
                  <a:pt x="6042" y="270"/>
                </a:lnTo>
                <a:lnTo>
                  <a:pt x="5449" y="270"/>
                </a:lnTo>
                <a:lnTo>
                  <a:pt x="5449" y="621"/>
                </a:lnTo>
                <a:cubicBezTo>
                  <a:pt x="5449" y="1115"/>
                  <a:pt x="5354" y="1162"/>
                  <a:pt x="5055" y="809"/>
                </a:cubicBezTo>
                <a:cubicBezTo>
                  <a:pt x="4632" y="310"/>
                  <a:pt x="4009" y="28"/>
                  <a:pt x="3397" y="7"/>
                </a:cubicBezTo>
                <a:close/>
                <a:moveTo>
                  <a:pt x="18040" y="14"/>
                </a:moveTo>
                <a:cubicBezTo>
                  <a:pt x="17673" y="-2"/>
                  <a:pt x="17308" y="75"/>
                  <a:pt x="16991" y="250"/>
                </a:cubicBezTo>
                <a:cubicBezTo>
                  <a:pt x="16108" y="737"/>
                  <a:pt x="15479" y="1705"/>
                  <a:pt x="15048" y="3249"/>
                </a:cubicBezTo>
                <a:cubicBezTo>
                  <a:pt x="14801" y="4134"/>
                  <a:pt x="14799" y="4155"/>
                  <a:pt x="14799" y="5689"/>
                </a:cubicBezTo>
                <a:cubicBezTo>
                  <a:pt x="14799" y="7229"/>
                  <a:pt x="14801" y="7240"/>
                  <a:pt x="15056" y="8162"/>
                </a:cubicBezTo>
                <a:cubicBezTo>
                  <a:pt x="15462" y="9631"/>
                  <a:pt x="16162" y="10674"/>
                  <a:pt x="17076" y="11175"/>
                </a:cubicBezTo>
                <a:cubicBezTo>
                  <a:pt x="17228" y="11258"/>
                  <a:pt x="17632" y="11334"/>
                  <a:pt x="17974" y="11337"/>
                </a:cubicBezTo>
                <a:cubicBezTo>
                  <a:pt x="18647" y="11343"/>
                  <a:pt x="19307" y="11035"/>
                  <a:pt x="19725" y="10521"/>
                </a:cubicBezTo>
                <a:cubicBezTo>
                  <a:pt x="19976" y="10213"/>
                  <a:pt x="20076" y="10279"/>
                  <a:pt x="20076" y="10757"/>
                </a:cubicBezTo>
                <a:lnTo>
                  <a:pt x="20076" y="11108"/>
                </a:lnTo>
                <a:lnTo>
                  <a:pt x="20661" y="11108"/>
                </a:lnTo>
                <a:lnTo>
                  <a:pt x="21250" y="11108"/>
                </a:lnTo>
                <a:lnTo>
                  <a:pt x="21250" y="5689"/>
                </a:lnTo>
                <a:lnTo>
                  <a:pt x="21250" y="270"/>
                </a:lnTo>
                <a:lnTo>
                  <a:pt x="20661" y="270"/>
                </a:lnTo>
                <a:lnTo>
                  <a:pt x="20076" y="270"/>
                </a:lnTo>
                <a:lnTo>
                  <a:pt x="20076" y="621"/>
                </a:lnTo>
                <a:cubicBezTo>
                  <a:pt x="20076" y="1115"/>
                  <a:pt x="19981" y="1162"/>
                  <a:pt x="19682" y="809"/>
                </a:cubicBezTo>
                <a:cubicBezTo>
                  <a:pt x="19267" y="319"/>
                  <a:pt x="18651" y="41"/>
                  <a:pt x="18040" y="14"/>
                </a:cubicBezTo>
                <a:close/>
                <a:moveTo>
                  <a:pt x="10617" y="1854"/>
                </a:moveTo>
                <a:cubicBezTo>
                  <a:pt x="11080" y="1830"/>
                  <a:pt x="11541" y="2124"/>
                  <a:pt x="11936" y="2737"/>
                </a:cubicBezTo>
                <a:cubicBezTo>
                  <a:pt x="12309" y="3317"/>
                  <a:pt x="12591" y="4013"/>
                  <a:pt x="12525" y="4199"/>
                </a:cubicBezTo>
                <a:cubicBezTo>
                  <a:pt x="12477" y="4331"/>
                  <a:pt x="8887" y="4377"/>
                  <a:pt x="8811" y="4247"/>
                </a:cubicBezTo>
                <a:cubicBezTo>
                  <a:pt x="8738" y="4119"/>
                  <a:pt x="9014" y="3326"/>
                  <a:pt x="9291" y="2872"/>
                </a:cubicBezTo>
                <a:cubicBezTo>
                  <a:pt x="9690" y="2218"/>
                  <a:pt x="10154" y="1878"/>
                  <a:pt x="10617" y="1854"/>
                </a:cubicBezTo>
                <a:close/>
                <a:moveTo>
                  <a:pt x="3343" y="1861"/>
                </a:moveTo>
                <a:cubicBezTo>
                  <a:pt x="4127" y="1860"/>
                  <a:pt x="4857" y="2687"/>
                  <a:pt x="5234" y="4085"/>
                </a:cubicBezTo>
                <a:cubicBezTo>
                  <a:pt x="5486" y="5017"/>
                  <a:pt x="5486" y="6368"/>
                  <a:pt x="5234" y="7300"/>
                </a:cubicBezTo>
                <a:cubicBezTo>
                  <a:pt x="5023" y="8082"/>
                  <a:pt x="4592" y="8854"/>
                  <a:pt x="4170" y="9207"/>
                </a:cubicBezTo>
                <a:cubicBezTo>
                  <a:pt x="3756" y="9553"/>
                  <a:pt x="3165" y="9612"/>
                  <a:pt x="2726" y="9355"/>
                </a:cubicBezTo>
                <a:cubicBezTo>
                  <a:pt x="2484" y="9213"/>
                  <a:pt x="2257" y="8937"/>
                  <a:pt x="1962" y="8432"/>
                </a:cubicBezTo>
                <a:cubicBezTo>
                  <a:pt x="1474" y="7595"/>
                  <a:pt x="1283" y="6827"/>
                  <a:pt x="1283" y="5689"/>
                </a:cubicBezTo>
                <a:cubicBezTo>
                  <a:pt x="1283" y="4549"/>
                  <a:pt x="1472" y="3785"/>
                  <a:pt x="1966" y="2932"/>
                </a:cubicBezTo>
                <a:cubicBezTo>
                  <a:pt x="2313" y="2333"/>
                  <a:pt x="2465" y="2160"/>
                  <a:pt x="2793" y="1995"/>
                </a:cubicBezTo>
                <a:cubicBezTo>
                  <a:pt x="2975" y="1904"/>
                  <a:pt x="3162" y="1861"/>
                  <a:pt x="3343" y="1861"/>
                </a:cubicBezTo>
                <a:close/>
                <a:moveTo>
                  <a:pt x="17974" y="1894"/>
                </a:moveTo>
                <a:cubicBezTo>
                  <a:pt x="18594" y="1896"/>
                  <a:pt x="18994" y="2217"/>
                  <a:pt x="19452" y="3081"/>
                </a:cubicBezTo>
                <a:cubicBezTo>
                  <a:pt x="20442" y="4951"/>
                  <a:pt x="20126" y="8011"/>
                  <a:pt x="18828" y="9146"/>
                </a:cubicBezTo>
                <a:cubicBezTo>
                  <a:pt x="16823" y="10899"/>
                  <a:pt x="14932" y="6076"/>
                  <a:pt x="16468" y="3128"/>
                </a:cubicBezTo>
                <a:cubicBezTo>
                  <a:pt x="16921" y="2258"/>
                  <a:pt x="17366" y="1893"/>
                  <a:pt x="17974" y="1894"/>
                </a:cubicBezTo>
                <a:close/>
                <a:moveTo>
                  <a:pt x="16413" y="15212"/>
                </a:moveTo>
                <a:cubicBezTo>
                  <a:pt x="16244" y="15212"/>
                  <a:pt x="16168" y="15488"/>
                  <a:pt x="16242" y="15819"/>
                </a:cubicBezTo>
                <a:cubicBezTo>
                  <a:pt x="16293" y="16047"/>
                  <a:pt x="16519" y="16034"/>
                  <a:pt x="16632" y="15798"/>
                </a:cubicBezTo>
                <a:cubicBezTo>
                  <a:pt x="16754" y="15544"/>
                  <a:pt x="16631" y="15212"/>
                  <a:pt x="16413" y="15212"/>
                </a:cubicBezTo>
                <a:close/>
                <a:moveTo>
                  <a:pt x="7384" y="15273"/>
                </a:moveTo>
                <a:lnTo>
                  <a:pt x="7384" y="17712"/>
                </a:lnTo>
                <a:lnTo>
                  <a:pt x="7384" y="20152"/>
                </a:lnTo>
                <a:lnTo>
                  <a:pt x="7590" y="20152"/>
                </a:lnTo>
                <a:lnTo>
                  <a:pt x="7797" y="20152"/>
                </a:lnTo>
                <a:lnTo>
                  <a:pt x="7797" y="18973"/>
                </a:lnTo>
                <a:cubicBezTo>
                  <a:pt x="7797" y="17875"/>
                  <a:pt x="7807" y="17770"/>
                  <a:pt x="7973" y="17429"/>
                </a:cubicBezTo>
                <a:cubicBezTo>
                  <a:pt x="8111" y="17146"/>
                  <a:pt x="8210" y="17059"/>
                  <a:pt x="8402" y="17059"/>
                </a:cubicBezTo>
                <a:cubicBezTo>
                  <a:pt x="8842" y="17059"/>
                  <a:pt x="8901" y="17267"/>
                  <a:pt x="8901" y="18804"/>
                </a:cubicBezTo>
                <a:lnTo>
                  <a:pt x="8901" y="20152"/>
                </a:lnTo>
                <a:lnTo>
                  <a:pt x="9076" y="20152"/>
                </a:lnTo>
                <a:lnTo>
                  <a:pt x="9256" y="20152"/>
                </a:lnTo>
                <a:lnTo>
                  <a:pt x="9233" y="18676"/>
                </a:lnTo>
                <a:cubicBezTo>
                  <a:pt x="9211" y="17305"/>
                  <a:pt x="9199" y="17173"/>
                  <a:pt x="9045" y="16890"/>
                </a:cubicBezTo>
                <a:cubicBezTo>
                  <a:pt x="8826" y="16488"/>
                  <a:pt x="8481" y="16383"/>
                  <a:pt x="8140" y="16614"/>
                </a:cubicBezTo>
                <a:cubicBezTo>
                  <a:pt x="7994" y="16713"/>
                  <a:pt x="7857" y="16765"/>
                  <a:pt x="7836" y="16728"/>
                </a:cubicBezTo>
                <a:cubicBezTo>
                  <a:pt x="7815" y="16692"/>
                  <a:pt x="7797" y="16349"/>
                  <a:pt x="7797" y="15967"/>
                </a:cubicBezTo>
                <a:cubicBezTo>
                  <a:pt x="7797" y="15275"/>
                  <a:pt x="7797" y="15273"/>
                  <a:pt x="7590" y="15273"/>
                </a:cubicBezTo>
                <a:lnTo>
                  <a:pt x="7384" y="15273"/>
                </a:lnTo>
                <a:close/>
                <a:moveTo>
                  <a:pt x="17455" y="15273"/>
                </a:moveTo>
                <a:cubicBezTo>
                  <a:pt x="17346" y="15273"/>
                  <a:pt x="17320" y="15378"/>
                  <a:pt x="17303" y="15899"/>
                </a:cubicBezTo>
                <a:cubicBezTo>
                  <a:pt x="17283" y="16482"/>
                  <a:pt x="17269" y="16525"/>
                  <a:pt x="17092" y="16560"/>
                </a:cubicBezTo>
                <a:cubicBezTo>
                  <a:pt x="16961" y="16586"/>
                  <a:pt x="16905" y="16669"/>
                  <a:pt x="16905" y="16823"/>
                </a:cubicBezTo>
                <a:cubicBezTo>
                  <a:pt x="16905" y="16977"/>
                  <a:pt x="16961" y="17053"/>
                  <a:pt x="17092" y="17079"/>
                </a:cubicBezTo>
                <a:lnTo>
                  <a:pt x="17283" y="17119"/>
                </a:lnTo>
                <a:lnTo>
                  <a:pt x="17303" y="18636"/>
                </a:lnTo>
                <a:cubicBezTo>
                  <a:pt x="17321" y="20047"/>
                  <a:pt x="17330" y="20152"/>
                  <a:pt x="17455" y="20152"/>
                </a:cubicBezTo>
                <a:cubicBezTo>
                  <a:pt x="17579" y="20152"/>
                  <a:pt x="17589" y="20047"/>
                  <a:pt x="17607" y="18636"/>
                </a:cubicBezTo>
                <a:lnTo>
                  <a:pt x="17626" y="17119"/>
                </a:lnTo>
                <a:lnTo>
                  <a:pt x="17818" y="17079"/>
                </a:lnTo>
                <a:cubicBezTo>
                  <a:pt x="17949" y="17053"/>
                  <a:pt x="18009" y="16977"/>
                  <a:pt x="18009" y="16823"/>
                </a:cubicBezTo>
                <a:cubicBezTo>
                  <a:pt x="18009" y="16669"/>
                  <a:pt x="17949" y="16586"/>
                  <a:pt x="17818" y="16560"/>
                </a:cubicBezTo>
                <a:cubicBezTo>
                  <a:pt x="17641" y="16525"/>
                  <a:pt x="17626" y="16482"/>
                  <a:pt x="17607" y="15899"/>
                </a:cubicBezTo>
                <a:cubicBezTo>
                  <a:pt x="17590" y="15378"/>
                  <a:pt x="17564" y="15273"/>
                  <a:pt x="17455" y="15273"/>
                </a:cubicBezTo>
                <a:close/>
                <a:moveTo>
                  <a:pt x="20903" y="15273"/>
                </a:moveTo>
                <a:lnTo>
                  <a:pt x="20903" y="17712"/>
                </a:lnTo>
                <a:lnTo>
                  <a:pt x="20903" y="20152"/>
                </a:lnTo>
                <a:lnTo>
                  <a:pt x="21078" y="20152"/>
                </a:lnTo>
                <a:lnTo>
                  <a:pt x="21250" y="20152"/>
                </a:lnTo>
                <a:lnTo>
                  <a:pt x="21250" y="17712"/>
                </a:lnTo>
                <a:lnTo>
                  <a:pt x="21250" y="15273"/>
                </a:lnTo>
                <a:lnTo>
                  <a:pt x="21078" y="15273"/>
                </a:lnTo>
                <a:lnTo>
                  <a:pt x="20903" y="15273"/>
                </a:lnTo>
                <a:close/>
                <a:moveTo>
                  <a:pt x="10730" y="16479"/>
                </a:moveTo>
                <a:cubicBezTo>
                  <a:pt x="10575" y="16477"/>
                  <a:pt x="10418" y="16548"/>
                  <a:pt x="10231" y="16695"/>
                </a:cubicBezTo>
                <a:cubicBezTo>
                  <a:pt x="9706" y="17106"/>
                  <a:pt x="9498" y="18376"/>
                  <a:pt x="9802" y="19310"/>
                </a:cubicBezTo>
                <a:cubicBezTo>
                  <a:pt x="9970" y="19825"/>
                  <a:pt x="10155" y="20052"/>
                  <a:pt x="10488" y="20152"/>
                </a:cubicBezTo>
                <a:cubicBezTo>
                  <a:pt x="11042" y="20319"/>
                  <a:pt x="11502" y="19922"/>
                  <a:pt x="11702" y="19114"/>
                </a:cubicBezTo>
                <a:cubicBezTo>
                  <a:pt x="11925" y="18209"/>
                  <a:pt x="11705" y="17115"/>
                  <a:pt x="11218" y="16708"/>
                </a:cubicBezTo>
                <a:cubicBezTo>
                  <a:pt x="11037" y="16557"/>
                  <a:pt x="10885" y="16481"/>
                  <a:pt x="10730" y="16479"/>
                </a:cubicBezTo>
                <a:close/>
                <a:moveTo>
                  <a:pt x="14857" y="16479"/>
                </a:moveTo>
                <a:cubicBezTo>
                  <a:pt x="14728" y="16471"/>
                  <a:pt x="14604" y="16529"/>
                  <a:pt x="14440" y="16648"/>
                </a:cubicBezTo>
                <a:cubicBezTo>
                  <a:pt x="14268" y="16771"/>
                  <a:pt x="14164" y="16791"/>
                  <a:pt x="14116" y="16708"/>
                </a:cubicBezTo>
                <a:cubicBezTo>
                  <a:pt x="14077" y="16641"/>
                  <a:pt x="13977" y="16580"/>
                  <a:pt x="13890" y="16580"/>
                </a:cubicBezTo>
                <a:lnTo>
                  <a:pt x="13730" y="16580"/>
                </a:lnTo>
                <a:lnTo>
                  <a:pt x="13730" y="19081"/>
                </a:lnTo>
                <a:lnTo>
                  <a:pt x="13730" y="21581"/>
                </a:lnTo>
                <a:lnTo>
                  <a:pt x="13901" y="21581"/>
                </a:lnTo>
                <a:cubicBezTo>
                  <a:pt x="14069" y="21581"/>
                  <a:pt x="14073" y="21561"/>
                  <a:pt x="14073" y="20772"/>
                </a:cubicBezTo>
                <a:cubicBezTo>
                  <a:pt x="14073" y="20325"/>
                  <a:pt x="14093" y="19923"/>
                  <a:pt x="14116" y="19883"/>
                </a:cubicBezTo>
                <a:cubicBezTo>
                  <a:pt x="14139" y="19842"/>
                  <a:pt x="14232" y="19895"/>
                  <a:pt x="14323" y="19997"/>
                </a:cubicBezTo>
                <a:cubicBezTo>
                  <a:pt x="14416" y="20103"/>
                  <a:pt x="14637" y="20179"/>
                  <a:pt x="14830" y="20179"/>
                </a:cubicBezTo>
                <a:cubicBezTo>
                  <a:pt x="15473" y="20179"/>
                  <a:pt x="15868" y="19462"/>
                  <a:pt x="15867" y="18292"/>
                </a:cubicBezTo>
                <a:cubicBezTo>
                  <a:pt x="15867" y="17534"/>
                  <a:pt x="15674" y="16990"/>
                  <a:pt x="15298" y="16695"/>
                </a:cubicBezTo>
                <a:cubicBezTo>
                  <a:pt x="15120" y="16556"/>
                  <a:pt x="14986" y="16487"/>
                  <a:pt x="14857" y="16479"/>
                </a:cubicBezTo>
                <a:close/>
                <a:moveTo>
                  <a:pt x="19206" y="16486"/>
                </a:moveTo>
                <a:cubicBezTo>
                  <a:pt x="18693" y="16543"/>
                  <a:pt x="18269" y="17308"/>
                  <a:pt x="18274" y="18380"/>
                </a:cubicBezTo>
                <a:cubicBezTo>
                  <a:pt x="18278" y="19345"/>
                  <a:pt x="18549" y="19953"/>
                  <a:pt x="19062" y="20152"/>
                </a:cubicBezTo>
                <a:cubicBezTo>
                  <a:pt x="19334" y="20258"/>
                  <a:pt x="19645" y="20181"/>
                  <a:pt x="19854" y="19957"/>
                </a:cubicBezTo>
                <a:cubicBezTo>
                  <a:pt x="19990" y="19810"/>
                  <a:pt x="20017" y="19811"/>
                  <a:pt x="20053" y="19970"/>
                </a:cubicBezTo>
                <a:cubicBezTo>
                  <a:pt x="20075" y="20071"/>
                  <a:pt x="20165" y="20152"/>
                  <a:pt x="20255" y="20152"/>
                </a:cubicBezTo>
                <a:lnTo>
                  <a:pt x="20423" y="20152"/>
                </a:lnTo>
                <a:lnTo>
                  <a:pt x="20423" y="18366"/>
                </a:lnTo>
                <a:lnTo>
                  <a:pt x="20423" y="16580"/>
                </a:lnTo>
                <a:lnTo>
                  <a:pt x="20255" y="16580"/>
                </a:lnTo>
                <a:cubicBezTo>
                  <a:pt x="20165" y="16580"/>
                  <a:pt x="20073" y="16656"/>
                  <a:pt x="20053" y="16749"/>
                </a:cubicBezTo>
                <a:cubicBezTo>
                  <a:pt x="20022" y="16887"/>
                  <a:pt x="19968" y="16879"/>
                  <a:pt x="19737" y="16681"/>
                </a:cubicBezTo>
                <a:cubicBezTo>
                  <a:pt x="19558" y="16529"/>
                  <a:pt x="19377" y="16467"/>
                  <a:pt x="19206" y="16486"/>
                </a:cubicBezTo>
                <a:close/>
                <a:moveTo>
                  <a:pt x="12801" y="16506"/>
                </a:moveTo>
                <a:cubicBezTo>
                  <a:pt x="12541" y="16477"/>
                  <a:pt x="12265" y="16680"/>
                  <a:pt x="12185" y="17072"/>
                </a:cubicBezTo>
                <a:cubicBezTo>
                  <a:pt x="12079" y="17596"/>
                  <a:pt x="12186" y="17972"/>
                  <a:pt x="12591" y="18487"/>
                </a:cubicBezTo>
                <a:cubicBezTo>
                  <a:pt x="12801" y="18756"/>
                  <a:pt x="12969" y="19065"/>
                  <a:pt x="12969" y="19182"/>
                </a:cubicBezTo>
                <a:cubicBezTo>
                  <a:pt x="12969" y="19663"/>
                  <a:pt x="12635" y="19839"/>
                  <a:pt x="12404" y="19478"/>
                </a:cubicBezTo>
                <a:cubicBezTo>
                  <a:pt x="12285" y="19293"/>
                  <a:pt x="12266" y="19292"/>
                  <a:pt x="12162" y="19471"/>
                </a:cubicBezTo>
                <a:cubicBezTo>
                  <a:pt x="12017" y="19721"/>
                  <a:pt x="12132" y="19995"/>
                  <a:pt x="12439" y="20132"/>
                </a:cubicBezTo>
                <a:cubicBezTo>
                  <a:pt x="13283" y="20510"/>
                  <a:pt x="13667" y="18888"/>
                  <a:pt x="12907" y="18150"/>
                </a:cubicBezTo>
                <a:cubicBezTo>
                  <a:pt x="12523" y="17779"/>
                  <a:pt x="12378" y="17465"/>
                  <a:pt x="12486" y="17241"/>
                </a:cubicBezTo>
                <a:cubicBezTo>
                  <a:pt x="12596" y="17010"/>
                  <a:pt x="12792" y="17010"/>
                  <a:pt x="12997" y="17241"/>
                </a:cubicBezTo>
                <a:cubicBezTo>
                  <a:pt x="13140" y="17403"/>
                  <a:pt x="13167" y="17405"/>
                  <a:pt x="13246" y="17241"/>
                </a:cubicBezTo>
                <a:cubicBezTo>
                  <a:pt x="13319" y="17089"/>
                  <a:pt x="13312" y="17015"/>
                  <a:pt x="13211" y="16823"/>
                </a:cubicBezTo>
                <a:cubicBezTo>
                  <a:pt x="13107" y="16625"/>
                  <a:pt x="12958" y="16524"/>
                  <a:pt x="12801" y="16506"/>
                </a:cubicBezTo>
                <a:close/>
                <a:moveTo>
                  <a:pt x="16421" y="16580"/>
                </a:moveTo>
                <a:cubicBezTo>
                  <a:pt x="16289" y="16580"/>
                  <a:pt x="16281" y="16660"/>
                  <a:pt x="16281" y="18366"/>
                </a:cubicBezTo>
                <a:cubicBezTo>
                  <a:pt x="16281" y="20073"/>
                  <a:pt x="16289" y="20152"/>
                  <a:pt x="16421" y="20152"/>
                </a:cubicBezTo>
                <a:cubicBezTo>
                  <a:pt x="16553" y="20152"/>
                  <a:pt x="16558" y="20073"/>
                  <a:pt x="16558" y="18366"/>
                </a:cubicBezTo>
                <a:cubicBezTo>
                  <a:pt x="16558" y="16660"/>
                  <a:pt x="16553" y="16580"/>
                  <a:pt x="16421" y="16580"/>
                </a:cubicBezTo>
                <a:close/>
                <a:moveTo>
                  <a:pt x="10730" y="17059"/>
                </a:moveTo>
                <a:cubicBezTo>
                  <a:pt x="10929" y="17059"/>
                  <a:pt x="11036" y="17149"/>
                  <a:pt x="11218" y="17463"/>
                </a:cubicBezTo>
                <a:cubicBezTo>
                  <a:pt x="11529" y="17999"/>
                  <a:pt x="11548" y="18660"/>
                  <a:pt x="11265" y="19202"/>
                </a:cubicBezTo>
                <a:cubicBezTo>
                  <a:pt x="10802" y="20087"/>
                  <a:pt x="10005" y="19542"/>
                  <a:pt x="10005" y="18339"/>
                </a:cubicBezTo>
                <a:cubicBezTo>
                  <a:pt x="10005" y="17683"/>
                  <a:pt x="10359" y="17059"/>
                  <a:pt x="10730" y="17059"/>
                </a:cubicBezTo>
                <a:close/>
                <a:moveTo>
                  <a:pt x="14799" y="17065"/>
                </a:moveTo>
                <a:cubicBezTo>
                  <a:pt x="15080" y="17051"/>
                  <a:pt x="15351" y="17374"/>
                  <a:pt x="15497" y="17975"/>
                </a:cubicBezTo>
                <a:cubicBezTo>
                  <a:pt x="15579" y="18314"/>
                  <a:pt x="15579" y="18425"/>
                  <a:pt x="15497" y="18764"/>
                </a:cubicBezTo>
                <a:cubicBezTo>
                  <a:pt x="15444" y="18982"/>
                  <a:pt x="15317" y="19282"/>
                  <a:pt x="15212" y="19424"/>
                </a:cubicBezTo>
                <a:cubicBezTo>
                  <a:pt x="14920" y="19821"/>
                  <a:pt x="14591" y="19766"/>
                  <a:pt x="14307" y="19276"/>
                </a:cubicBezTo>
                <a:cubicBezTo>
                  <a:pt x="14115" y="18944"/>
                  <a:pt x="14073" y="18776"/>
                  <a:pt x="14073" y="18366"/>
                </a:cubicBezTo>
                <a:cubicBezTo>
                  <a:pt x="14073" y="17956"/>
                  <a:pt x="14115" y="17795"/>
                  <a:pt x="14307" y="17463"/>
                </a:cubicBezTo>
                <a:cubicBezTo>
                  <a:pt x="14457" y="17204"/>
                  <a:pt x="14630" y="17074"/>
                  <a:pt x="14799" y="17065"/>
                </a:cubicBezTo>
                <a:close/>
                <a:moveTo>
                  <a:pt x="19366" y="17065"/>
                </a:moveTo>
                <a:cubicBezTo>
                  <a:pt x="19532" y="17087"/>
                  <a:pt x="19700" y="17218"/>
                  <a:pt x="19842" y="17463"/>
                </a:cubicBezTo>
                <a:cubicBezTo>
                  <a:pt x="20152" y="17999"/>
                  <a:pt x="20171" y="18663"/>
                  <a:pt x="19889" y="19209"/>
                </a:cubicBezTo>
                <a:cubicBezTo>
                  <a:pt x="19755" y="19466"/>
                  <a:pt x="19611" y="19594"/>
                  <a:pt x="19413" y="19640"/>
                </a:cubicBezTo>
                <a:cubicBezTo>
                  <a:pt x="19168" y="19697"/>
                  <a:pt x="19102" y="19658"/>
                  <a:pt x="18890" y="19337"/>
                </a:cubicBezTo>
                <a:cubicBezTo>
                  <a:pt x="18590" y="18882"/>
                  <a:pt x="18517" y="18376"/>
                  <a:pt x="18672" y="17814"/>
                </a:cubicBezTo>
                <a:cubicBezTo>
                  <a:pt x="18815" y="17291"/>
                  <a:pt x="19089" y="17029"/>
                  <a:pt x="19366" y="17065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32" name="Manifestaciones clínicas…"/>
          <p:cNvSpPr txBox="1"/>
          <p:nvPr/>
        </p:nvSpPr>
        <p:spPr>
          <a:xfrm>
            <a:off x="606742" y="3696630"/>
            <a:ext cx="11791316" cy="2360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7400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Manifestaciones clínicas </a:t>
            </a:r>
          </a:p>
          <a:p>
            <a:pPr>
              <a:defRPr sz="7400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y tratamiento de Influenza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Tratamiento farmacológic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Tratamiento farmacológico</a:t>
            </a:r>
          </a:p>
        </p:txBody>
      </p:sp>
      <p:sp>
        <p:nvSpPr>
          <p:cNvPr id="288" name="Oseltamivir (Cápsulas de 75mg.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Oseltamivir (Cápsulas de 75mg.)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75mgs vía oral cada 12 horas por 5 días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2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Zanamivir ( Inhalador con dosis de 5mg.)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2 inhalaciones cada 12hrs por 5 días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2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Amantadina ( Tabletas de 100mg.)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0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1 tableta cada 12hrs por 5 días</a:t>
            </a:r>
          </a:p>
        </p:txBody>
      </p:sp>
      <p:pic>
        <p:nvPicPr>
          <p:cNvPr id="289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10259" t="15598" r="7156" b="2894"/>
          <a:stretch>
            <a:fillRect/>
          </a:stretch>
        </p:blipFill>
        <p:spPr>
          <a:xfrm>
            <a:off x="9698399" y="3417808"/>
            <a:ext cx="1149474" cy="110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577" fill="norm" stroke="1" extrusionOk="0">
                <a:moveTo>
                  <a:pt x="21363" y="0"/>
                </a:moveTo>
                <a:cubicBezTo>
                  <a:pt x="21057" y="1"/>
                  <a:pt x="17910" y="2254"/>
                  <a:pt x="15935" y="3882"/>
                </a:cubicBezTo>
                <a:cubicBezTo>
                  <a:pt x="13740" y="5692"/>
                  <a:pt x="9450" y="10484"/>
                  <a:pt x="7733" y="13044"/>
                </a:cubicBezTo>
                <a:cubicBezTo>
                  <a:pt x="7088" y="14006"/>
                  <a:pt x="6470" y="14735"/>
                  <a:pt x="6365" y="14667"/>
                </a:cubicBezTo>
                <a:cubicBezTo>
                  <a:pt x="6259" y="14599"/>
                  <a:pt x="5826" y="13757"/>
                  <a:pt x="5398" y="12796"/>
                </a:cubicBezTo>
                <a:cubicBezTo>
                  <a:pt x="4527" y="10836"/>
                  <a:pt x="3523" y="9473"/>
                  <a:pt x="2959" y="9473"/>
                </a:cubicBezTo>
                <a:cubicBezTo>
                  <a:pt x="2462" y="9473"/>
                  <a:pt x="167" y="10930"/>
                  <a:pt x="15" y="11344"/>
                </a:cubicBezTo>
                <a:cubicBezTo>
                  <a:pt x="-51" y="11522"/>
                  <a:pt x="105" y="11859"/>
                  <a:pt x="364" y="12089"/>
                </a:cubicBezTo>
                <a:cubicBezTo>
                  <a:pt x="624" y="12319"/>
                  <a:pt x="1151" y="13010"/>
                  <a:pt x="1532" y="13626"/>
                </a:cubicBezTo>
                <a:cubicBezTo>
                  <a:pt x="2454" y="15121"/>
                  <a:pt x="4810" y="20679"/>
                  <a:pt x="4677" y="21041"/>
                </a:cubicBezTo>
                <a:cubicBezTo>
                  <a:pt x="4619" y="21199"/>
                  <a:pt x="4640" y="21399"/>
                  <a:pt x="4722" y="21484"/>
                </a:cubicBezTo>
                <a:cubicBezTo>
                  <a:pt x="4803" y="21569"/>
                  <a:pt x="5612" y="21600"/>
                  <a:pt x="6514" y="21561"/>
                </a:cubicBezTo>
                <a:cubicBezTo>
                  <a:pt x="7725" y="21509"/>
                  <a:pt x="8137" y="21410"/>
                  <a:pt x="8090" y="21173"/>
                </a:cubicBezTo>
                <a:cubicBezTo>
                  <a:pt x="8055" y="20996"/>
                  <a:pt x="8455" y="19798"/>
                  <a:pt x="8982" y="18510"/>
                </a:cubicBezTo>
                <a:cubicBezTo>
                  <a:pt x="11671" y="11945"/>
                  <a:pt x="14123" y="8201"/>
                  <a:pt x="19147" y="2982"/>
                </a:cubicBezTo>
                <a:cubicBezTo>
                  <a:pt x="20778" y="1288"/>
                  <a:pt x="21490" y="456"/>
                  <a:pt x="21534" y="148"/>
                </a:cubicBezTo>
                <a:cubicBezTo>
                  <a:pt x="21549" y="45"/>
                  <a:pt x="21487" y="0"/>
                  <a:pt x="21363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90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10259" t="15598" r="7156" b="2894"/>
          <a:stretch>
            <a:fillRect/>
          </a:stretch>
        </p:blipFill>
        <p:spPr>
          <a:xfrm>
            <a:off x="9698399" y="5182569"/>
            <a:ext cx="1149474" cy="1102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577" fill="norm" stroke="1" extrusionOk="0">
                <a:moveTo>
                  <a:pt x="21363" y="0"/>
                </a:moveTo>
                <a:cubicBezTo>
                  <a:pt x="21057" y="1"/>
                  <a:pt x="17910" y="2254"/>
                  <a:pt x="15935" y="3882"/>
                </a:cubicBezTo>
                <a:cubicBezTo>
                  <a:pt x="13740" y="5692"/>
                  <a:pt x="9450" y="10484"/>
                  <a:pt x="7733" y="13044"/>
                </a:cubicBezTo>
                <a:cubicBezTo>
                  <a:pt x="7088" y="14006"/>
                  <a:pt x="6470" y="14735"/>
                  <a:pt x="6365" y="14667"/>
                </a:cubicBezTo>
                <a:cubicBezTo>
                  <a:pt x="6259" y="14599"/>
                  <a:pt x="5826" y="13757"/>
                  <a:pt x="5398" y="12796"/>
                </a:cubicBezTo>
                <a:cubicBezTo>
                  <a:pt x="4527" y="10836"/>
                  <a:pt x="3523" y="9473"/>
                  <a:pt x="2959" y="9473"/>
                </a:cubicBezTo>
                <a:cubicBezTo>
                  <a:pt x="2462" y="9473"/>
                  <a:pt x="167" y="10930"/>
                  <a:pt x="15" y="11344"/>
                </a:cubicBezTo>
                <a:cubicBezTo>
                  <a:pt x="-51" y="11522"/>
                  <a:pt x="105" y="11859"/>
                  <a:pt x="364" y="12089"/>
                </a:cubicBezTo>
                <a:cubicBezTo>
                  <a:pt x="624" y="12319"/>
                  <a:pt x="1151" y="13010"/>
                  <a:pt x="1532" y="13626"/>
                </a:cubicBezTo>
                <a:cubicBezTo>
                  <a:pt x="2454" y="15121"/>
                  <a:pt x="4810" y="20679"/>
                  <a:pt x="4677" y="21041"/>
                </a:cubicBezTo>
                <a:cubicBezTo>
                  <a:pt x="4619" y="21199"/>
                  <a:pt x="4640" y="21399"/>
                  <a:pt x="4722" y="21484"/>
                </a:cubicBezTo>
                <a:cubicBezTo>
                  <a:pt x="4803" y="21569"/>
                  <a:pt x="5612" y="21600"/>
                  <a:pt x="6514" y="21561"/>
                </a:cubicBezTo>
                <a:cubicBezTo>
                  <a:pt x="7725" y="21509"/>
                  <a:pt x="8137" y="21410"/>
                  <a:pt x="8090" y="21173"/>
                </a:cubicBezTo>
                <a:cubicBezTo>
                  <a:pt x="8055" y="20996"/>
                  <a:pt x="8455" y="19798"/>
                  <a:pt x="8982" y="18510"/>
                </a:cubicBezTo>
                <a:cubicBezTo>
                  <a:pt x="11671" y="11945"/>
                  <a:pt x="14123" y="8201"/>
                  <a:pt x="19147" y="2982"/>
                </a:cubicBezTo>
                <a:cubicBezTo>
                  <a:pt x="20778" y="1288"/>
                  <a:pt x="21490" y="456"/>
                  <a:pt x="21534" y="148"/>
                </a:cubicBezTo>
                <a:cubicBezTo>
                  <a:pt x="21549" y="45"/>
                  <a:pt x="21487" y="0"/>
                  <a:pt x="21363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91" name="Imagen 5" descr="Imagen 5"/>
          <p:cNvPicPr>
            <a:picLocks noChangeAspect="1"/>
          </p:cNvPicPr>
          <p:nvPr/>
        </p:nvPicPr>
        <p:blipFill>
          <a:blip r:embed="rId4">
            <a:extLst/>
          </a:blip>
          <a:srcRect l="2374" t="404" r="587" b="2029"/>
          <a:stretch>
            <a:fillRect/>
          </a:stretch>
        </p:blipFill>
        <p:spPr>
          <a:xfrm>
            <a:off x="9663389" y="6952586"/>
            <a:ext cx="1020372" cy="126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555" fill="norm" stroke="1" extrusionOk="0">
                <a:moveTo>
                  <a:pt x="20715" y="0"/>
                </a:moveTo>
                <a:cubicBezTo>
                  <a:pt x="20638" y="29"/>
                  <a:pt x="20569" y="53"/>
                  <a:pt x="20480" y="88"/>
                </a:cubicBezTo>
                <a:cubicBezTo>
                  <a:pt x="16632" y="1576"/>
                  <a:pt x="16269" y="1773"/>
                  <a:pt x="13701" y="3761"/>
                </a:cubicBezTo>
                <a:cubicBezTo>
                  <a:pt x="12226" y="4902"/>
                  <a:pt x="10907" y="5783"/>
                  <a:pt x="10778" y="5719"/>
                </a:cubicBezTo>
                <a:cubicBezTo>
                  <a:pt x="10649" y="5655"/>
                  <a:pt x="9920" y="4864"/>
                  <a:pt x="9157" y="3963"/>
                </a:cubicBezTo>
                <a:cubicBezTo>
                  <a:pt x="6873" y="1268"/>
                  <a:pt x="5556" y="331"/>
                  <a:pt x="4066" y="331"/>
                </a:cubicBezTo>
                <a:cubicBezTo>
                  <a:pt x="3209" y="331"/>
                  <a:pt x="3186" y="863"/>
                  <a:pt x="3999" y="1830"/>
                </a:cubicBezTo>
                <a:cubicBezTo>
                  <a:pt x="4329" y="2222"/>
                  <a:pt x="5579" y="3696"/>
                  <a:pt x="6771" y="5111"/>
                </a:cubicBezTo>
                <a:cubicBezTo>
                  <a:pt x="7963" y="6526"/>
                  <a:pt x="8864" y="7775"/>
                  <a:pt x="8779" y="7886"/>
                </a:cubicBezTo>
                <a:cubicBezTo>
                  <a:pt x="8693" y="7997"/>
                  <a:pt x="7833" y="8935"/>
                  <a:pt x="6863" y="9972"/>
                </a:cubicBezTo>
                <a:cubicBezTo>
                  <a:pt x="3052" y="14051"/>
                  <a:pt x="10" y="18809"/>
                  <a:pt x="1" y="20701"/>
                </a:cubicBezTo>
                <a:cubicBezTo>
                  <a:pt x="-3" y="21436"/>
                  <a:pt x="79" y="21600"/>
                  <a:pt x="429" y="21545"/>
                </a:cubicBezTo>
                <a:cubicBezTo>
                  <a:pt x="726" y="21498"/>
                  <a:pt x="1044" y="20952"/>
                  <a:pt x="1437" y="19796"/>
                </a:cubicBezTo>
                <a:cubicBezTo>
                  <a:pt x="2314" y="17217"/>
                  <a:pt x="3283" y="15350"/>
                  <a:pt x="4831" y="13274"/>
                </a:cubicBezTo>
                <a:cubicBezTo>
                  <a:pt x="6200" y="11437"/>
                  <a:pt x="8998" y="8534"/>
                  <a:pt x="9400" y="8534"/>
                </a:cubicBezTo>
                <a:cubicBezTo>
                  <a:pt x="9509" y="8534"/>
                  <a:pt x="10054" y="9079"/>
                  <a:pt x="10618" y="9743"/>
                </a:cubicBezTo>
                <a:cubicBezTo>
                  <a:pt x="12297" y="11719"/>
                  <a:pt x="16144" y="14696"/>
                  <a:pt x="17851" y="15340"/>
                </a:cubicBezTo>
                <a:cubicBezTo>
                  <a:pt x="19434" y="15938"/>
                  <a:pt x="20895" y="16066"/>
                  <a:pt x="21412" y="15651"/>
                </a:cubicBezTo>
                <a:cubicBezTo>
                  <a:pt x="21457" y="15614"/>
                  <a:pt x="21496" y="15477"/>
                  <a:pt x="21530" y="15286"/>
                </a:cubicBezTo>
                <a:lnTo>
                  <a:pt x="19161" y="13308"/>
                </a:lnTo>
                <a:cubicBezTo>
                  <a:pt x="17013" y="11511"/>
                  <a:pt x="13932" y="8764"/>
                  <a:pt x="12332" y="7218"/>
                </a:cubicBezTo>
                <a:cubicBezTo>
                  <a:pt x="11981" y="6879"/>
                  <a:pt x="12045" y="6768"/>
                  <a:pt x="12979" y="5996"/>
                </a:cubicBezTo>
                <a:cubicBezTo>
                  <a:pt x="14225" y="4964"/>
                  <a:pt x="16807" y="3416"/>
                  <a:pt x="19111" y="2329"/>
                </a:cubicBezTo>
                <a:cubicBezTo>
                  <a:pt x="20540" y="1656"/>
                  <a:pt x="21317" y="1140"/>
                  <a:pt x="21597" y="668"/>
                </a:cubicBezTo>
                <a:cubicBezTo>
                  <a:pt x="21557" y="396"/>
                  <a:pt x="21505" y="194"/>
                  <a:pt x="21437" y="74"/>
                </a:cubicBezTo>
                <a:cubicBezTo>
                  <a:pt x="21292" y="43"/>
                  <a:pt x="21038" y="20"/>
                  <a:pt x="20715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92" name="CuadroTexto 12"/>
          <p:cNvSpPr txBox="1"/>
          <p:nvPr/>
        </p:nvSpPr>
        <p:spPr>
          <a:xfrm>
            <a:off x="9689602" y="9491250"/>
            <a:ext cx="3309004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l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Paules C, Influenza, Lancet  2017; 390:697-708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9" grpId="1"/>
      <p:bldP build="whole" bldLvl="1" animBg="1" rev="0" advAuto="0" spid="291" grpId="3"/>
      <p:bldP build="whole" bldLvl="1" animBg="1" rev="0" advAuto="0" spid="29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Tratamiento farmacológic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Tratamiento farmacológico</a:t>
            </a:r>
          </a:p>
        </p:txBody>
      </p:sp>
      <p:sp>
        <p:nvSpPr>
          <p:cNvPr id="296" name="Krammer F. Et al Influenza, Nature Reviews Disease Primers 2018;4:1-21"/>
          <p:cNvSpPr txBox="1"/>
          <p:nvPr/>
        </p:nvSpPr>
        <p:spPr>
          <a:xfrm>
            <a:off x="7940581" y="9476509"/>
            <a:ext cx="5040735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Krammer F. Et al Influenza, Nature Reviews Disease Primers 2018;4:1-21</a:t>
            </a:r>
          </a:p>
        </p:txBody>
      </p:sp>
      <p:pic>
        <p:nvPicPr>
          <p:cNvPr id="297" name="Captura de Pantalla 2019-09-04 a la(s) 22.15.32.png" descr="Captura de Pantalla 2019-09-04 a la(s) 22.15.3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8635" y="3003450"/>
            <a:ext cx="10607530" cy="5473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Tratamiento farmacológic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Tratamiento farmacológico</a:t>
            </a:r>
          </a:p>
        </p:txBody>
      </p:sp>
      <p:sp>
        <p:nvSpPr>
          <p:cNvPr id="301" name="Ajustar a función renal…"/>
          <p:cNvSpPr txBox="1"/>
          <p:nvPr>
            <p:ph type="body" sz="half" idx="1"/>
          </p:nvPr>
        </p:nvSpPr>
        <p:spPr>
          <a:xfrm>
            <a:off x="6812928" y="2597150"/>
            <a:ext cx="5276814" cy="6286500"/>
          </a:xfrm>
          <a:prstGeom prst="rect">
            <a:avLst/>
          </a:prstGeom>
        </p:spPr>
        <p:txBody>
          <a:bodyPr/>
          <a:lstStyle/>
          <a:p>
            <a:pPr marL="228599" indent="-22859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Ajustar a función renal</a:t>
            </a:r>
          </a:p>
          <a:p>
            <a:pPr marL="228599" indent="-22859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marL="228599" indent="-22859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Dep Creat 30-60ml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30 mg. cada 12hrs.</a:t>
            </a:r>
          </a:p>
          <a:p>
            <a:pPr marL="228599" indent="-22859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marL="228599" indent="-228599" defTabSz="9144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Dep Creat &lt; 30ml</a:t>
            </a:r>
          </a:p>
          <a:p>
            <a:pPr lvl="1" marL="685800" indent="-228600" defTabSz="914400">
              <a:lnSpc>
                <a:spcPct val="90000"/>
              </a:lnSpc>
              <a:spcBef>
                <a:spcPts val="500"/>
              </a:spcBef>
              <a:buSzPct val="100000"/>
              <a:buFont typeface="Arial"/>
              <a:defRPr b="1" sz="34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30 mg. cada 24hrs.</a:t>
            </a:r>
          </a:p>
        </p:txBody>
      </p:sp>
      <p:pic>
        <p:nvPicPr>
          <p:cNvPr id="302" name="Imagen 6" descr="Imagen 6"/>
          <p:cNvPicPr>
            <a:picLocks noChangeAspect="1"/>
          </p:cNvPicPr>
          <p:nvPr/>
        </p:nvPicPr>
        <p:blipFill>
          <a:blip r:embed="rId3">
            <a:extLst/>
          </a:blip>
          <a:srcRect l="29287" t="0" r="0" b="0"/>
          <a:stretch>
            <a:fillRect/>
          </a:stretch>
        </p:blipFill>
        <p:spPr>
          <a:xfrm>
            <a:off x="1540529" y="4477371"/>
            <a:ext cx="3268847" cy="4622797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Oseltamivir"/>
          <p:cNvSpPr/>
          <p:nvPr/>
        </p:nvSpPr>
        <p:spPr>
          <a:xfrm>
            <a:off x="1902152" y="2931335"/>
            <a:ext cx="2545418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Oseltamivir</a:t>
            </a:r>
          </a:p>
        </p:txBody>
      </p:sp>
      <p:sp>
        <p:nvSpPr>
          <p:cNvPr id="304" name="CuadroTexto 12"/>
          <p:cNvSpPr txBox="1"/>
          <p:nvPr/>
        </p:nvSpPr>
        <p:spPr>
          <a:xfrm>
            <a:off x="9689602" y="9491250"/>
            <a:ext cx="3309004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l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Paules C, Influenza, Lancet  2017; 390:697-708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1" grpId="3"/>
      <p:bldP build="whole" bldLvl="1" animBg="1" rev="0" advAuto="0" spid="302" grpId="2"/>
      <p:bldP build="whole" bldLvl="1" animBg="1" rev="0" advAuto="0" spid="30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307" name="Tratamiento farmacológic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Tratamiento farmacológico</a:t>
            </a:r>
          </a:p>
        </p:txBody>
      </p:sp>
      <p:sp>
        <p:nvSpPr>
          <p:cNvPr id="308" name="Efectos adversos"/>
          <p:cNvSpPr/>
          <p:nvPr/>
        </p:nvSpPr>
        <p:spPr>
          <a:xfrm>
            <a:off x="1902152" y="2931335"/>
            <a:ext cx="3179476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Efectos adversos</a:t>
            </a:r>
          </a:p>
        </p:txBody>
      </p:sp>
      <p:sp>
        <p:nvSpPr>
          <p:cNvPr id="309" name="Rectángulo redondeado"/>
          <p:cNvSpPr/>
          <p:nvPr/>
        </p:nvSpPr>
        <p:spPr>
          <a:xfrm>
            <a:off x="1791162" y="3750710"/>
            <a:ext cx="7753924" cy="1531071"/>
          </a:xfrm>
          <a:prstGeom prst="roundRect">
            <a:avLst>
              <a:gd name="adj" fmla="val 23181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10" name="Rectángulo redondeado"/>
          <p:cNvSpPr/>
          <p:nvPr/>
        </p:nvSpPr>
        <p:spPr>
          <a:xfrm>
            <a:off x="1791163" y="5575074"/>
            <a:ext cx="7753923" cy="1531070"/>
          </a:xfrm>
          <a:prstGeom prst="roundRect">
            <a:avLst>
              <a:gd name="adj" fmla="val 23181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11" name="Rectángulo redondeado"/>
          <p:cNvSpPr/>
          <p:nvPr/>
        </p:nvSpPr>
        <p:spPr>
          <a:xfrm>
            <a:off x="1791162" y="7399438"/>
            <a:ext cx="7753924" cy="1531070"/>
          </a:xfrm>
          <a:prstGeom prst="roundRect">
            <a:avLst>
              <a:gd name="adj" fmla="val 23181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312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98610" y="3865370"/>
            <a:ext cx="1934926" cy="13018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n 4" descr="Imagen 4"/>
          <p:cNvPicPr>
            <a:picLocks noChangeAspect="1"/>
          </p:cNvPicPr>
          <p:nvPr/>
        </p:nvPicPr>
        <p:blipFill>
          <a:blip r:embed="rId4">
            <a:extLst/>
          </a:blip>
          <a:srcRect l="23270" t="3146" r="24987" b="0"/>
          <a:stretch>
            <a:fillRect/>
          </a:stretch>
        </p:blipFill>
        <p:spPr>
          <a:xfrm>
            <a:off x="7813685" y="3900215"/>
            <a:ext cx="1021639" cy="1260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351" fill="norm" stroke="1" extrusionOk="0">
                <a:moveTo>
                  <a:pt x="13771" y="23"/>
                </a:moveTo>
                <a:cubicBezTo>
                  <a:pt x="10728" y="286"/>
                  <a:pt x="9072" y="2757"/>
                  <a:pt x="10469" y="4948"/>
                </a:cubicBezTo>
                <a:cubicBezTo>
                  <a:pt x="11110" y="5955"/>
                  <a:pt x="11027" y="6161"/>
                  <a:pt x="9832" y="6561"/>
                </a:cubicBezTo>
                <a:cubicBezTo>
                  <a:pt x="9362" y="6718"/>
                  <a:pt x="8617" y="7095"/>
                  <a:pt x="8172" y="7394"/>
                </a:cubicBezTo>
                <a:cubicBezTo>
                  <a:pt x="7492" y="7853"/>
                  <a:pt x="7277" y="7898"/>
                  <a:pt x="6806" y="7697"/>
                </a:cubicBezTo>
                <a:cubicBezTo>
                  <a:pt x="6031" y="7365"/>
                  <a:pt x="5076" y="7606"/>
                  <a:pt x="4534" y="8268"/>
                </a:cubicBezTo>
                <a:cubicBezTo>
                  <a:pt x="4156" y="8730"/>
                  <a:pt x="4088" y="9229"/>
                  <a:pt x="4149" y="11218"/>
                </a:cubicBezTo>
                <a:cubicBezTo>
                  <a:pt x="4218" y="13482"/>
                  <a:pt x="4197" y="13624"/>
                  <a:pt x="3688" y="13731"/>
                </a:cubicBezTo>
                <a:cubicBezTo>
                  <a:pt x="3048" y="13865"/>
                  <a:pt x="3008" y="14270"/>
                  <a:pt x="3537" y="15471"/>
                </a:cubicBezTo>
                <a:cubicBezTo>
                  <a:pt x="3985" y="16487"/>
                  <a:pt x="4049" y="17722"/>
                  <a:pt x="3688" y="18482"/>
                </a:cubicBezTo>
                <a:cubicBezTo>
                  <a:pt x="3499" y="18879"/>
                  <a:pt x="3176" y="19037"/>
                  <a:pt x="2313" y="19154"/>
                </a:cubicBezTo>
                <a:cubicBezTo>
                  <a:pt x="1136" y="19313"/>
                  <a:pt x="0" y="19792"/>
                  <a:pt x="0" y="20128"/>
                </a:cubicBezTo>
                <a:cubicBezTo>
                  <a:pt x="0" y="20236"/>
                  <a:pt x="402" y="20460"/>
                  <a:pt x="897" y="20625"/>
                </a:cubicBezTo>
                <a:cubicBezTo>
                  <a:pt x="1392" y="20791"/>
                  <a:pt x="1871" y="21019"/>
                  <a:pt x="1961" y="21136"/>
                </a:cubicBezTo>
                <a:cubicBezTo>
                  <a:pt x="2067" y="21273"/>
                  <a:pt x="5146" y="21351"/>
                  <a:pt x="10586" y="21351"/>
                </a:cubicBezTo>
                <a:cubicBezTo>
                  <a:pt x="18421" y="21351"/>
                  <a:pt x="19124" y="21318"/>
                  <a:pt x="20099" y="20941"/>
                </a:cubicBezTo>
                <a:cubicBezTo>
                  <a:pt x="20679" y="20717"/>
                  <a:pt x="21295" y="20400"/>
                  <a:pt x="21466" y="20236"/>
                </a:cubicBezTo>
                <a:cubicBezTo>
                  <a:pt x="21530" y="20174"/>
                  <a:pt x="21566" y="20121"/>
                  <a:pt x="21574" y="20074"/>
                </a:cubicBezTo>
                <a:cubicBezTo>
                  <a:pt x="21600" y="19933"/>
                  <a:pt x="21345" y="19839"/>
                  <a:pt x="20652" y="19685"/>
                </a:cubicBezTo>
                <a:cubicBezTo>
                  <a:pt x="20038" y="19547"/>
                  <a:pt x="19307" y="19412"/>
                  <a:pt x="19018" y="19382"/>
                </a:cubicBezTo>
                <a:cubicBezTo>
                  <a:pt x="18315" y="19310"/>
                  <a:pt x="17210" y="17488"/>
                  <a:pt x="16654" y="15471"/>
                </a:cubicBezTo>
                <a:cubicBezTo>
                  <a:pt x="16416" y="14605"/>
                  <a:pt x="16173" y="13751"/>
                  <a:pt x="16110" y="13570"/>
                </a:cubicBezTo>
                <a:cubicBezTo>
                  <a:pt x="15957" y="13134"/>
                  <a:pt x="14176" y="12343"/>
                  <a:pt x="13142" y="12253"/>
                </a:cubicBezTo>
                <a:cubicBezTo>
                  <a:pt x="12059" y="12158"/>
                  <a:pt x="11886" y="11986"/>
                  <a:pt x="12413" y="11520"/>
                </a:cubicBezTo>
                <a:cubicBezTo>
                  <a:pt x="12653" y="11308"/>
                  <a:pt x="12861" y="10906"/>
                  <a:pt x="12874" y="10626"/>
                </a:cubicBezTo>
                <a:cubicBezTo>
                  <a:pt x="13000" y="8022"/>
                  <a:pt x="12970" y="7739"/>
                  <a:pt x="12489" y="7314"/>
                </a:cubicBezTo>
                <a:cubicBezTo>
                  <a:pt x="11912" y="6804"/>
                  <a:pt x="12039" y="6743"/>
                  <a:pt x="13972" y="6595"/>
                </a:cubicBezTo>
                <a:cubicBezTo>
                  <a:pt x="15741" y="6459"/>
                  <a:pt x="17141" y="5659"/>
                  <a:pt x="17711" y="4464"/>
                </a:cubicBezTo>
                <a:cubicBezTo>
                  <a:pt x="18891" y="1990"/>
                  <a:pt x="16906" y="-249"/>
                  <a:pt x="13771" y="23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314" name="Imagen 5" descr="Imagen 5"/>
          <p:cNvPicPr>
            <a:picLocks noChangeAspect="1"/>
          </p:cNvPicPr>
          <p:nvPr/>
        </p:nvPicPr>
        <p:blipFill>
          <a:blip r:embed="rId5">
            <a:extLst/>
          </a:blip>
          <a:srcRect l="0" t="6479" r="18840" b="0"/>
          <a:stretch>
            <a:fillRect/>
          </a:stretch>
        </p:blipFill>
        <p:spPr>
          <a:xfrm>
            <a:off x="6408580" y="5706957"/>
            <a:ext cx="1570377" cy="1267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86" fill="norm" stroke="1" extrusionOk="0">
                <a:moveTo>
                  <a:pt x="13301" y="2"/>
                </a:moveTo>
                <a:cubicBezTo>
                  <a:pt x="12457" y="-14"/>
                  <a:pt x="11583" y="103"/>
                  <a:pt x="10985" y="360"/>
                </a:cubicBezTo>
                <a:cubicBezTo>
                  <a:pt x="9947" y="806"/>
                  <a:pt x="8718" y="2257"/>
                  <a:pt x="8108" y="3753"/>
                </a:cubicBezTo>
                <a:cubicBezTo>
                  <a:pt x="7868" y="4342"/>
                  <a:pt x="7282" y="5407"/>
                  <a:pt x="6806" y="6119"/>
                </a:cubicBezTo>
                <a:cubicBezTo>
                  <a:pt x="5913" y="7454"/>
                  <a:pt x="5449" y="8537"/>
                  <a:pt x="5449" y="9303"/>
                </a:cubicBezTo>
                <a:cubicBezTo>
                  <a:pt x="5449" y="10162"/>
                  <a:pt x="4793" y="11386"/>
                  <a:pt x="4130" y="11764"/>
                </a:cubicBezTo>
                <a:cubicBezTo>
                  <a:pt x="3119" y="12341"/>
                  <a:pt x="1922" y="13493"/>
                  <a:pt x="1542" y="14258"/>
                </a:cubicBezTo>
                <a:cubicBezTo>
                  <a:pt x="1350" y="14645"/>
                  <a:pt x="1002" y="15899"/>
                  <a:pt x="768" y="17043"/>
                </a:cubicBezTo>
                <a:cubicBezTo>
                  <a:pt x="535" y="18188"/>
                  <a:pt x="269" y="19224"/>
                  <a:pt x="174" y="19342"/>
                </a:cubicBezTo>
                <a:cubicBezTo>
                  <a:pt x="80" y="19459"/>
                  <a:pt x="0" y="20013"/>
                  <a:pt x="0" y="20572"/>
                </a:cubicBezTo>
                <a:lnTo>
                  <a:pt x="0" y="21586"/>
                </a:lnTo>
                <a:lnTo>
                  <a:pt x="10217" y="21586"/>
                </a:lnTo>
                <a:lnTo>
                  <a:pt x="20428" y="21586"/>
                </a:lnTo>
                <a:lnTo>
                  <a:pt x="20324" y="20633"/>
                </a:lnTo>
                <a:cubicBezTo>
                  <a:pt x="20255" y="20008"/>
                  <a:pt x="20293" y="19579"/>
                  <a:pt x="20433" y="19369"/>
                </a:cubicBezTo>
                <a:cubicBezTo>
                  <a:pt x="20550" y="19193"/>
                  <a:pt x="20605" y="18845"/>
                  <a:pt x="20553" y="18598"/>
                </a:cubicBezTo>
                <a:cubicBezTo>
                  <a:pt x="20486" y="18278"/>
                  <a:pt x="20549" y="18124"/>
                  <a:pt x="20777" y="18051"/>
                </a:cubicBezTo>
                <a:cubicBezTo>
                  <a:pt x="20951" y="17994"/>
                  <a:pt x="21055" y="17823"/>
                  <a:pt x="21011" y="17679"/>
                </a:cubicBezTo>
                <a:cubicBezTo>
                  <a:pt x="20966" y="17535"/>
                  <a:pt x="21073" y="17206"/>
                  <a:pt x="21245" y="16942"/>
                </a:cubicBezTo>
                <a:cubicBezTo>
                  <a:pt x="21552" y="16471"/>
                  <a:pt x="21546" y="16437"/>
                  <a:pt x="21076" y="15279"/>
                </a:cubicBezTo>
                <a:cubicBezTo>
                  <a:pt x="20546" y="13973"/>
                  <a:pt x="20549" y="13616"/>
                  <a:pt x="21076" y="13711"/>
                </a:cubicBezTo>
                <a:cubicBezTo>
                  <a:pt x="21270" y="13745"/>
                  <a:pt x="21479" y="13671"/>
                  <a:pt x="21539" y="13549"/>
                </a:cubicBezTo>
                <a:cubicBezTo>
                  <a:pt x="21600" y="13426"/>
                  <a:pt x="21524" y="13325"/>
                  <a:pt x="21376" y="13325"/>
                </a:cubicBezTo>
                <a:cubicBezTo>
                  <a:pt x="21228" y="13325"/>
                  <a:pt x="21036" y="13098"/>
                  <a:pt x="20951" y="12818"/>
                </a:cubicBezTo>
                <a:cubicBezTo>
                  <a:pt x="20865" y="12539"/>
                  <a:pt x="20712" y="12246"/>
                  <a:pt x="20613" y="12169"/>
                </a:cubicBezTo>
                <a:cubicBezTo>
                  <a:pt x="20514" y="12093"/>
                  <a:pt x="20433" y="11703"/>
                  <a:pt x="20433" y="11304"/>
                </a:cubicBezTo>
                <a:cubicBezTo>
                  <a:pt x="20433" y="10678"/>
                  <a:pt x="20355" y="10539"/>
                  <a:pt x="19850" y="10277"/>
                </a:cubicBezTo>
                <a:cubicBezTo>
                  <a:pt x="18994" y="9832"/>
                  <a:pt x="18674" y="8912"/>
                  <a:pt x="18657" y="6856"/>
                </a:cubicBezTo>
                <a:cubicBezTo>
                  <a:pt x="18644" y="5377"/>
                  <a:pt x="18568" y="4960"/>
                  <a:pt x="18085" y="3740"/>
                </a:cubicBezTo>
                <a:cubicBezTo>
                  <a:pt x="17485" y="2225"/>
                  <a:pt x="16598" y="1130"/>
                  <a:pt x="15431" y="448"/>
                </a:cubicBezTo>
                <a:cubicBezTo>
                  <a:pt x="14957" y="171"/>
                  <a:pt x="14145" y="17"/>
                  <a:pt x="13301" y="2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315" name="Imagen 9" descr="Imagen 9"/>
          <p:cNvPicPr>
            <a:picLocks noChangeAspect="1"/>
          </p:cNvPicPr>
          <p:nvPr/>
        </p:nvPicPr>
        <p:blipFill>
          <a:blip r:embed="rId6">
            <a:extLst/>
          </a:blip>
          <a:srcRect l="0" t="0" r="14099" b="8"/>
          <a:stretch>
            <a:fillRect/>
          </a:stretch>
        </p:blipFill>
        <p:spPr>
          <a:xfrm>
            <a:off x="6362712" y="7520051"/>
            <a:ext cx="1662113" cy="12898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270" y="0"/>
                </a:moveTo>
                <a:lnTo>
                  <a:pt x="3342" y="1336"/>
                </a:lnTo>
                <a:cubicBezTo>
                  <a:pt x="2832" y="2070"/>
                  <a:pt x="2419" y="2763"/>
                  <a:pt x="2419" y="2871"/>
                </a:cubicBezTo>
                <a:cubicBezTo>
                  <a:pt x="2419" y="2980"/>
                  <a:pt x="2231" y="3594"/>
                  <a:pt x="2001" y="4240"/>
                </a:cubicBezTo>
                <a:cubicBezTo>
                  <a:pt x="1739" y="4979"/>
                  <a:pt x="1626" y="5546"/>
                  <a:pt x="1702" y="5769"/>
                </a:cubicBezTo>
                <a:cubicBezTo>
                  <a:pt x="1769" y="5964"/>
                  <a:pt x="1838" y="6177"/>
                  <a:pt x="1852" y="6234"/>
                </a:cubicBezTo>
                <a:cubicBezTo>
                  <a:pt x="1865" y="6291"/>
                  <a:pt x="1996" y="6843"/>
                  <a:pt x="2146" y="7464"/>
                </a:cubicBezTo>
                <a:cubicBezTo>
                  <a:pt x="2446" y="8711"/>
                  <a:pt x="2496" y="9676"/>
                  <a:pt x="2269" y="9856"/>
                </a:cubicBezTo>
                <a:cubicBezTo>
                  <a:pt x="2188" y="9921"/>
                  <a:pt x="1917" y="9871"/>
                  <a:pt x="1666" y="9750"/>
                </a:cubicBezTo>
                <a:lnTo>
                  <a:pt x="1207" y="9531"/>
                </a:lnTo>
                <a:lnTo>
                  <a:pt x="1717" y="10115"/>
                </a:lnTo>
                <a:cubicBezTo>
                  <a:pt x="2187" y="10653"/>
                  <a:pt x="2232" y="10825"/>
                  <a:pt x="2321" y="12368"/>
                </a:cubicBezTo>
                <a:cubicBezTo>
                  <a:pt x="2396" y="13668"/>
                  <a:pt x="2366" y="14134"/>
                  <a:pt x="2182" y="14449"/>
                </a:cubicBezTo>
                <a:cubicBezTo>
                  <a:pt x="2045" y="14682"/>
                  <a:pt x="1942" y="15307"/>
                  <a:pt x="1939" y="15931"/>
                </a:cubicBezTo>
                <a:cubicBezTo>
                  <a:pt x="1933" y="17185"/>
                  <a:pt x="1713" y="17446"/>
                  <a:pt x="655" y="17446"/>
                </a:cubicBezTo>
                <a:lnTo>
                  <a:pt x="0" y="17446"/>
                </a:lnTo>
                <a:lnTo>
                  <a:pt x="0" y="19526"/>
                </a:lnTo>
                <a:lnTo>
                  <a:pt x="0" y="21600"/>
                </a:lnTo>
                <a:lnTo>
                  <a:pt x="10800" y="21600"/>
                </a:lnTo>
                <a:cubicBezTo>
                  <a:pt x="16740" y="21600"/>
                  <a:pt x="21600" y="21555"/>
                  <a:pt x="21600" y="21500"/>
                </a:cubicBezTo>
                <a:cubicBezTo>
                  <a:pt x="21600" y="21445"/>
                  <a:pt x="21492" y="21047"/>
                  <a:pt x="21358" y="20616"/>
                </a:cubicBezTo>
                <a:cubicBezTo>
                  <a:pt x="21149" y="19946"/>
                  <a:pt x="20929" y="19725"/>
                  <a:pt x="19862" y="19055"/>
                </a:cubicBezTo>
                <a:cubicBezTo>
                  <a:pt x="19176" y="18624"/>
                  <a:pt x="18194" y="18150"/>
                  <a:pt x="17675" y="18004"/>
                </a:cubicBezTo>
                <a:lnTo>
                  <a:pt x="16731" y="17739"/>
                </a:lnTo>
                <a:lnTo>
                  <a:pt x="16252" y="16130"/>
                </a:lnTo>
                <a:cubicBezTo>
                  <a:pt x="15804" y="14637"/>
                  <a:pt x="15744" y="13723"/>
                  <a:pt x="16112" y="14017"/>
                </a:cubicBezTo>
                <a:cubicBezTo>
                  <a:pt x="16404" y="14249"/>
                  <a:pt x="16732" y="12986"/>
                  <a:pt x="16999" y="10594"/>
                </a:cubicBezTo>
                <a:cubicBezTo>
                  <a:pt x="17240" y="8445"/>
                  <a:pt x="17238" y="8093"/>
                  <a:pt x="17020" y="7065"/>
                </a:cubicBezTo>
                <a:cubicBezTo>
                  <a:pt x="16390" y="4088"/>
                  <a:pt x="16212" y="3515"/>
                  <a:pt x="15230" y="1396"/>
                </a:cubicBezTo>
                <a:lnTo>
                  <a:pt x="14586" y="7"/>
                </a:lnTo>
                <a:lnTo>
                  <a:pt x="7293" y="7"/>
                </a:lnTo>
                <a:lnTo>
                  <a:pt x="427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16" name="Oseltamivir"/>
          <p:cNvSpPr/>
          <p:nvPr/>
        </p:nvSpPr>
        <p:spPr>
          <a:xfrm>
            <a:off x="1902152" y="4207179"/>
            <a:ext cx="3179476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Oseltamivir</a:t>
            </a:r>
          </a:p>
        </p:txBody>
      </p:sp>
      <p:sp>
        <p:nvSpPr>
          <p:cNvPr id="317" name="Zanamivir"/>
          <p:cNvSpPr/>
          <p:nvPr/>
        </p:nvSpPr>
        <p:spPr>
          <a:xfrm>
            <a:off x="1902152" y="6031543"/>
            <a:ext cx="3179476" cy="618132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Zanamivir</a:t>
            </a:r>
          </a:p>
        </p:txBody>
      </p:sp>
      <p:sp>
        <p:nvSpPr>
          <p:cNvPr id="318" name="Amantadina"/>
          <p:cNvSpPr/>
          <p:nvPr/>
        </p:nvSpPr>
        <p:spPr>
          <a:xfrm>
            <a:off x="1902152" y="7855906"/>
            <a:ext cx="3179476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Amantadina</a:t>
            </a:r>
          </a:p>
        </p:txBody>
      </p:sp>
      <p:sp>
        <p:nvSpPr>
          <p:cNvPr id="319" name="CuadroTexto 12"/>
          <p:cNvSpPr txBox="1"/>
          <p:nvPr/>
        </p:nvSpPr>
        <p:spPr>
          <a:xfrm>
            <a:off x="9689602" y="9491250"/>
            <a:ext cx="3309004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l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Paules C, Influenza, Lancet  2017; 390:697-708</a:t>
            </a:r>
          </a:p>
        </p:txBody>
      </p:sp>
      <p:pic>
        <p:nvPicPr>
          <p:cNvPr id="320" name="Imagen 5" descr="Imagen 5"/>
          <p:cNvPicPr>
            <a:picLocks noChangeAspect="1"/>
          </p:cNvPicPr>
          <p:nvPr/>
        </p:nvPicPr>
        <p:blipFill>
          <a:blip r:embed="rId7">
            <a:extLst/>
          </a:blip>
          <a:srcRect l="2374" t="404" r="587" b="2029"/>
          <a:stretch>
            <a:fillRect/>
          </a:stretch>
        </p:blipFill>
        <p:spPr>
          <a:xfrm>
            <a:off x="10262458" y="7531473"/>
            <a:ext cx="1020372" cy="1267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555" fill="norm" stroke="1" extrusionOk="0">
                <a:moveTo>
                  <a:pt x="20715" y="0"/>
                </a:moveTo>
                <a:cubicBezTo>
                  <a:pt x="20638" y="29"/>
                  <a:pt x="20569" y="53"/>
                  <a:pt x="20480" y="88"/>
                </a:cubicBezTo>
                <a:cubicBezTo>
                  <a:pt x="16632" y="1576"/>
                  <a:pt x="16269" y="1773"/>
                  <a:pt x="13701" y="3761"/>
                </a:cubicBezTo>
                <a:cubicBezTo>
                  <a:pt x="12226" y="4902"/>
                  <a:pt x="10907" y="5783"/>
                  <a:pt x="10778" y="5719"/>
                </a:cubicBezTo>
                <a:cubicBezTo>
                  <a:pt x="10649" y="5655"/>
                  <a:pt x="9920" y="4864"/>
                  <a:pt x="9157" y="3963"/>
                </a:cubicBezTo>
                <a:cubicBezTo>
                  <a:pt x="6873" y="1268"/>
                  <a:pt x="5556" y="331"/>
                  <a:pt x="4066" y="331"/>
                </a:cubicBezTo>
                <a:cubicBezTo>
                  <a:pt x="3209" y="331"/>
                  <a:pt x="3186" y="863"/>
                  <a:pt x="3999" y="1830"/>
                </a:cubicBezTo>
                <a:cubicBezTo>
                  <a:pt x="4329" y="2222"/>
                  <a:pt x="5579" y="3696"/>
                  <a:pt x="6771" y="5111"/>
                </a:cubicBezTo>
                <a:cubicBezTo>
                  <a:pt x="7963" y="6526"/>
                  <a:pt x="8864" y="7775"/>
                  <a:pt x="8779" y="7886"/>
                </a:cubicBezTo>
                <a:cubicBezTo>
                  <a:pt x="8693" y="7997"/>
                  <a:pt x="7833" y="8935"/>
                  <a:pt x="6863" y="9972"/>
                </a:cubicBezTo>
                <a:cubicBezTo>
                  <a:pt x="3052" y="14051"/>
                  <a:pt x="10" y="18809"/>
                  <a:pt x="1" y="20701"/>
                </a:cubicBezTo>
                <a:cubicBezTo>
                  <a:pt x="-3" y="21436"/>
                  <a:pt x="79" y="21600"/>
                  <a:pt x="429" y="21545"/>
                </a:cubicBezTo>
                <a:cubicBezTo>
                  <a:pt x="726" y="21498"/>
                  <a:pt x="1044" y="20952"/>
                  <a:pt x="1437" y="19796"/>
                </a:cubicBezTo>
                <a:cubicBezTo>
                  <a:pt x="2314" y="17217"/>
                  <a:pt x="3283" y="15350"/>
                  <a:pt x="4831" y="13274"/>
                </a:cubicBezTo>
                <a:cubicBezTo>
                  <a:pt x="6200" y="11437"/>
                  <a:pt x="8998" y="8534"/>
                  <a:pt x="9400" y="8534"/>
                </a:cubicBezTo>
                <a:cubicBezTo>
                  <a:pt x="9509" y="8534"/>
                  <a:pt x="10054" y="9079"/>
                  <a:pt x="10618" y="9743"/>
                </a:cubicBezTo>
                <a:cubicBezTo>
                  <a:pt x="12297" y="11719"/>
                  <a:pt x="16144" y="14696"/>
                  <a:pt x="17851" y="15340"/>
                </a:cubicBezTo>
                <a:cubicBezTo>
                  <a:pt x="19434" y="15938"/>
                  <a:pt x="20895" y="16066"/>
                  <a:pt x="21412" y="15651"/>
                </a:cubicBezTo>
                <a:cubicBezTo>
                  <a:pt x="21457" y="15614"/>
                  <a:pt x="21496" y="15477"/>
                  <a:pt x="21530" y="15286"/>
                </a:cubicBezTo>
                <a:lnTo>
                  <a:pt x="19161" y="13308"/>
                </a:lnTo>
                <a:cubicBezTo>
                  <a:pt x="17013" y="11511"/>
                  <a:pt x="13932" y="8764"/>
                  <a:pt x="12332" y="7218"/>
                </a:cubicBezTo>
                <a:cubicBezTo>
                  <a:pt x="11981" y="6879"/>
                  <a:pt x="12045" y="6768"/>
                  <a:pt x="12979" y="5996"/>
                </a:cubicBezTo>
                <a:cubicBezTo>
                  <a:pt x="14225" y="4964"/>
                  <a:pt x="16807" y="3416"/>
                  <a:pt x="19111" y="2329"/>
                </a:cubicBezTo>
                <a:cubicBezTo>
                  <a:pt x="20540" y="1656"/>
                  <a:pt x="21317" y="1140"/>
                  <a:pt x="21597" y="668"/>
                </a:cubicBezTo>
                <a:cubicBezTo>
                  <a:pt x="21557" y="396"/>
                  <a:pt x="21505" y="194"/>
                  <a:pt x="21437" y="74"/>
                </a:cubicBezTo>
                <a:cubicBezTo>
                  <a:pt x="21292" y="43"/>
                  <a:pt x="21038" y="20"/>
                  <a:pt x="20715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9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ntr" nodeType="click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8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ID="9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7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ntr" nodeType="clickEffect" presetID="9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42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7" grpId="5"/>
      <p:bldP build="whole" bldLvl="1" animBg="1" rev="0" advAuto="0" spid="308" grpId="1"/>
      <p:bldP build="whole" bldLvl="1" animBg="1" rev="0" advAuto="0" spid="313" grpId="4"/>
      <p:bldP build="whole" bldLvl="1" animBg="1" rev="0" advAuto="0" spid="314" grpId="6"/>
      <p:bldP build="whole" bldLvl="1" animBg="1" rev="0" advAuto="0" spid="318" grpId="7"/>
      <p:bldP build="whole" bldLvl="1" animBg="1" rev="0" advAuto="0" spid="316" grpId="2"/>
      <p:bldP build="whole" bldLvl="1" animBg="1" rev="0" advAuto="0" spid="315" grpId="8"/>
      <p:bldP build="whole" bldLvl="1" animBg="1" rev="0" advAuto="0" spid="312" grpId="3"/>
      <p:bldP build="whole" bldLvl="1" animBg="1" rev="0" advAuto="0" spid="320" grpId="9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¿Controversia en tratamiento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¿Controversia en tratamiento?</a:t>
            </a:r>
          </a:p>
        </p:txBody>
      </p:sp>
      <p:pic>
        <p:nvPicPr>
          <p:cNvPr id="324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20367" t="27015" r="16742" b="13515"/>
          <a:stretch>
            <a:fillRect/>
          </a:stretch>
        </p:blipFill>
        <p:spPr>
          <a:xfrm>
            <a:off x="508793" y="2552303"/>
            <a:ext cx="11987032" cy="6376080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CuadroTexto 5"/>
          <p:cNvSpPr txBox="1"/>
          <p:nvPr/>
        </p:nvSpPr>
        <p:spPr>
          <a:xfrm>
            <a:off x="3314878" y="9497402"/>
            <a:ext cx="9724835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l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Jefferson T et al. Neuoraminidase Inhibitors for Preventing and Treating Influenza in Adults and Children, Cochrane Systematic Reviews 2014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¿Controversia en tratamiento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¿Controversia en tratamiento?</a:t>
            </a:r>
          </a:p>
        </p:txBody>
      </p:sp>
      <p:pic>
        <p:nvPicPr>
          <p:cNvPr id="329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43910" t="18055" r="12441" b="10888"/>
          <a:stretch>
            <a:fillRect/>
          </a:stretch>
        </p:blipFill>
        <p:spPr>
          <a:xfrm>
            <a:off x="3052564" y="2581275"/>
            <a:ext cx="6899710" cy="63181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wzh6s1sh0rb6jjtkl2nf.jpeg" descr="wzh6s1sh0rb6jjtkl2nf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42713" y="6546905"/>
            <a:ext cx="4584377" cy="25766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hi-time-change-852-rtxcfs0.jpg" descr="hi-time-change-852-rtxcfs0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145876" y="2602012"/>
            <a:ext cx="4578051" cy="2576621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Flecha"/>
          <p:cNvSpPr/>
          <p:nvPr/>
        </p:nvSpPr>
        <p:spPr>
          <a:xfrm flipH="1" rot="16200000">
            <a:off x="9799901" y="5227768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33" name="Muthuri S et al. Lancet Resp Med 2014;2:395-404"/>
          <p:cNvSpPr txBox="1"/>
          <p:nvPr/>
        </p:nvSpPr>
        <p:spPr>
          <a:xfrm>
            <a:off x="9577432" y="9476320"/>
            <a:ext cx="3449465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 defTabSz="91440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Muthuri S et al. Lancet Resp Med 2014;2:395-404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02698 -0.000000" origin="layout" pathEditMode="relative">
                                      <p:cBhvr>
                                        <p:cTn id="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0" grpId="4"/>
      <p:bldP build="whole" bldLvl="1" animBg="1" rev="0" advAuto="0" spid="331" grpId="2"/>
      <p:bldP build="whole" bldLvl="1" animBg="1" rev="0" advAuto="0" spid="332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Gracia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Gracias</a:t>
            </a:r>
          </a:p>
        </p:txBody>
      </p:sp>
      <p:pic>
        <p:nvPicPr>
          <p:cNvPr id="337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2382" y="1941152"/>
            <a:ext cx="11260036" cy="6334724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dr.ramirezhinojosa@yahoo.com…"/>
          <p:cNvSpPr txBox="1"/>
          <p:nvPr/>
        </p:nvSpPr>
        <p:spPr>
          <a:xfrm>
            <a:off x="6666614" y="8508291"/>
            <a:ext cx="6286297" cy="1080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rPr>
                <a:hlinkClick r:id="rId4" invalidUrl="" action="" tgtFrame="" tooltip="" history="1" highlightClick="0" endSnd="0"/>
              </a:rPr>
              <a:t>dr.ramirezhinojosa@yahoo.com</a:t>
            </a:r>
          </a:p>
          <a:p>
            <a:pPr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@JpFalkot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A 100 año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 100 años…</a:t>
            </a:r>
          </a:p>
        </p:txBody>
      </p:sp>
      <p:sp>
        <p:nvSpPr>
          <p:cNvPr id="136" name="Cuerpo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gripe-española.jpg" descr="gripe-español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4422" y="2648224"/>
            <a:ext cx="12452242" cy="58110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Captura de pantalla 2018-10-24 a la(s) 07.52.23.png" descr="Captura de pantalla 2018-10-24 a la(s) 07.52.2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035843" y="2626891"/>
            <a:ext cx="6771647" cy="4080541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500 millones de infectados"/>
          <p:cNvSpPr txBox="1"/>
          <p:nvPr/>
        </p:nvSpPr>
        <p:spPr>
          <a:xfrm>
            <a:off x="334740" y="8694496"/>
            <a:ext cx="5920284" cy="647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pPr/>
            <a:r>
              <a:t>500 millones de infectados</a:t>
            </a:r>
          </a:p>
        </p:txBody>
      </p:sp>
      <p:sp>
        <p:nvSpPr>
          <p:cNvPr id="140" name="50 millones de muertes"/>
          <p:cNvSpPr txBox="1"/>
          <p:nvPr/>
        </p:nvSpPr>
        <p:spPr>
          <a:xfrm>
            <a:off x="414132" y="8694496"/>
            <a:ext cx="5166818" cy="647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pPr/>
            <a:r>
              <a:t>50 millones de muertes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9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xit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xit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0" grpId="5"/>
      <p:bldP build="whole" bldLvl="1" animBg="1" rev="0" advAuto="0" spid="139" grpId="2"/>
      <p:bldP build="whole" bldLvl="1" animBg="1" rev="0" advAuto="0" spid="138" grpId="1"/>
      <p:bldP build="whole" bldLvl="1" animBg="1" rev="0" advAuto="0" spid="139" grpId="3"/>
      <p:bldP build="whole" bldLvl="1" animBg="1" rev="0" advAuto="0" spid="140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¿A qué nos enfrentamos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¿A qué nos enfrentamos?</a:t>
            </a:r>
          </a:p>
        </p:txBody>
      </p:sp>
      <p:sp>
        <p:nvSpPr>
          <p:cNvPr id="144" name="Cuerpo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mid_33059-308-la-incidencia-cuenca-gran-gripe-1918-este-martes-racal.jpg" descr="mid_33059-308-la-incidencia-cuenca-gran-gripe-1918-este-martes-racal.jpg"/>
          <p:cNvPicPr>
            <a:picLocks noChangeAspect="1"/>
          </p:cNvPicPr>
          <p:nvPr/>
        </p:nvPicPr>
        <p:blipFill>
          <a:blip r:embed="rId3">
            <a:extLst/>
          </a:blip>
          <a:srcRect l="1377" t="2195" r="46" b="0"/>
          <a:stretch>
            <a:fillRect/>
          </a:stretch>
        </p:blipFill>
        <p:spPr>
          <a:xfrm>
            <a:off x="1071562" y="2144513"/>
            <a:ext cx="10861833" cy="71791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¿Cuándo sospechamos Influenza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¿Cuándo sospechamos Influenza?</a:t>
            </a:r>
          </a:p>
        </p:txBody>
      </p:sp>
      <p:sp>
        <p:nvSpPr>
          <p:cNvPr id="149" name="Cuadro clínico"/>
          <p:cNvSpPr txBox="1"/>
          <p:nvPr/>
        </p:nvSpPr>
        <p:spPr>
          <a:xfrm>
            <a:off x="638893" y="3248818"/>
            <a:ext cx="2920493" cy="585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pPr/>
            <a:r>
              <a:t>Cuadro clínico</a:t>
            </a:r>
          </a:p>
        </p:txBody>
      </p:sp>
      <p:sp>
        <p:nvSpPr>
          <p:cNvPr id="150" name="¿Específico?"/>
          <p:cNvSpPr txBox="1"/>
          <p:nvPr/>
        </p:nvSpPr>
        <p:spPr>
          <a:xfrm>
            <a:off x="1162172" y="4212019"/>
            <a:ext cx="2597405" cy="585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pPr/>
            <a:r>
              <a:t>¿Específico?</a:t>
            </a:r>
          </a:p>
        </p:txBody>
      </p:sp>
      <p:pic>
        <p:nvPicPr>
          <p:cNvPr id="151" name="6158680-signo-más-sobre-fondo-blanco-imagen-aislados-3d-.jpg" descr="6158680-signo-más-sobre-fondo-blanco-imagen-aislados-3d-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74859" y="5024761"/>
            <a:ext cx="938913" cy="9389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RemediosTos6.jpg" descr="RemediosTos6.jpg"/>
          <p:cNvPicPr>
            <a:picLocks noChangeAspect="1"/>
          </p:cNvPicPr>
          <p:nvPr/>
        </p:nvPicPr>
        <p:blipFill>
          <a:blip r:embed="rId4">
            <a:extLst/>
          </a:blip>
          <a:srcRect l="19324" t="0" r="9296" b="0"/>
          <a:stretch>
            <a:fillRect/>
          </a:stretch>
        </p:blipFill>
        <p:spPr>
          <a:xfrm>
            <a:off x="10944674" y="2939177"/>
            <a:ext cx="1924970" cy="16181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4-14.jpg" descr="4-14.jpg"/>
          <p:cNvPicPr>
            <a:picLocks noChangeAspect="1"/>
          </p:cNvPicPr>
          <p:nvPr/>
        </p:nvPicPr>
        <p:blipFill>
          <a:blip r:embed="rId5">
            <a:extLst/>
          </a:blip>
          <a:srcRect l="23844" t="0" r="18676" b="0"/>
          <a:stretch>
            <a:fillRect/>
          </a:stretch>
        </p:blipFill>
        <p:spPr>
          <a:xfrm>
            <a:off x="10944674" y="4661957"/>
            <a:ext cx="1924797" cy="1515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img-obstruccion01.jpg" descr="img-obstruccion01.jpg"/>
          <p:cNvPicPr>
            <a:picLocks noChangeAspect="1"/>
          </p:cNvPicPr>
          <p:nvPr/>
        </p:nvPicPr>
        <p:blipFill>
          <a:blip r:embed="rId6">
            <a:extLst/>
          </a:blip>
          <a:srcRect l="23917" t="0" r="10436" b="0"/>
          <a:stretch>
            <a:fillRect/>
          </a:stretch>
        </p:blipFill>
        <p:spPr>
          <a:xfrm>
            <a:off x="10944675" y="6281867"/>
            <a:ext cx="1924746" cy="19533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fotonoticia_20171223075945_640.jpg" descr="fotonoticia_20171223075945_640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129842" y="3344630"/>
            <a:ext cx="2794985" cy="20307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3418198_640px.jpg" descr="3418198_640px.jpg"/>
          <p:cNvPicPr>
            <a:picLocks noChangeAspect="1"/>
          </p:cNvPicPr>
          <p:nvPr/>
        </p:nvPicPr>
        <p:blipFill>
          <a:blip r:embed="rId8">
            <a:extLst/>
          </a:blip>
          <a:srcRect l="0" t="0" r="7357" b="0"/>
          <a:stretch>
            <a:fillRect/>
          </a:stretch>
        </p:blipFill>
        <p:spPr>
          <a:xfrm>
            <a:off x="6996400" y="3356695"/>
            <a:ext cx="2786256" cy="2006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cefalea-tensional-somatizacion-dolor-cabeza-centro-psicologia-psicologos-barcelona-capia.jpeg" descr="cefalea-tensional-somatizacion-dolor-cabeza-centro-psicologia-psicologos-barcelona-capia.jpeg"/>
          <p:cNvPicPr>
            <a:picLocks noChangeAspect="1"/>
          </p:cNvPicPr>
          <p:nvPr/>
        </p:nvPicPr>
        <p:blipFill>
          <a:blip r:embed="rId9">
            <a:extLst/>
          </a:blip>
          <a:srcRect l="4848" t="3283" r="4848" b="3283"/>
          <a:stretch>
            <a:fillRect/>
          </a:stretch>
        </p:blipFill>
        <p:spPr>
          <a:xfrm>
            <a:off x="4117210" y="5433609"/>
            <a:ext cx="2820444" cy="2006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debilidad-falta-b12-720x360.jpg" descr="debilidad-falta-b12-720x360.jpg"/>
          <p:cNvPicPr>
            <a:picLocks noChangeAspect="1"/>
          </p:cNvPicPr>
          <p:nvPr/>
        </p:nvPicPr>
        <p:blipFill>
          <a:blip r:embed="rId10">
            <a:extLst/>
          </a:blip>
          <a:srcRect l="31068" t="737" r="0" b="736"/>
          <a:stretch>
            <a:fillRect/>
          </a:stretch>
        </p:blipFill>
        <p:spPr>
          <a:xfrm>
            <a:off x="6974271" y="5433609"/>
            <a:ext cx="2807951" cy="2006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90.jpeg" descr="90.jpe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393879" y="4509748"/>
            <a:ext cx="3163176" cy="1779286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Estrella"/>
          <p:cNvSpPr/>
          <p:nvPr/>
        </p:nvSpPr>
        <p:spPr>
          <a:xfrm>
            <a:off x="4299096" y="3518767"/>
            <a:ext cx="589796" cy="57178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8766" tIns="48766" rIns="48766" bIns="48766" anchor="ctr"/>
          <a:lstStyle/>
          <a:p>
            <a:pPr defTabSz="130048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1" name="Estrella"/>
          <p:cNvSpPr/>
          <p:nvPr/>
        </p:nvSpPr>
        <p:spPr>
          <a:xfrm>
            <a:off x="11042427" y="3886894"/>
            <a:ext cx="589797" cy="57177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8766" tIns="48766" rIns="48766" bIns="48766" anchor="ctr"/>
          <a:lstStyle/>
          <a:p>
            <a:pPr defTabSz="130048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2" name="Estrella"/>
          <p:cNvSpPr/>
          <p:nvPr/>
        </p:nvSpPr>
        <p:spPr>
          <a:xfrm>
            <a:off x="11042427" y="5587368"/>
            <a:ext cx="589797" cy="57177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8766" tIns="48766" rIns="48766" bIns="48766" anchor="ctr"/>
          <a:lstStyle/>
          <a:p>
            <a:pPr defTabSz="1300480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3" name="CuadroTexto 3"/>
          <p:cNvSpPr txBox="1"/>
          <p:nvPr/>
        </p:nvSpPr>
        <p:spPr>
          <a:xfrm>
            <a:off x="7948417" y="9529102"/>
            <a:ext cx="5036669" cy="275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8766" tIns="48766" rIns="48766" bIns="48766">
            <a:spAutoFit/>
          </a:bodyPr>
          <a:lstStyle>
            <a:lvl1pPr algn="l" defTabSz="1300480">
              <a:defRPr b="0" sz="1200">
                <a:solidFill>
                  <a:schemeClr val="accent1">
                    <a:hueOff val="114395"/>
                    <a:lumOff val="-24975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Krammer F. Et al Influenza, Nature Reviews Disease Primers 2018;4:1-21</a:t>
            </a:r>
          </a:p>
        </p:txBody>
      </p:sp>
      <p:sp>
        <p:nvSpPr>
          <p:cNvPr id="164" name="80%"/>
          <p:cNvSpPr txBox="1"/>
          <p:nvPr/>
        </p:nvSpPr>
        <p:spPr>
          <a:xfrm>
            <a:off x="1722209" y="6784360"/>
            <a:ext cx="1477332" cy="948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8766" tIns="48766" rIns="48766" bIns="48766">
            <a:spAutoFit/>
          </a:bodyPr>
          <a:lstStyle>
            <a:lvl1pPr algn="l" defTabSz="1300480">
              <a:defRPr sz="5800">
                <a:solidFill>
                  <a:srgbClr val="FF26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80%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0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30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1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clickEffect" presetID="9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47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Class="entr" nodeType="clickEffect" presetID="9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52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ID="9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57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entr" nodeType="clickEffect" presetSubtype="9" presetID="15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Class="entr" nodeType="clickEffect" presetSubtype="9" presetID="15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Class="entr" nodeType="clickEffect" presetSubtype="9" presetID="15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Class="entr" nodeType="clickEffect" presetID="9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86" dur="1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7" grpId="5"/>
      <p:bldP build="whole" bldLvl="1" animBg="1" rev="0" advAuto="0" spid="149" grpId="1"/>
      <p:bldP build="whole" bldLvl="1" animBg="1" rev="0" advAuto="0" spid="150" grpId="2"/>
      <p:bldP build="whole" bldLvl="1" animBg="1" rev="0" advAuto="0" spid="159" grpId="7"/>
      <p:bldP build="whole" bldLvl="1" animBg="1" rev="0" advAuto="0" spid="153" grpId="10"/>
      <p:bldP build="whole" bldLvl="1" animBg="1" rev="0" advAuto="0" spid="151" grpId="8"/>
      <p:bldP build="whole" bldLvl="1" animBg="1" rev="0" advAuto="0" spid="161" grpId="13"/>
      <p:bldP build="whole" bldLvl="1" animBg="1" rev="0" advAuto="0" spid="158" grpId="6"/>
      <p:bldP build="whole" bldLvl="1" animBg="1" rev="0" advAuto="0" spid="154" grpId="11"/>
      <p:bldP build="whole" bldLvl="1" animBg="1" rev="0" advAuto="0" spid="162" grpId="14"/>
      <p:bldP build="whole" bldLvl="1" animBg="1" rev="0" advAuto="0" spid="156" grpId="4"/>
      <p:bldP build="whole" bldLvl="1" animBg="1" rev="0" advAuto="0" spid="160" grpId="12"/>
      <p:bldP build="whole" bldLvl="1" animBg="1" rev="0" advAuto="0" spid="164" grpId="15"/>
      <p:bldP build="whole" bldLvl="1" animBg="1" rev="0" advAuto="0" spid="155" grpId="3"/>
      <p:bldP build="whole" bldLvl="1" animBg="1" rev="0" advAuto="0" spid="152" grpId="9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Rectángulo redondeado 1" descr="Rectángulo redondeado 1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05337" y="109360"/>
            <a:ext cx="9191860" cy="6626944"/>
          </a:xfrm>
          <a:prstGeom prst="rect">
            <a:avLst/>
          </a:prstGeom>
        </p:spPr>
      </p:pic>
      <p:grpSp>
        <p:nvGrpSpPr>
          <p:cNvPr id="171" name="3 Rectángulo redondeado"/>
          <p:cNvGrpSpPr/>
          <p:nvPr/>
        </p:nvGrpSpPr>
        <p:grpSpPr>
          <a:xfrm>
            <a:off x="266553" y="1320560"/>
            <a:ext cx="2294794" cy="748305"/>
            <a:chOff x="0" y="0"/>
            <a:chExt cx="2294793" cy="748304"/>
          </a:xfrm>
        </p:grpSpPr>
        <p:sp>
          <p:nvSpPr>
            <p:cNvPr id="169" name="Rectángulo redondeado"/>
            <p:cNvSpPr/>
            <p:nvPr/>
          </p:nvSpPr>
          <p:spPr>
            <a:xfrm>
              <a:off x="0" y="0"/>
              <a:ext cx="2294794" cy="748305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0" name="Asintomático"/>
            <p:cNvSpPr txBox="1"/>
            <p:nvPr/>
          </p:nvSpPr>
          <p:spPr>
            <a:xfrm>
              <a:off x="36528" y="126033"/>
              <a:ext cx="2221738" cy="496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Asintomático</a:t>
              </a:r>
            </a:p>
          </p:txBody>
        </p:sp>
      </p:grpSp>
      <p:grpSp>
        <p:nvGrpSpPr>
          <p:cNvPr id="174" name="4 Rectángulo redondeado"/>
          <p:cNvGrpSpPr/>
          <p:nvPr/>
        </p:nvGrpSpPr>
        <p:grpSpPr>
          <a:xfrm>
            <a:off x="9645265" y="1261822"/>
            <a:ext cx="2693889" cy="865770"/>
            <a:chOff x="0" y="-1"/>
            <a:chExt cx="2693887" cy="865768"/>
          </a:xfrm>
        </p:grpSpPr>
        <p:sp>
          <p:nvSpPr>
            <p:cNvPr id="172" name="Rectángulo redondeado"/>
            <p:cNvSpPr/>
            <p:nvPr/>
          </p:nvSpPr>
          <p:spPr>
            <a:xfrm>
              <a:off x="0" y="58733"/>
              <a:ext cx="2693888" cy="748307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3" name="Cuadro fulminante"/>
            <p:cNvSpPr txBox="1"/>
            <p:nvPr/>
          </p:nvSpPr>
          <p:spPr>
            <a:xfrm>
              <a:off x="36528" y="-2"/>
              <a:ext cx="2620831" cy="865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Cuadro fulminante</a:t>
              </a:r>
            </a:p>
          </p:txBody>
        </p:sp>
      </p:grpSp>
      <p:grpSp>
        <p:nvGrpSpPr>
          <p:cNvPr id="177" name="5 Rectángulo redondeado"/>
          <p:cNvGrpSpPr/>
          <p:nvPr/>
        </p:nvGrpSpPr>
        <p:grpSpPr>
          <a:xfrm>
            <a:off x="2860666" y="8545428"/>
            <a:ext cx="8281203" cy="798191"/>
            <a:chOff x="0" y="0"/>
            <a:chExt cx="8281202" cy="798190"/>
          </a:xfrm>
        </p:grpSpPr>
        <p:sp>
          <p:nvSpPr>
            <p:cNvPr id="175" name="Rectángulo redondeado"/>
            <p:cNvSpPr/>
            <p:nvPr/>
          </p:nvSpPr>
          <p:spPr>
            <a:xfrm>
              <a:off x="0" y="0"/>
              <a:ext cx="8281203" cy="798191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6" name="Factores de Huésped y Virales"/>
            <p:cNvSpPr txBox="1"/>
            <p:nvPr/>
          </p:nvSpPr>
          <p:spPr>
            <a:xfrm>
              <a:off x="38964" y="150976"/>
              <a:ext cx="8203274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Factores de huésped y virales</a:t>
              </a:r>
            </a:p>
          </p:txBody>
        </p:sp>
      </p:grpSp>
      <p:grpSp>
        <p:nvGrpSpPr>
          <p:cNvPr id="180" name="6 Rectángulo redondeado"/>
          <p:cNvGrpSpPr/>
          <p:nvPr/>
        </p:nvGrpSpPr>
        <p:grpSpPr>
          <a:xfrm>
            <a:off x="565875" y="3216255"/>
            <a:ext cx="798192" cy="3392304"/>
            <a:chOff x="0" y="0"/>
            <a:chExt cx="798190" cy="3392303"/>
          </a:xfrm>
        </p:grpSpPr>
        <p:sp>
          <p:nvSpPr>
            <p:cNvPr id="178" name="Rectángulo redondeado"/>
            <p:cNvSpPr/>
            <p:nvPr/>
          </p:nvSpPr>
          <p:spPr>
            <a:xfrm rot="16200000">
              <a:off x="-1297058" y="1297055"/>
              <a:ext cx="3392305" cy="798192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9" name="Incubación 24-48hrs"/>
            <p:cNvSpPr txBox="1"/>
            <p:nvPr/>
          </p:nvSpPr>
          <p:spPr>
            <a:xfrm rot="16200000">
              <a:off x="-1258095" y="1448035"/>
              <a:ext cx="3314376" cy="496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Incubación 24-48hrs</a:t>
              </a:r>
            </a:p>
          </p:txBody>
        </p:sp>
      </p:grpSp>
      <p:grpSp>
        <p:nvGrpSpPr>
          <p:cNvPr id="183" name="10 Rectángulo redondeado"/>
          <p:cNvGrpSpPr/>
          <p:nvPr/>
        </p:nvGrpSpPr>
        <p:grpSpPr>
          <a:xfrm>
            <a:off x="5654323" y="6803874"/>
            <a:ext cx="2693888" cy="1604843"/>
            <a:chOff x="0" y="0"/>
            <a:chExt cx="2693887" cy="1604842"/>
          </a:xfrm>
        </p:grpSpPr>
        <p:sp>
          <p:nvSpPr>
            <p:cNvPr id="181" name="Rectángulo redondeado"/>
            <p:cNvSpPr/>
            <p:nvPr/>
          </p:nvSpPr>
          <p:spPr>
            <a:xfrm>
              <a:off x="0" y="4231"/>
              <a:ext cx="2693888" cy="1596381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2" name="Descarga nasal…"/>
            <p:cNvSpPr txBox="1"/>
            <p:nvPr/>
          </p:nvSpPr>
          <p:spPr>
            <a:xfrm>
              <a:off x="77928" y="-1"/>
              <a:ext cx="2538030" cy="1604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  <a:p>
              <a:pPr defTabSz="914400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Descarga nasal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Dolor faríngeo</a:t>
              </a:r>
            </a:p>
          </p:txBody>
        </p:sp>
      </p:grpSp>
      <p:grpSp>
        <p:nvGrpSpPr>
          <p:cNvPr id="186" name="13 Rectángulo redondeado"/>
          <p:cNvGrpSpPr/>
          <p:nvPr/>
        </p:nvGrpSpPr>
        <p:grpSpPr>
          <a:xfrm>
            <a:off x="7350474" y="2277750"/>
            <a:ext cx="4988679" cy="1088171"/>
            <a:chOff x="0" y="0"/>
            <a:chExt cx="4988678" cy="1088169"/>
          </a:xfrm>
        </p:grpSpPr>
        <p:sp>
          <p:nvSpPr>
            <p:cNvPr id="184" name="Rectángulo redondeado"/>
            <p:cNvSpPr/>
            <p:nvPr/>
          </p:nvSpPr>
          <p:spPr>
            <a:xfrm>
              <a:off x="0" y="-1"/>
              <a:ext cx="4988679" cy="108817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5" name="DESCOMPENSACION…"/>
            <p:cNvSpPr txBox="1"/>
            <p:nvPr/>
          </p:nvSpPr>
          <p:spPr>
            <a:xfrm>
              <a:off x="53117" y="111199"/>
              <a:ext cx="4882441" cy="865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DESCOMPENSACION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PULMONAR</a:t>
              </a:r>
            </a:p>
          </p:txBody>
        </p:sp>
      </p:grpSp>
      <p:grpSp>
        <p:nvGrpSpPr>
          <p:cNvPr id="189" name="16 Rectángulo redondeado"/>
          <p:cNvGrpSpPr/>
          <p:nvPr/>
        </p:nvGrpSpPr>
        <p:grpSpPr>
          <a:xfrm>
            <a:off x="8447983" y="522370"/>
            <a:ext cx="2693889" cy="598645"/>
            <a:chOff x="0" y="0"/>
            <a:chExt cx="2693887" cy="598643"/>
          </a:xfrm>
        </p:grpSpPr>
        <p:sp>
          <p:nvSpPr>
            <p:cNvPr id="187" name="Rectángulo redondeado"/>
            <p:cNvSpPr/>
            <p:nvPr/>
          </p:nvSpPr>
          <p:spPr>
            <a:xfrm>
              <a:off x="0" y="0"/>
              <a:ext cx="2693888" cy="598644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8" name="72hrs"/>
            <p:cNvSpPr txBox="1"/>
            <p:nvPr/>
          </p:nvSpPr>
          <p:spPr>
            <a:xfrm>
              <a:off x="29222" y="51201"/>
              <a:ext cx="2635443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72hrs</a:t>
              </a:r>
            </a:p>
          </p:txBody>
        </p:sp>
      </p:grpSp>
      <p:grpSp>
        <p:nvGrpSpPr>
          <p:cNvPr id="192" name="17 Rectángulo redondeado"/>
          <p:cNvGrpSpPr/>
          <p:nvPr/>
        </p:nvGrpSpPr>
        <p:grpSpPr>
          <a:xfrm>
            <a:off x="7350474" y="3924012"/>
            <a:ext cx="2993209" cy="1986134"/>
            <a:chOff x="0" y="0"/>
            <a:chExt cx="2993207" cy="1986133"/>
          </a:xfrm>
        </p:grpSpPr>
        <p:sp>
          <p:nvSpPr>
            <p:cNvPr id="190" name="Rectángulo redondeado"/>
            <p:cNvSpPr/>
            <p:nvPr/>
          </p:nvSpPr>
          <p:spPr>
            <a:xfrm>
              <a:off x="0" y="0"/>
              <a:ext cx="2993208" cy="1986134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l"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1" name="-Taquipnea…"/>
            <p:cNvSpPr txBox="1"/>
            <p:nvPr/>
          </p:nvSpPr>
          <p:spPr>
            <a:xfrm>
              <a:off x="96955" y="5874"/>
              <a:ext cx="2799297" cy="19743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l" defTabSz="914400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-</a:t>
              </a:r>
              <a:r>
                <a:rPr sz="2400"/>
                <a:t>Taquipnea</a:t>
              </a:r>
              <a:endParaRPr sz="2400"/>
            </a:p>
            <a:p>
              <a:pPr algn="l"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-Sat O2 disminuida</a:t>
              </a:r>
            </a:p>
            <a:p>
              <a:pPr algn="l"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-Estertores</a:t>
              </a:r>
            </a:p>
            <a:p>
              <a:pPr algn="l"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-Cianosis</a:t>
              </a:r>
            </a:p>
          </p:txBody>
        </p:sp>
      </p:grpSp>
      <p:grpSp>
        <p:nvGrpSpPr>
          <p:cNvPr id="195" name="18 Rectángulo redondeado"/>
          <p:cNvGrpSpPr/>
          <p:nvPr/>
        </p:nvGrpSpPr>
        <p:grpSpPr>
          <a:xfrm>
            <a:off x="5654323" y="6808104"/>
            <a:ext cx="7083924" cy="598645"/>
            <a:chOff x="0" y="0"/>
            <a:chExt cx="7083923" cy="598643"/>
          </a:xfrm>
        </p:grpSpPr>
        <p:sp>
          <p:nvSpPr>
            <p:cNvPr id="193" name="Rectángulo redondeado"/>
            <p:cNvSpPr/>
            <p:nvPr/>
          </p:nvSpPr>
          <p:spPr>
            <a:xfrm>
              <a:off x="0" y="0"/>
              <a:ext cx="7083924" cy="59864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4" name="Tos seca"/>
            <p:cNvSpPr txBox="1"/>
            <p:nvPr/>
          </p:nvSpPr>
          <p:spPr>
            <a:xfrm>
              <a:off x="29222" y="51201"/>
              <a:ext cx="7025480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Tos seca</a:t>
              </a:r>
            </a:p>
          </p:txBody>
        </p:sp>
      </p:grpSp>
      <p:sp>
        <p:nvSpPr>
          <p:cNvPr id="196" name="23 Rectángulo redondeado"/>
          <p:cNvSpPr/>
          <p:nvPr/>
        </p:nvSpPr>
        <p:spPr>
          <a:xfrm>
            <a:off x="2860666" y="2318294"/>
            <a:ext cx="2793659" cy="229479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>
            <a:solidFill>
              <a:srgbClr val="42719B"/>
            </a:solidFill>
            <a:miter/>
          </a:ln>
        </p:spPr>
        <p:txBody>
          <a:bodyPr lIns="45718" tIns="45718" rIns="45718" bIns="45718" anchor="ctr"/>
          <a:lstStyle/>
          <a:p>
            <a:pPr defTabSz="914400">
              <a:defRPr b="0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197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00044" y="2470289"/>
            <a:ext cx="2314902" cy="19908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Picture 2" descr="Picture 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14729" y="2853760"/>
            <a:ext cx="2285533" cy="156401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12 CuadroTexto"/>
          <p:cNvSpPr txBox="1"/>
          <p:nvPr/>
        </p:nvSpPr>
        <p:spPr>
          <a:xfrm>
            <a:off x="5805415" y="2418497"/>
            <a:ext cx="845217" cy="496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/>
          <a:lstStyle>
            <a:lvl1pPr algn="l" defTabSz="914400">
              <a:defRPr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41ºC</a:t>
            </a:r>
          </a:p>
        </p:txBody>
      </p:sp>
      <p:sp>
        <p:nvSpPr>
          <p:cNvPr id="200" name="24 Rectángulo redondeado"/>
          <p:cNvSpPr/>
          <p:nvPr/>
        </p:nvSpPr>
        <p:spPr>
          <a:xfrm>
            <a:off x="4157720" y="4812631"/>
            <a:ext cx="2693887" cy="159638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>
            <a:solidFill>
              <a:srgbClr val="42719B"/>
            </a:solidFill>
            <a:miter/>
          </a:ln>
        </p:spPr>
        <p:txBody>
          <a:bodyPr lIns="45718" tIns="45718" rIns="45718" bIns="45718" anchor="ctr"/>
          <a:lstStyle/>
          <a:p>
            <a:pPr defTabSz="914400">
              <a:defRPr b="0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201" name="Picture 6" descr="Picture 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3474" y="5001461"/>
            <a:ext cx="1977395" cy="12187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Picture 8" descr="Picture 8"/>
          <p:cNvPicPr>
            <a:picLocks noChangeAspect="1"/>
          </p:cNvPicPr>
          <p:nvPr/>
        </p:nvPicPr>
        <p:blipFill>
          <a:blip r:embed="rId7">
            <a:extLst/>
          </a:blip>
          <a:srcRect l="183" t="1318" r="1680" b="1256"/>
          <a:stretch>
            <a:fillRect/>
          </a:stretch>
        </p:blipFill>
        <p:spPr>
          <a:xfrm>
            <a:off x="10646018" y="3844292"/>
            <a:ext cx="1615058" cy="2172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9" h="21583" fill="norm" stroke="1" extrusionOk="0">
                <a:moveTo>
                  <a:pt x="10386" y="4"/>
                </a:moveTo>
                <a:cubicBezTo>
                  <a:pt x="8233" y="68"/>
                  <a:pt x="5973" y="794"/>
                  <a:pt x="4300" y="1983"/>
                </a:cubicBezTo>
                <a:cubicBezTo>
                  <a:pt x="2563" y="3218"/>
                  <a:pt x="2572" y="3188"/>
                  <a:pt x="2604" y="7558"/>
                </a:cubicBezTo>
                <a:lnTo>
                  <a:pt x="2631" y="11284"/>
                </a:lnTo>
                <a:lnTo>
                  <a:pt x="2129" y="11643"/>
                </a:lnTo>
                <a:cubicBezTo>
                  <a:pt x="1423" y="12148"/>
                  <a:pt x="1158" y="12807"/>
                  <a:pt x="1041" y="14372"/>
                </a:cubicBezTo>
                <a:cubicBezTo>
                  <a:pt x="977" y="15222"/>
                  <a:pt x="856" y="15799"/>
                  <a:pt x="718" y="15917"/>
                </a:cubicBezTo>
                <a:cubicBezTo>
                  <a:pt x="597" y="16021"/>
                  <a:pt x="364" y="16320"/>
                  <a:pt x="201" y="16584"/>
                </a:cubicBezTo>
                <a:cubicBezTo>
                  <a:pt x="-36" y="16964"/>
                  <a:pt x="-54" y="17109"/>
                  <a:pt x="100" y="17293"/>
                </a:cubicBezTo>
                <a:cubicBezTo>
                  <a:pt x="207" y="17421"/>
                  <a:pt x="290" y="17642"/>
                  <a:pt x="290" y="17782"/>
                </a:cubicBezTo>
                <a:cubicBezTo>
                  <a:pt x="290" y="18177"/>
                  <a:pt x="863" y="18908"/>
                  <a:pt x="1564" y="19411"/>
                </a:cubicBezTo>
                <a:cubicBezTo>
                  <a:pt x="2996" y="20438"/>
                  <a:pt x="5053" y="21093"/>
                  <a:pt x="7856" y="21417"/>
                </a:cubicBezTo>
                <a:cubicBezTo>
                  <a:pt x="8782" y="21525"/>
                  <a:pt x="9778" y="21579"/>
                  <a:pt x="10788" y="21583"/>
                </a:cubicBezTo>
                <a:cubicBezTo>
                  <a:pt x="13815" y="21595"/>
                  <a:pt x="16953" y="21167"/>
                  <a:pt x="18617" y="20440"/>
                </a:cubicBezTo>
                <a:cubicBezTo>
                  <a:pt x="20495" y="19619"/>
                  <a:pt x="21285" y="18777"/>
                  <a:pt x="21459" y="17408"/>
                </a:cubicBezTo>
                <a:cubicBezTo>
                  <a:pt x="21546" y="16723"/>
                  <a:pt x="21505" y="16528"/>
                  <a:pt x="21195" y="16106"/>
                </a:cubicBezTo>
                <a:cubicBezTo>
                  <a:pt x="20937" y="15756"/>
                  <a:pt x="20768" y="15194"/>
                  <a:pt x="20619" y="14178"/>
                </a:cubicBezTo>
                <a:cubicBezTo>
                  <a:pt x="20401" y="12686"/>
                  <a:pt x="20145" y="12133"/>
                  <a:pt x="19430" y="11639"/>
                </a:cubicBezTo>
                <a:lnTo>
                  <a:pt x="19013" y="11351"/>
                </a:lnTo>
                <a:lnTo>
                  <a:pt x="19034" y="7578"/>
                </a:lnTo>
                <a:cubicBezTo>
                  <a:pt x="19061" y="3191"/>
                  <a:pt x="19095" y="3298"/>
                  <a:pt x="17317" y="1999"/>
                </a:cubicBezTo>
                <a:cubicBezTo>
                  <a:pt x="15665" y="791"/>
                  <a:pt x="13782" y="172"/>
                  <a:pt x="11300" y="20"/>
                </a:cubicBezTo>
                <a:cubicBezTo>
                  <a:pt x="10999" y="1"/>
                  <a:pt x="10694" y="-5"/>
                  <a:pt x="10386" y="4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3" name="Picture 10" descr="Picture 10"/>
          <p:cNvPicPr>
            <a:picLocks noChangeAspect="1"/>
          </p:cNvPicPr>
          <p:nvPr/>
        </p:nvPicPr>
        <p:blipFill>
          <a:blip r:embed="rId8">
            <a:extLst/>
          </a:blip>
          <a:srcRect l="0" t="0" r="0" b="7387"/>
          <a:stretch>
            <a:fillRect/>
          </a:stretch>
        </p:blipFill>
        <p:spPr>
          <a:xfrm>
            <a:off x="7125236" y="3736413"/>
            <a:ext cx="3443810" cy="23945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6" name="14 Rectángulo redondeado"/>
          <p:cNvGrpSpPr/>
          <p:nvPr/>
        </p:nvGrpSpPr>
        <p:grpSpPr>
          <a:xfrm>
            <a:off x="2860666" y="522370"/>
            <a:ext cx="2693888" cy="598645"/>
            <a:chOff x="0" y="0"/>
            <a:chExt cx="2693887" cy="598643"/>
          </a:xfrm>
        </p:grpSpPr>
        <p:sp>
          <p:nvSpPr>
            <p:cNvPr id="204" name="Rectángulo redondeado"/>
            <p:cNvSpPr/>
            <p:nvPr/>
          </p:nvSpPr>
          <p:spPr>
            <a:xfrm>
              <a:off x="0" y="0"/>
              <a:ext cx="2693888" cy="598644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5" name="24hrs"/>
            <p:cNvSpPr txBox="1"/>
            <p:nvPr/>
          </p:nvSpPr>
          <p:spPr>
            <a:xfrm>
              <a:off x="29222" y="51201"/>
              <a:ext cx="2635443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24hrs</a:t>
              </a:r>
            </a:p>
          </p:txBody>
        </p:sp>
      </p:grpSp>
      <p:grpSp>
        <p:nvGrpSpPr>
          <p:cNvPr id="209" name="15 Rectángulo redondeado"/>
          <p:cNvGrpSpPr/>
          <p:nvPr/>
        </p:nvGrpSpPr>
        <p:grpSpPr>
          <a:xfrm>
            <a:off x="5654323" y="522370"/>
            <a:ext cx="2693888" cy="598645"/>
            <a:chOff x="0" y="0"/>
            <a:chExt cx="2693887" cy="598643"/>
          </a:xfrm>
        </p:grpSpPr>
        <p:sp>
          <p:nvSpPr>
            <p:cNvPr id="207" name="Rectángulo redondeado"/>
            <p:cNvSpPr/>
            <p:nvPr/>
          </p:nvSpPr>
          <p:spPr>
            <a:xfrm>
              <a:off x="0" y="0"/>
              <a:ext cx="2693888" cy="598644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8" name="48hrs"/>
            <p:cNvSpPr txBox="1"/>
            <p:nvPr/>
          </p:nvSpPr>
          <p:spPr>
            <a:xfrm>
              <a:off x="29222" y="51201"/>
              <a:ext cx="2635443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48hrs</a:t>
              </a:r>
            </a:p>
          </p:txBody>
        </p:sp>
      </p:grpSp>
      <p:grpSp>
        <p:nvGrpSpPr>
          <p:cNvPr id="212" name="7 Rectángulo redondeado"/>
          <p:cNvGrpSpPr/>
          <p:nvPr/>
        </p:nvGrpSpPr>
        <p:grpSpPr>
          <a:xfrm>
            <a:off x="2860666" y="1320560"/>
            <a:ext cx="2693888" cy="748305"/>
            <a:chOff x="0" y="0"/>
            <a:chExt cx="2693887" cy="748304"/>
          </a:xfrm>
        </p:grpSpPr>
        <p:sp>
          <p:nvSpPr>
            <p:cNvPr id="210" name="Rectángulo redondeado"/>
            <p:cNvSpPr/>
            <p:nvPr/>
          </p:nvSpPr>
          <p:spPr>
            <a:xfrm>
              <a:off x="0" y="0"/>
              <a:ext cx="2693888" cy="748305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1" name="Inicio súbito"/>
            <p:cNvSpPr txBox="1"/>
            <p:nvPr/>
          </p:nvSpPr>
          <p:spPr>
            <a:xfrm>
              <a:off x="36528" y="126033"/>
              <a:ext cx="2620831" cy="496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Inicio súbito</a:t>
              </a:r>
            </a:p>
          </p:txBody>
        </p:sp>
      </p:grpSp>
      <p:grpSp>
        <p:nvGrpSpPr>
          <p:cNvPr id="215" name="8 Rectángulo redondeado"/>
          <p:cNvGrpSpPr/>
          <p:nvPr/>
        </p:nvGrpSpPr>
        <p:grpSpPr>
          <a:xfrm>
            <a:off x="2860666" y="2324642"/>
            <a:ext cx="2793660" cy="2294795"/>
            <a:chOff x="0" y="0"/>
            <a:chExt cx="2793659" cy="2294793"/>
          </a:xfrm>
        </p:grpSpPr>
        <p:sp>
          <p:nvSpPr>
            <p:cNvPr id="213" name="Rectángulo redondeado"/>
            <p:cNvSpPr/>
            <p:nvPr/>
          </p:nvSpPr>
          <p:spPr>
            <a:xfrm>
              <a:off x="0" y="0"/>
              <a:ext cx="2793660" cy="2294794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4" name="Calosfrios…"/>
            <p:cNvSpPr txBox="1"/>
            <p:nvPr/>
          </p:nvSpPr>
          <p:spPr>
            <a:xfrm>
              <a:off x="112020" y="160204"/>
              <a:ext cx="2569617" cy="19743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Calosfrios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Cefalea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Mialgias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Anorexia</a:t>
              </a:r>
            </a:p>
          </p:txBody>
        </p:sp>
      </p:grpSp>
      <p:grpSp>
        <p:nvGrpSpPr>
          <p:cNvPr id="218" name="11 Rectángulo redondeado"/>
          <p:cNvGrpSpPr/>
          <p:nvPr/>
        </p:nvGrpSpPr>
        <p:grpSpPr>
          <a:xfrm>
            <a:off x="3409418" y="2318295"/>
            <a:ext cx="1696155" cy="598645"/>
            <a:chOff x="0" y="0"/>
            <a:chExt cx="1696153" cy="598643"/>
          </a:xfrm>
        </p:grpSpPr>
        <p:sp>
          <p:nvSpPr>
            <p:cNvPr id="216" name="Rectángulo redondeado"/>
            <p:cNvSpPr/>
            <p:nvPr/>
          </p:nvSpPr>
          <p:spPr>
            <a:xfrm>
              <a:off x="0" y="0"/>
              <a:ext cx="1696154" cy="598644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7" name="Fiebre"/>
            <p:cNvSpPr txBox="1"/>
            <p:nvPr/>
          </p:nvSpPr>
          <p:spPr>
            <a:xfrm>
              <a:off x="29222" y="51201"/>
              <a:ext cx="1637708" cy="496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Fiebre</a:t>
              </a:r>
            </a:p>
          </p:txBody>
        </p:sp>
      </p:grpSp>
      <p:grpSp>
        <p:nvGrpSpPr>
          <p:cNvPr id="221" name="9 Rectángulo redondeado"/>
          <p:cNvGrpSpPr/>
          <p:nvPr/>
        </p:nvGrpSpPr>
        <p:grpSpPr>
          <a:xfrm>
            <a:off x="4157719" y="4806281"/>
            <a:ext cx="2693889" cy="1604844"/>
            <a:chOff x="0" y="0"/>
            <a:chExt cx="2693887" cy="1604842"/>
          </a:xfrm>
        </p:grpSpPr>
        <p:sp>
          <p:nvSpPr>
            <p:cNvPr id="219" name="Rectángulo redondeado"/>
            <p:cNvSpPr/>
            <p:nvPr/>
          </p:nvSpPr>
          <p:spPr>
            <a:xfrm>
              <a:off x="0" y="4230"/>
              <a:ext cx="2693888" cy="1596381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0" name="Fotofobia…"/>
            <p:cNvSpPr txBox="1"/>
            <p:nvPr/>
          </p:nvSpPr>
          <p:spPr>
            <a:xfrm>
              <a:off x="77928" y="0"/>
              <a:ext cx="2538030" cy="16048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Fotofobia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Conjuntivitis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Dolor ocular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Lagrimeo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Class="entr" nodeType="click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Class="entr" nodeType="click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Class="entr" nodeType="click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Class="entr" nodeType="click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Class="entr" nodeType="clickEffect" presetSubtype="0" presetID="1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Class="entr" nodeType="clickEffect" presetSubtype="0" presetID="1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Class="entr" nodeType="clickEffect" presetSubtype="0" presetID="1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Class="entr" nodeType="clickEffect" presetSubtype="0" presetID="1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Class="emph" nodeType="clickEffect" presetSubtype="0" presetID="35" grpId="25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2" grpId="20"/>
      <p:bldP build="whole" bldLvl="1" animBg="1" rev="0" advAuto="0" spid="189" grpId="15"/>
      <p:bldP build="whole" bldLvl="1" animBg="1" rev="0" advAuto="0" spid="201" grpId="13"/>
      <p:bldP build="whole" bldLvl="1" animBg="1" rev="0" advAuto="0" spid="167" grpId="24"/>
      <p:bldP build="whole" bldLvl="1" animBg="1" rev="0" advAuto="0" spid="180" grpId="1"/>
      <p:bldP build="whole" bldLvl="1" animBg="1" rev="0" advAuto="0" spid="203" grpId="23"/>
      <p:bldP build="whole" bldLvl="1" animBg="1" rev="0" advAuto="0" spid="196" grpId="5"/>
      <p:bldP build="whole" bldLvl="1" animBg="1" rev="0" advAuto="0" spid="183" grpId="16"/>
      <p:bldP build="whole" bldLvl="1" animBg="1" rev="0" advAuto="0" spid="195" grpId="17"/>
      <p:bldP build="whole" bldLvl="1" animBg="1" rev="0" advAuto="0" spid="209" grpId="11"/>
      <p:bldP build="whole" bldLvl="1" animBg="1" rev="0" advAuto="0" spid="197" grpId="6"/>
      <p:bldP build="whole" bldLvl="1" animBg="1" rev="0" advAuto="0" spid="218" grpId="9"/>
      <p:bldP build="whole" bldLvl="1" animBg="1" rev="0" advAuto="0" spid="221" grpId="14"/>
      <p:bldP build="whole" bldLvl="1" animBg="1" rev="0" advAuto="0" spid="174" grpId="18"/>
      <p:bldP build="whole" bldLvl="1" animBg="1" rev="0" advAuto="0" spid="198" grpId="7"/>
      <p:bldP build="whole" bldLvl="1" animBg="1" rev="0" advAuto="0" spid="199" grpId="10"/>
      <p:bldP build="whole" bldLvl="1" animBg="1" rev="0" advAuto="0" spid="200" grpId="12"/>
      <p:bldP build="whole" bldLvl="1" animBg="1" rev="0" advAuto="0" spid="206" grpId="3"/>
      <p:bldP build="whole" bldLvl="1" animBg="1" rev="0" advAuto="0" spid="202" grpId="21"/>
      <p:bldP build="whole" bldLvl="1" animBg="1" rev="0" advAuto="0" spid="177" grpId="22"/>
      <p:bldP build="whole" bldLvl="1" animBg="1" rev="0" advAuto="0" spid="202" grpId="25"/>
      <p:bldP build="whole" bldLvl="1" animBg="1" rev="0" advAuto="0" spid="171" grpId="2"/>
      <p:bldP build="whole" bldLvl="1" animBg="1" rev="0" advAuto="0" spid="215" grpId="8"/>
      <p:bldP build="whole" bldLvl="1" animBg="1" rev="0" advAuto="0" spid="212" grpId="4"/>
      <p:bldP build="whole" bldLvl="1" animBg="1" rev="0" advAuto="0" spid="186" grpId="19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Recomendaciones de tratamien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Recomendaciones de tratamiento</a:t>
            </a:r>
          </a:p>
        </p:txBody>
      </p:sp>
      <p:sp>
        <p:nvSpPr>
          <p:cNvPr id="225" name="¿A quién es prioritario tratar?"/>
          <p:cNvSpPr/>
          <p:nvPr/>
        </p:nvSpPr>
        <p:spPr>
          <a:xfrm>
            <a:off x="932731" y="2893893"/>
            <a:ext cx="5443352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¿A quién es prioritario tratar?</a:t>
            </a:r>
          </a:p>
        </p:txBody>
      </p:sp>
      <p:sp>
        <p:nvSpPr>
          <p:cNvPr id="226" name="Pacientes que requieren hospitalización"/>
          <p:cNvSpPr/>
          <p:nvPr/>
        </p:nvSpPr>
        <p:spPr>
          <a:xfrm>
            <a:off x="932731" y="3719393"/>
            <a:ext cx="6483661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Pacientes que requieren hospitalización</a:t>
            </a:r>
          </a:p>
        </p:txBody>
      </p:sp>
      <p:sp>
        <p:nvSpPr>
          <p:cNvPr id="227" name="Pacientes graves, complicados, con enfermedad progresiva"/>
          <p:cNvSpPr/>
          <p:nvPr/>
        </p:nvSpPr>
        <p:spPr>
          <a:xfrm>
            <a:off x="932731" y="4544893"/>
            <a:ext cx="9428500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Pacientes graves, complicados, con enfermedad progresiva</a:t>
            </a:r>
          </a:p>
        </p:txBody>
      </p:sp>
      <p:sp>
        <p:nvSpPr>
          <p:cNvPr id="228" name="Pacientes con riesgo de complicaciones:…"/>
          <p:cNvSpPr/>
          <p:nvPr/>
        </p:nvSpPr>
        <p:spPr>
          <a:xfrm>
            <a:off x="932731" y="5643919"/>
            <a:ext cx="9428500" cy="3771827"/>
          </a:xfrm>
          <a:prstGeom prst="roundRect">
            <a:avLst>
              <a:gd name="adj" fmla="val 5051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algn="l">
              <a:defRPr sz="2800">
                <a:solidFill>
                  <a:srgbClr val="FFFFFF"/>
                </a:solidFill>
              </a:defRPr>
            </a:pPr>
            <a:r>
              <a:t>Pacientes con riesgo de complicaciones: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Menores de 2 años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Mayores de 65 años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EPOC / Falla cardiaca / Diabetes mellitus / Enfermedad neurológica grave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Obesidad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Inmunocomprometidos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Infección por VIH</a:t>
            </a:r>
          </a:p>
          <a:p>
            <a:pPr marL="333375" indent="-333375" algn="l">
              <a:buSzPct val="145000"/>
              <a:buChar char="•"/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Embarazadas y post-parto</a:t>
            </a:r>
          </a:p>
          <a:p>
            <a:pPr marL="333375" indent="-333375" algn="l">
              <a:buSzPct val="145000"/>
              <a:buChar char="•"/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6" grpId="2"/>
      <p:bldP build="whole" bldLvl="1" animBg="1" rev="0" advAuto="0" spid="225" grpId="1"/>
      <p:bldP build="whole" bldLvl="1" animBg="1" rev="0" advAuto="0" spid="228" grpId="4"/>
      <p:bldP build="whole" bldLvl="1" animBg="1" rev="0" advAuto="0" spid="227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2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3641" y="923277"/>
            <a:ext cx="11725020" cy="790704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5" name="Rectángulo redondeado 5"/>
          <p:cNvGrpSpPr/>
          <p:nvPr/>
        </p:nvGrpSpPr>
        <p:grpSpPr>
          <a:xfrm>
            <a:off x="7302709" y="1272735"/>
            <a:ext cx="1903679" cy="493331"/>
            <a:chOff x="0" y="-1"/>
            <a:chExt cx="1903678" cy="493330"/>
          </a:xfrm>
        </p:grpSpPr>
        <p:sp>
          <p:nvSpPr>
            <p:cNvPr id="233" name="Rectángulo redondeado"/>
            <p:cNvSpPr/>
            <p:nvPr/>
          </p:nvSpPr>
          <p:spPr>
            <a:xfrm>
              <a:off x="-1" y="46279"/>
              <a:ext cx="1903680" cy="400777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4" name="Canales M2"/>
            <p:cNvSpPr txBox="1"/>
            <p:nvPr/>
          </p:nvSpPr>
          <p:spPr>
            <a:xfrm>
              <a:off x="19563" y="-2"/>
              <a:ext cx="1864552" cy="493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Canales M2</a:t>
              </a:r>
            </a:p>
          </p:txBody>
        </p:sp>
      </p:grpSp>
      <p:grpSp>
        <p:nvGrpSpPr>
          <p:cNvPr id="238" name="Rectángulo redondeado 6"/>
          <p:cNvGrpSpPr/>
          <p:nvPr/>
        </p:nvGrpSpPr>
        <p:grpSpPr>
          <a:xfrm>
            <a:off x="6865356" y="4169874"/>
            <a:ext cx="2323537" cy="599768"/>
            <a:chOff x="0" y="0"/>
            <a:chExt cx="2323535" cy="599766"/>
          </a:xfrm>
        </p:grpSpPr>
        <p:sp>
          <p:nvSpPr>
            <p:cNvPr id="236" name="Rectángulo redondeado"/>
            <p:cNvSpPr/>
            <p:nvPr/>
          </p:nvSpPr>
          <p:spPr>
            <a:xfrm>
              <a:off x="0" y="-1"/>
              <a:ext cx="2323536" cy="599768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7" name="Hemaglutinina"/>
            <p:cNvSpPr txBox="1"/>
            <p:nvPr/>
          </p:nvSpPr>
          <p:spPr>
            <a:xfrm>
              <a:off x="29278" y="53213"/>
              <a:ext cx="2264978" cy="493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Hemaglutinina</a:t>
              </a:r>
            </a:p>
          </p:txBody>
        </p:sp>
      </p:grpSp>
      <p:grpSp>
        <p:nvGrpSpPr>
          <p:cNvPr id="241" name="Rectángulo redondeado 7"/>
          <p:cNvGrpSpPr/>
          <p:nvPr/>
        </p:nvGrpSpPr>
        <p:grpSpPr>
          <a:xfrm>
            <a:off x="165286" y="6066949"/>
            <a:ext cx="2453549" cy="599767"/>
            <a:chOff x="0" y="0"/>
            <a:chExt cx="2453548" cy="599766"/>
          </a:xfrm>
        </p:grpSpPr>
        <p:sp>
          <p:nvSpPr>
            <p:cNvPr id="239" name="Rectángulo redondeado"/>
            <p:cNvSpPr/>
            <p:nvPr/>
          </p:nvSpPr>
          <p:spPr>
            <a:xfrm>
              <a:off x="0" y="-1"/>
              <a:ext cx="2453549" cy="599768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0" name="Neuroaminidasa"/>
            <p:cNvSpPr txBox="1"/>
            <p:nvPr/>
          </p:nvSpPr>
          <p:spPr>
            <a:xfrm>
              <a:off x="29277" y="53213"/>
              <a:ext cx="2394992" cy="493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Neuroaminidasa</a:t>
              </a:r>
            </a:p>
          </p:txBody>
        </p:sp>
      </p:grpSp>
      <p:grpSp>
        <p:nvGrpSpPr>
          <p:cNvPr id="244" name="Rectángulo redondeado 8"/>
          <p:cNvGrpSpPr/>
          <p:nvPr/>
        </p:nvGrpSpPr>
        <p:grpSpPr>
          <a:xfrm>
            <a:off x="2246915" y="7735875"/>
            <a:ext cx="2149955" cy="629624"/>
            <a:chOff x="0" y="0"/>
            <a:chExt cx="2149954" cy="629623"/>
          </a:xfrm>
        </p:grpSpPr>
        <p:sp>
          <p:nvSpPr>
            <p:cNvPr id="242" name="Rectángulo redondeado"/>
            <p:cNvSpPr/>
            <p:nvPr/>
          </p:nvSpPr>
          <p:spPr>
            <a:xfrm>
              <a:off x="0" y="0"/>
              <a:ext cx="2149955" cy="629624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3" name="Glicoproteina"/>
            <p:cNvSpPr txBox="1"/>
            <p:nvPr/>
          </p:nvSpPr>
          <p:spPr>
            <a:xfrm>
              <a:off x="30735" y="68146"/>
              <a:ext cx="2088484" cy="4933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Glicoproteína</a:t>
              </a:r>
            </a:p>
          </p:txBody>
        </p:sp>
      </p:grpSp>
      <p:grpSp>
        <p:nvGrpSpPr>
          <p:cNvPr id="247" name="Rectángulo redondeado 9"/>
          <p:cNvGrpSpPr/>
          <p:nvPr/>
        </p:nvGrpSpPr>
        <p:grpSpPr>
          <a:xfrm>
            <a:off x="10350660" y="6308075"/>
            <a:ext cx="2048005" cy="1228084"/>
            <a:chOff x="0" y="0"/>
            <a:chExt cx="2048003" cy="1228082"/>
          </a:xfrm>
        </p:grpSpPr>
        <p:sp>
          <p:nvSpPr>
            <p:cNvPr id="245" name="Rectángulo redondeado"/>
            <p:cNvSpPr/>
            <p:nvPr/>
          </p:nvSpPr>
          <p:spPr>
            <a:xfrm>
              <a:off x="-1" y="14371"/>
              <a:ext cx="2048005" cy="1199346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6" name="Superficie…"/>
            <p:cNvSpPr txBox="1"/>
            <p:nvPr/>
          </p:nvSpPr>
          <p:spPr>
            <a:xfrm>
              <a:off x="58546" y="0"/>
              <a:ext cx="1930912" cy="1228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Superficie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tracto</a:t>
              </a:r>
            </a:p>
            <a:p>
              <a: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respiratorio</a:t>
              </a:r>
            </a:p>
          </p:txBody>
        </p:sp>
      </p:grpSp>
      <p:grpSp>
        <p:nvGrpSpPr>
          <p:cNvPr id="250" name="Rectángulo redondeado 10"/>
          <p:cNvGrpSpPr/>
          <p:nvPr/>
        </p:nvGrpSpPr>
        <p:grpSpPr>
          <a:xfrm>
            <a:off x="9188889" y="3116468"/>
            <a:ext cx="1761738" cy="860708"/>
            <a:chOff x="0" y="-1"/>
            <a:chExt cx="1761736" cy="860706"/>
          </a:xfrm>
        </p:grpSpPr>
        <p:sp>
          <p:nvSpPr>
            <p:cNvPr id="248" name="Rectángulo redondeado"/>
            <p:cNvSpPr/>
            <p:nvPr/>
          </p:nvSpPr>
          <p:spPr>
            <a:xfrm>
              <a:off x="0" y="25433"/>
              <a:ext cx="1761737" cy="809843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9" name="Acido Siálico"/>
            <p:cNvSpPr txBox="1"/>
            <p:nvPr/>
          </p:nvSpPr>
          <p:spPr>
            <a:xfrm>
              <a:off x="39532" y="-2"/>
              <a:ext cx="1682671" cy="8607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Ácido siálico</a:t>
              </a:r>
            </a:p>
          </p:txBody>
        </p:sp>
      </p:grpSp>
      <p:grpSp>
        <p:nvGrpSpPr>
          <p:cNvPr id="253" name="Rectángulo redondeado 11"/>
          <p:cNvGrpSpPr/>
          <p:nvPr/>
        </p:nvGrpSpPr>
        <p:grpSpPr>
          <a:xfrm>
            <a:off x="6014905" y="2006002"/>
            <a:ext cx="1700905" cy="599767"/>
            <a:chOff x="0" y="0"/>
            <a:chExt cx="1700903" cy="599766"/>
          </a:xfrm>
        </p:grpSpPr>
        <p:sp>
          <p:nvSpPr>
            <p:cNvPr id="251" name="Rectángulo redondeado"/>
            <p:cNvSpPr/>
            <p:nvPr/>
          </p:nvSpPr>
          <p:spPr>
            <a:xfrm>
              <a:off x="0" y="-1"/>
              <a:ext cx="1700904" cy="599768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b="0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2" name="Influenza"/>
            <p:cNvSpPr txBox="1"/>
            <p:nvPr/>
          </p:nvSpPr>
          <p:spPr>
            <a:xfrm>
              <a:off x="29278" y="53213"/>
              <a:ext cx="1642347" cy="493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Influenza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Recomendaciones de tratamiento"/>
          <p:cNvSpPr txBox="1"/>
          <p:nvPr/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pPr/>
            <a:r>
              <a:t>Recomendaciones de tratamiento</a:t>
            </a:r>
          </a:p>
        </p:txBody>
      </p:sp>
      <p:sp>
        <p:nvSpPr>
          <p:cNvPr id="258" name="¿Cuándo iniciar tratamiento?"/>
          <p:cNvSpPr/>
          <p:nvPr/>
        </p:nvSpPr>
        <p:spPr>
          <a:xfrm>
            <a:off x="932731" y="2893893"/>
            <a:ext cx="5443352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¿Cuándo iniciar tratamiento?</a:t>
            </a:r>
          </a:p>
        </p:txBody>
      </p:sp>
      <p:grpSp>
        <p:nvGrpSpPr>
          <p:cNvPr id="261" name="Rectángulo redondeado 3"/>
          <p:cNvGrpSpPr/>
          <p:nvPr/>
        </p:nvGrpSpPr>
        <p:grpSpPr>
          <a:xfrm>
            <a:off x="1479918" y="4550970"/>
            <a:ext cx="3709557" cy="862449"/>
            <a:chOff x="0" y="0"/>
            <a:chExt cx="3709556" cy="862448"/>
          </a:xfrm>
        </p:grpSpPr>
        <p:sp>
          <p:nvSpPr>
            <p:cNvPr id="259" name="Rectángulo redondeado"/>
            <p:cNvSpPr/>
            <p:nvPr/>
          </p:nvSpPr>
          <p:spPr>
            <a:xfrm>
              <a:off x="-1" y="-1"/>
              <a:ext cx="3709558" cy="862450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2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0" name="Tan pronto como sea posible"/>
            <p:cNvSpPr txBox="1"/>
            <p:nvPr/>
          </p:nvSpPr>
          <p:spPr>
            <a:xfrm>
              <a:off x="42099" y="29904"/>
              <a:ext cx="3625357" cy="802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Tan pronto como sea posible</a:t>
              </a:r>
            </a:p>
          </p:txBody>
        </p:sp>
      </p:grpSp>
      <p:grpSp>
        <p:nvGrpSpPr>
          <p:cNvPr id="264" name="Rectángulo redondeado 4"/>
          <p:cNvGrpSpPr/>
          <p:nvPr/>
        </p:nvGrpSpPr>
        <p:grpSpPr>
          <a:xfrm>
            <a:off x="6439843" y="3969076"/>
            <a:ext cx="3709558" cy="862448"/>
            <a:chOff x="0" y="0"/>
            <a:chExt cx="3709557" cy="862446"/>
          </a:xfrm>
        </p:grpSpPr>
        <p:sp>
          <p:nvSpPr>
            <p:cNvPr id="262" name="Rectángulo redondeado"/>
            <p:cNvSpPr/>
            <p:nvPr/>
          </p:nvSpPr>
          <p:spPr>
            <a:xfrm>
              <a:off x="-1" y="0"/>
              <a:ext cx="3709559" cy="862447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2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3" name="No esperar confirmación de laboratorio"/>
            <p:cNvSpPr txBox="1"/>
            <p:nvPr/>
          </p:nvSpPr>
          <p:spPr>
            <a:xfrm>
              <a:off x="42100" y="29903"/>
              <a:ext cx="3625358" cy="802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No esperar confirmación de laboratorio</a:t>
              </a:r>
            </a:p>
          </p:txBody>
        </p:sp>
      </p:grpSp>
      <p:grpSp>
        <p:nvGrpSpPr>
          <p:cNvPr id="267" name="Rectángulo redondeado 5"/>
          <p:cNvGrpSpPr/>
          <p:nvPr/>
        </p:nvGrpSpPr>
        <p:grpSpPr>
          <a:xfrm>
            <a:off x="1603841" y="5924140"/>
            <a:ext cx="3461711" cy="2462681"/>
            <a:chOff x="0" y="0"/>
            <a:chExt cx="3461710" cy="2462679"/>
          </a:xfrm>
        </p:grpSpPr>
        <p:sp>
          <p:nvSpPr>
            <p:cNvPr id="265" name="Rectángulo redondeado"/>
            <p:cNvSpPr/>
            <p:nvPr/>
          </p:nvSpPr>
          <p:spPr>
            <a:xfrm>
              <a:off x="0" y="92771"/>
              <a:ext cx="3461711" cy="2277140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2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6" name="El mayor beneficio del tratamiento es en las primeras 48hrs de haber iniciado los síntomas"/>
            <p:cNvSpPr txBox="1"/>
            <p:nvPr/>
          </p:nvSpPr>
          <p:spPr>
            <a:xfrm>
              <a:off x="111160" y="0"/>
              <a:ext cx="3239390" cy="246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El mayor beneficio del tratamiento es en las primeras 48hrs de haber iniciado los síntomas</a:t>
              </a:r>
            </a:p>
          </p:txBody>
        </p:sp>
      </p:grpSp>
      <p:grpSp>
        <p:nvGrpSpPr>
          <p:cNvPr id="270" name="Rectángulo redondeado 7"/>
          <p:cNvGrpSpPr/>
          <p:nvPr/>
        </p:nvGrpSpPr>
        <p:grpSpPr>
          <a:xfrm>
            <a:off x="6730788" y="5203572"/>
            <a:ext cx="3127667" cy="1342452"/>
            <a:chOff x="0" y="0"/>
            <a:chExt cx="3127665" cy="1342451"/>
          </a:xfrm>
        </p:grpSpPr>
        <p:sp>
          <p:nvSpPr>
            <p:cNvPr id="268" name="Rectángulo redondeado"/>
            <p:cNvSpPr/>
            <p:nvPr/>
          </p:nvSpPr>
          <p:spPr>
            <a:xfrm>
              <a:off x="0" y="0"/>
              <a:ext cx="3127666" cy="1342452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2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9" name="Pacientes con alto riesgo de complicaciones"/>
            <p:cNvSpPr txBox="1"/>
            <p:nvPr/>
          </p:nvSpPr>
          <p:spPr>
            <a:xfrm>
              <a:off x="65532" y="92106"/>
              <a:ext cx="2996602" cy="1158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Pacientes con alto riesgo de complicaciones</a:t>
              </a:r>
            </a:p>
          </p:txBody>
        </p:sp>
      </p:grpSp>
      <p:grpSp>
        <p:nvGrpSpPr>
          <p:cNvPr id="273" name="Rectángulo redondeado 8"/>
          <p:cNvGrpSpPr/>
          <p:nvPr/>
        </p:nvGrpSpPr>
        <p:grpSpPr>
          <a:xfrm>
            <a:off x="6518932" y="7275128"/>
            <a:ext cx="3575631" cy="1713582"/>
            <a:chOff x="0" y="0"/>
            <a:chExt cx="3575630" cy="1713580"/>
          </a:xfrm>
        </p:grpSpPr>
        <p:sp>
          <p:nvSpPr>
            <p:cNvPr id="271" name="Rectángulo redondeado"/>
            <p:cNvSpPr/>
            <p:nvPr/>
          </p:nvSpPr>
          <p:spPr>
            <a:xfrm>
              <a:off x="0" y="214212"/>
              <a:ext cx="3575631" cy="1285159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914400">
                <a:defRPr sz="2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2" name="Ofrecer tratamiento independientemente de inicio de síntomas"/>
            <p:cNvSpPr txBox="1"/>
            <p:nvPr/>
          </p:nvSpPr>
          <p:spPr>
            <a:xfrm>
              <a:off x="62734" y="0"/>
              <a:ext cx="3450160" cy="17135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defTabSz="914400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/>
              <a:r>
                <a:t>Ofrecer tratamiento independientemente de inicio de síntomas</a:t>
              </a:r>
            </a:p>
          </p:txBody>
        </p:sp>
      </p:grpSp>
      <p:pic>
        <p:nvPicPr>
          <p:cNvPr id="274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rcRect l="6470" t="5501" r="6592" b="1071"/>
          <a:stretch>
            <a:fillRect/>
          </a:stretch>
        </p:blipFill>
        <p:spPr>
          <a:xfrm>
            <a:off x="10532531" y="3619185"/>
            <a:ext cx="2178237" cy="1562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524" fill="norm" stroke="1" extrusionOk="0">
                <a:moveTo>
                  <a:pt x="11225" y="3"/>
                </a:moveTo>
                <a:cubicBezTo>
                  <a:pt x="9376" y="-20"/>
                  <a:pt x="7555" y="88"/>
                  <a:pt x="7264" y="353"/>
                </a:cubicBezTo>
                <a:cubicBezTo>
                  <a:pt x="7121" y="483"/>
                  <a:pt x="6863" y="561"/>
                  <a:pt x="6501" y="577"/>
                </a:cubicBezTo>
                <a:cubicBezTo>
                  <a:pt x="5959" y="601"/>
                  <a:pt x="5950" y="605"/>
                  <a:pt x="5923" y="933"/>
                </a:cubicBezTo>
                <a:cubicBezTo>
                  <a:pt x="5909" y="1114"/>
                  <a:pt x="5872" y="1298"/>
                  <a:pt x="5841" y="1343"/>
                </a:cubicBezTo>
                <a:cubicBezTo>
                  <a:pt x="5810" y="1388"/>
                  <a:pt x="5568" y="1377"/>
                  <a:pt x="5302" y="1321"/>
                </a:cubicBezTo>
                <a:cubicBezTo>
                  <a:pt x="5037" y="1264"/>
                  <a:pt x="4637" y="1189"/>
                  <a:pt x="4414" y="1151"/>
                </a:cubicBezTo>
                <a:cubicBezTo>
                  <a:pt x="4192" y="1114"/>
                  <a:pt x="3625" y="984"/>
                  <a:pt x="3153" y="861"/>
                </a:cubicBezTo>
                <a:cubicBezTo>
                  <a:pt x="2246" y="627"/>
                  <a:pt x="981" y="535"/>
                  <a:pt x="684" y="681"/>
                </a:cubicBezTo>
                <a:cubicBezTo>
                  <a:pt x="475" y="784"/>
                  <a:pt x="368" y="1315"/>
                  <a:pt x="492" y="1638"/>
                </a:cubicBezTo>
                <a:cubicBezTo>
                  <a:pt x="601" y="1920"/>
                  <a:pt x="602" y="2405"/>
                  <a:pt x="496" y="2496"/>
                </a:cubicBezTo>
                <a:cubicBezTo>
                  <a:pt x="375" y="2600"/>
                  <a:pt x="78" y="3555"/>
                  <a:pt x="130" y="3672"/>
                </a:cubicBezTo>
                <a:cubicBezTo>
                  <a:pt x="155" y="3728"/>
                  <a:pt x="146" y="3800"/>
                  <a:pt x="111" y="3831"/>
                </a:cubicBezTo>
                <a:cubicBezTo>
                  <a:pt x="75" y="3861"/>
                  <a:pt x="59" y="4430"/>
                  <a:pt x="75" y="5099"/>
                </a:cubicBezTo>
                <a:cubicBezTo>
                  <a:pt x="134" y="7483"/>
                  <a:pt x="127" y="8570"/>
                  <a:pt x="44" y="9069"/>
                </a:cubicBezTo>
                <a:cubicBezTo>
                  <a:pt x="18" y="9222"/>
                  <a:pt x="3" y="9387"/>
                  <a:pt x="0" y="9534"/>
                </a:cubicBezTo>
                <a:cubicBezTo>
                  <a:pt x="-2" y="9681"/>
                  <a:pt x="7" y="9815"/>
                  <a:pt x="28" y="9917"/>
                </a:cubicBezTo>
                <a:cubicBezTo>
                  <a:pt x="67" y="10102"/>
                  <a:pt x="115" y="10353"/>
                  <a:pt x="134" y="10474"/>
                </a:cubicBezTo>
                <a:cubicBezTo>
                  <a:pt x="154" y="10596"/>
                  <a:pt x="274" y="10838"/>
                  <a:pt x="401" y="11016"/>
                </a:cubicBezTo>
                <a:cubicBezTo>
                  <a:pt x="618" y="11317"/>
                  <a:pt x="699" y="11349"/>
                  <a:pt x="1557" y="11448"/>
                </a:cubicBezTo>
                <a:cubicBezTo>
                  <a:pt x="2402" y="11544"/>
                  <a:pt x="3548" y="11514"/>
                  <a:pt x="4457" y="11371"/>
                </a:cubicBezTo>
                <a:cubicBezTo>
                  <a:pt x="4658" y="11340"/>
                  <a:pt x="4891" y="11302"/>
                  <a:pt x="4980" y="11289"/>
                </a:cubicBezTo>
                <a:cubicBezTo>
                  <a:pt x="5184" y="11259"/>
                  <a:pt x="5180" y="11474"/>
                  <a:pt x="4925" y="14012"/>
                </a:cubicBezTo>
                <a:cubicBezTo>
                  <a:pt x="4750" y="15758"/>
                  <a:pt x="4727" y="15874"/>
                  <a:pt x="4536" y="16003"/>
                </a:cubicBezTo>
                <a:cubicBezTo>
                  <a:pt x="4193" y="16234"/>
                  <a:pt x="3652" y="17181"/>
                  <a:pt x="3514" y="17791"/>
                </a:cubicBezTo>
                <a:cubicBezTo>
                  <a:pt x="3393" y="18323"/>
                  <a:pt x="3393" y="18387"/>
                  <a:pt x="3526" y="18775"/>
                </a:cubicBezTo>
                <a:cubicBezTo>
                  <a:pt x="4017" y="20215"/>
                  <a:pt x="6240" y="21237"/>
                  <a:pt x="9386" y="21465"/>
                </a:cubicBezTo>
                <a:cubicBezTo>
                  <a:pt x="10972" y="21580"/>
                  <a:pt x="11843" y="21535"/>
                  <a:pt x="13631" y="21257"/>
                </a:cubicBezTo>
                <a:cubicBezTo>
                  <a:pt x="14989" y="21046"/>
                  <a:pt x="16734" y="20323"/>
                  <a:pt x="17152" y="19797"/>
                </a:cubicBezTo>
                <a:cubicBezTo>
                  <a:pt x="17223" y="19709"/>
                  <a:pt x="17320" y="19633"/>
                  <a:pt x="17369" y="19633"/>
                </a:cubicBezTo>
                <a:cubicBezTo>
                  <a:pt x="17493" y="19633"/>
                  <a:pt x="18030" y="18738"/>
                  <a:pt x="18084" y="18441"/>
                </a:cubicBezTo>
                <a:cubicBezTo>
                  <a:pt x="18149" y="18083"/>
                  <a:pt x="17870" y="17304"/>
                  <a:pt x="17439" y="16642"/>
                </a:cubicBezTo>
                <a:cubicBezTo>
                  <a:pt x="17233" y="16324"/>
                  <a:pt x="17066" y="16015"/>
                  <a:pt x="17066" y="15953"/>
                </a:cubicBezTo>
                <a:cubicBezTo>
                  <a:pt x="17066" y="15892"/>
                  <a:pt x="17004" y="15846"/>
                  <a:pt x="16928" y="15855"/>
                </a:cubicBezTo>
                <a:cubicBezTo>
                  <a:pt x="16812" y="15868"/>
                  <a:pt x="16764" y="15612"/>
                  <a:pt x="16618" y="14111"/>
                </a:cubicBezTo>
                <a:cubicBezTo>
                  <a:pt x="16523" y="13142"/>
                  <a:pt x="16402" y="12273"/>
                  <a:pt x="16347" y="12180"/>
                </a:cubicBezTo>
                <a:cubicBezTo>
                  <a:pt x="16291" y="12088"/>
                  <a:pt x="16258" y="11815"/>
                  <a:pt x="16272" y="11579"/>
                </a:cubicBezTo>
                <a:lnTo>
                  <a:pt x="16296" y="11152"/>
                </a:lnTo>
                <a:lnTo>
                  <a:pt x="16732" y="11180"/>
                </a:lnTo>
                <a:cubicBezTo>
                  <a:pt x="16971" y="11195"/>
                  <a:pt x="17608" y="11310"/>
                  <a:pt x="18147" y="11437"/>
                </a:cubicBezTo>
                <a:cubicBezTo>
                  <a:pt x="19336" y="11717"/>
                  <a:pt x="20332" y="11826"/>
                  <a:pt x="20733" y="11721"/>
                </a:cubicBezTo>
                <a:cubicBezTo>
                  <a:pt x="21077" y="11631"/>
                  <a:pt x="21266" y="11190"/>
                  <a:pt x="21110" y="10841"/>
                </a:cubicBezTo>
                <a:cubicBezTo>
                  <a:pt x="20970" y="10525"/>
                  <a:pt x="21011" y="10079"/>
                  <a:pt x="21224" y="9572"/>
                </a:cubicBezTo>
                <a:cubicBezTo>
                  <a:pt x="21378" y="9207"/>
                  <a:pt x="21444" y="8836"/>
                  <a:pt x="21503" y="7954"/>
                </a:cubicBezTo>
                <a:cubicBezTo>
                  <a:pt x="21546" y="7324"/>
                  <a:pt x="21555" y="6699"/>
                  <a:pt x="21527" y="6565"/>
                </a:cubicBezTo>
                <a:cubicBezTo>
                  <a:pt x="21453" y="6216"/>
                  <a:pt x="21464" y="4083"/>
                  <a:pt x="21543" y="3284"/>
                </a:cubicBezTo>
                <a:cubicBezTo>
                  <a:pt x="21598" y="2717"/>
                  <a:pt x="21580" y="2505"/>
                  <a:pt x="21433" y="1961"/>
                </a:cubicBezTo>
                <a:cubicBezTo>
                  <a:pt x="21311" y="1512"/>
                  <a:pt x="21189" y="1268"/>
                  <a:pt x="21040" y="1162"/>
                </a:cubicBezTo>
                <a:cubicBezTo>
                  <a:pt x="20619" y="864"/>
                  <a:pt x="18629" y="759"/>
                  <a:pt x="17266" y="965"/>
                </a:cubicBezTo>
                <a:cubicBezTo>
                  <a:pt x="16866" y="1026"/>
                  <a:pt x="16341" y="1094"/>
                  <a:pt x="16099" y="1113"/>
                </a:cubicBezTo>
                <a:cubicBezTo>
                  <a:pt x="15687" y="1146"/>
                  <a:pt x="15656" y="1130"/>
                  <a:pt x="15612" y="867"/>
                </a:cubicBezTo>
                <a:cubicBezTo>
                  <a:pt x="15585" y="712"/>
                  <a:pt x="15473" y="529"/>
                  <a:pt x="15364" y="457"/>
                </a:cubicBezTo>
                <a:cubicBezTo>
                  <a:pt x="14952" y="183"/>
                  <a:pt x="13075" y="26"/>
                  <a:pt x="11225" y="3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75" name="Flecha abajo 10"/>
          <p:cNvSpPr/>
          <p:nvPr/>
        </p:nvSpPr>
        <p:spPr>
          <a:xfrm>
            <a:off x="7836846" y="6639545"/>
            <a:ext cx="812802" cy="73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8" tIns="45718" rIns="45718" bIns="45718" anchor="ctr"/>
          <a:lstStyle/>
          <a:p>
            <a:pPr defTabSz="914400">
              <a:defRPr b="0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mph" nodeType="clickEffect" presetSubtype="0" presetID="26" grpId="2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10" dur="1000" fill="hold" tmFilter="0, 0; .2, .5; .8, .5; 1, 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fill="hold" autoRev="1"/>
                                        <p:tgtEl>
                                          <p:spTgt spid="2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4" grpId="2"/>
      <p:bldP build="whole" bldLvl="1" animBg="1" rev="0" advAuto="0" spid="27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Picture 2" descr="Picture 2"/>
          <p:cNvPicPr>
            <a:picLocks noChangeAspect="1"/>
          </p:cNvPicPr>
          <p:nvPr/>
        </p:nvPicPr>
        <p:blipFill>
          <a:blip r:embed="rId2">
            <a:alphaModFix amt="21115"/>
            <a:extLst/>
          </a:blip>
          <a:srcRect l="0" t="8291" r="19053" b="0"/>
          <a:stretch>
            <a:fillRect/>
          </a:stretch>
        </p:blipFill>
        <p:spPr>
          <a:xfrm>
            <a:off x="-1985" y="15313"/>
            <a:ext cx="13008940" cy="9837077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Recomendaciones de tratamien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b="1" sz="6400">
                <a:solidFill>
                  <a:schemeClr val="accent1">
                    <a:hueOff val="114395"/>
                    <a:lumOff val="-24975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Recomendaciones de tratamiento</a:t>
            </a:r>
          </a:p>
        </p:txBody>
      </p:sp>
      <p:sp>
        <p:nvSpPr>
          <p:cNvPr id="279" name="¿Por cuánto tiempo dar tratamiento?"/>
          <p:cNvSpPr/>
          <p:nvPr/>
        </p:nvSpPr>
        <p:spPr>
          <a:xfrm>
            <a:off x="932731" y="2893893"/>
            <a:ext cx="5968666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¿Por cuánto tiempo dar tratamiento?</a:t>
            </a:r>
          </a:p>
        </p:txBody>
      </p:sp>
      <p:sp>
        <p:nvSpPr>
          <p:cNvPr id="280" name="Tiempo recomendado 5 días"/>
          <p:cNvSpPr/>
          <p:nvPr/>
        </p:nvSpPr>
        <p:spPr>
          <a:xfrm>
            <a:off x="932731" y="3706693"/>
            <a:ext cx="5968666" cy="618133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Tiempo recomendado 5 días</a:t>
            </a:r>
          </a:p>
        </p:txBody>
      </p:sp>
      <p:sp>
        <p:nvSpPr>
          <p:cNvPr id="281" name="Pacientes graves"/>
          <p:cNvSpPr/>
          <p:nvPr/>
        </p:nvSpPr>
        <p:spPr>
          <a:xfrm>
            <a:off x="2347964" y="5156639"/>
            <a:ext cx="3138199" cy="618132"/>
          </a:xfrm>
          <a:prstGeom prst="roundRect">
            <a:avLst>
              <a:gd name="adj" fmla="val 30819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Pacientes graves</a:t>
            </a:r>
          </a:p>
        </p:txBody>
      </p:sp>
      <p:sp>
        <p:nvSpPr>
          <p:cNvPr id="282" name="Extender tratamiento"/>
          <p:cNvSpPr/>
          <p:nvPr/>
        </p:nvSpPr>
        <p:spPr>
          <a:xfrm>
            <a:off x="7442248" y="5156639"/>
            <a:ext cx="3808301" cy="618132"/>
          </a:xfrm>
          <a:prstGeom prst="roundRect">
            <a:avLst>
              <a:gd name="adj" fmla="val 30819"/>
            </a:avLst>
          </a:prstGeom>
          <a:solidFill>
            <a:schemeClr val="accent1">
              <a:hueOff val="114395"/>
              <a:lumOff val="-2497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Extender tratamiento</a:t>
            </a:r>
          </a:p>
        </p:txBody>
      </p:sp>
      <p:sp>
        <p:nvSpPr>
          <p:cNvPr id="283" name="Cheurón 5"/>
          <p:cNvSpPr/>
          <p:nvPr/>
        </p:nvSpPr>
        <p:spPr>
          <a:xfrm>
            <a:off x="6074351" y="5138390"/>
            <a:ext cx="862448" cy="654630"/>
          </a:xfrm>
          <a:prstGeom prst="chevron">
            <a:avLst>
              <a:gd name="adj" fmla="val 50000"/>
            </a:avLst>
          </a:prstGeom>
          <a:solidFill>
            <a:srgbClr val="5B9BD5"/>
          </a:solidFill>
          <a:ln w="12700">
            <a:solidFill>
              <a:srgbClr val="42719B"/>
            </a:solidFill>
            <a:miter/>
          </a:ln>
        </p:spPr>
        <p:txBody>
          <a:bodyPr lIns="45718" tIns="45718" rIns="45718" bIns="45718" anchor="ctr"/>
          <a:lstStyle/>
          <a:p>
            <a:pPr defTabSz="914400">
              <a:defRPr b="0" sz="1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pic>
        <p:nvPicPr>
          <p:cNvPr id="284" name="Imagen 6" descr="Imagen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76024" y="6297802"/>
            <a:ext cx="5052752" cy="29103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4" grpId="6"/>
      <p:bldP build="whole" bldLvl="1" animBg="1" rev="0" advAuto="0" spid="280" grpId="2"/>
      <p:bldP build="whole" bldLvl="1" animBg="1" rev="0" advAuto="0" spid="279" grpId="1"/>
      <p:bldP build="whole" bldLvl="1" animBg="1" rev="0" advAuto="0" spid="282" grpId="5"/>
      <p:bldP build="whole" bldLvl="1" animBg="1" rev="0" advAuto="0" spid="281" grpId="3"/>
      <p:bldP build="whole" bldLvl="1" animBg="1" rev="0" advAuto="0" spid="283" grpId="4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