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90" r:id="rId2"/>
    <p:sldId id="331" r:id="rId3"/>
    <p:sldId id="334" r:id="rId4"/>
    <p:sldId id="355" r:id="rId5"/>
    <p:sldId id="335" r:id="rId6"/>
    <p:sldId id="354" r:id="rId7"/>
    <p:sldId id="362" r:id="rId8"/>
    <p:sldId id="336" r:id="rId9"/>
    <p:sldId id="356" r:id="rId10"/>
    <p:sldId id="358" r:id="rId11"/>
    <p:sldId id="338" r:id="rId12"/>
    <p:sldId id="359" r:id="rId13"/>
    <p:sldId id="337" r:id="rId14"/>
    <p:sldId id="339" r:id="rId15"/>
    <p:sldId id="360" r:id="rId16"/>
    <p:sldId id="341" r:id="rId17"/>
    <p:sldId id="361" r:id="rId18"/>
    <p:sldId id="342" r:id="rId19"/>
    <p:sldId id="343" r:id="rId20"/>
    <p:sldId id="344" r:id="rId21"/>
    <p:sldId id="346" r:id="rId22"/>
    <p:sldId id="347" r:id="rId23"/>
    <p:sldId id="348" r:id="rId24"/>
    <p:sldId id="349" r:id="rId25"/>
    <p:sldId id="350" r:id="rId26"/>
    <p:sldId id="351" r:id="rId27"/>
    <p:sldId id="363" r:id="rId28"/>
    <p:sldId id="352" r:id="rId29"/>
    <p:sldId id="357" r:id="rId30"/>
    <p:sldId id="364" r:id="rId31"/>
  </p:sldIdLst>
  <p:sldSz cx="11520488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8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2153"/>
    <a:srgbClr val="F1AA48"/>
    <a:srgbClr val="572A79"/>
    <a:srgbClr val="8D437C"/>
    <a:srgbClr val="D8117D"/>
    <a:srgbClr val="E15C36"/>
    <a:srgbClr val="EC9257"/>
    <a:srgbClr val="132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44"/>
    <p:restoredTop sz="94630"/>
  </p:normalViewPr>
  <p:slideViewPr>
    <p:cSldViewPr snapToGrid="0">
      <p:cViewPr varScale="1">
        <p:scale>
          <a:sx n="77" d="100"/>
          <a:sy n="77" d="100"/>
        </p:scale>
        <p:origin x="108" y="852"/>
      </p:cViewPr>
      <p:guideLst>
        <p:guide orient="horz" pos="2328"/>
        <p:guide pos="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lacm12\AppData\Local\Microsoft\Windows\INetCache\Content.Outlook\DS42R7WR\Base%20INER%202010-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992178743910206E-2"/>
          <c:y val="0.15324532962791415"/>
          <c:w val="0.87016881268462232"/>
          <c:h val="0.688885286398023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'Primeros Datos'!$B$11</c:f>
              <c:strCache>
                <c:ptCount val="1"/>
                <c:pt idx="0">
                  <c:v>Neumonía DP</c:v>
                </c:pt>
              </c:strCache>
            </c:strRef>
          </c:tx>
          <c:invertIfNegative val="0"/>
          <c:cat>
            <c:strRef>
              <c:f>'Primeros Datos'!$C$8:$M$8</c:f>
              <c:strCache>
                <c:ptCount val="11"/>
                <c:pt idx="0">
                  <c:v>&lt; de 1 año</c:v>
                </c:pt>
                <c:pt idx="1">
                  <c:v>1 año</c:v>
                </c:pt>
                <c:pt idx="2">
                  <c:v>2-9 años</c:v>
                </c:pt>
                <c:pt idx="3">
                  <c:v>10-19 años</c:v>
                </c:pt>
                <c:pt idx="4">
                  <c:v>20-29 años</c:v>
                </c:pt>
                <c:pt idx="5">
                  <c:v>30-39 años</c:v>
                </c:pt>
                <c:pt idx="6">
                  <c:v>40-49 años</c:v>
                </c:pt>
                <c:pt idx="7">
                  <c:v>50-59 años</c:v>
                </c:pt>
                <c:pt idx="8">
                  <c:v>60-69 años</c:v>
                </c:pt>
                <c:pt idx="9">
                  <c:v>70-79 años</c:v>
                </c:pt>
                <c:pt idx="10">
                  <c:v>80 años y +</c:v>
                </c:pt>
              </c:strCache>
            </c:strRef>
          </c:cat>
          <c:val>
            <c:numRef>
              <c:f>'Primeros Datos'!$C$11:$M$11</c:f>
              <c:numCache>
                <c:formatCode>_-* #,##0_-;\-* #,##0_-;_-* "-"??_-;_-@_-</c:formatCode>
                <c:ptCount val="11"/>
                <c:pt idx="0">
                  <c:v>390</c:v>
                </c:pt>
                <c:pt idx="1">
                  <c:v>427</c:v>
                </c:pt>
                <c:pt idx="2">
                  <c:v>1411</c:v>
                </c:pt>
                <c:pt idx="3">
                  <c:v>131</c:v>
                </c:pt>
                <c:pt idx="4">
                  <c:v>222</c:v>
                </c:pt>
                <c:pt idx="5">
                  <c:v>326</c:v>
                </c:pt>
                <c:pt idx="6">
                  <c:v>433</c:v>
                </c:pt>
                <c:pt idx="7">
                  <c:v>482</c:v>
                </c:pt>
                <c:pt idx="8">
                  <c:v>381</c:v>
                </c:pt>
                <c:pt idx="9">
                  <c:v>323</c:v>
                </c:pt>
                <c:pt idx="10">
                  <c:v>248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BC-4C6B-A87E-D3DF2610B4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862080"/>
        <c:axId val="64863616"/>
      </c:barChart>
      <c:catAx>
        <c:axId val="64862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4863616"/>
        <c:crosses val="autoZero"/>
        <c:auto val="1"/>
        <c:lblAlgn val="ctr"/>
        <c:lblOffset val="100"/>
        <c:noMultiLvlLbl val="0"/>
      </c:catAx>
      <c:valAx>
        <c:axId val="64863616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crossAx val="64862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101" charset="0"/>
                <a:ea typeface="Geneva" pitchFamily="-101" charset="-128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-101" charset="0"/>
                <a:ea typeface="Geneva" pitchFamily="-101" charset="-128"/>
              </a:defRPr>
            </a:lvl1pPr>
          </a:lstStyle>
          <a:p>
            <a:pPr>
              <a:defRPr/>
            </a:pPr>
            <a:fld id="{564F2E18-DA7F-464D-A3BE-AC2E834A07E1}" type="datetime1">
              <a:rPr lang="fr-FR" altLang="fr-FR"/>
              <a:pPr>
                <a:defRPr/>
              </a:pPr>
              <a:t>18/09/2019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101" charset="0"/>
                <a:ea typeface="Geneva" pitchFamily="-101" charset="-128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BB415D96-DC1B-3C42-A73D-E20F87A8A6F4}" type="slidenum">
              <a:rPr lang="fr-FR" altLang="fr-FR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5493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101" charset="0"/>
                <a:ea typeface="Geneva" pitchFamily="-101" charset="-128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-101" charset="0"/>
                <a:ea typeface="Geneva" pitchFamily="-101" charset="-128"/>
              </a:defRPr>
            </a:lvl1pPr>
          </a:lstStyle>
          <a:p>
            <a:pPr>
              <a:defRPr/>
            </a:pPr>
            <a:fld id="{93569651-E2B3-0848-BA40-99B1BA6E7605}" type="datetime1">
              <a:rPr lang="fr-FR" altLang="fr-FR"/>
              <a:pPr>
                <a:defRPr/>
              </a:pPr>
              <a:t>18/09/2019</a:t>
            </a:fld>
            <a:endParaRPr lang="fr-FR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49275" y="685800"/>
            <a:ext cx="5759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101" charset="0"/>
                <a:ea typeface="Geneva" pitchFamily="-101" charset="-128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F715FBE9-E45A-8D43-BED3-B517CFAEE70B}" type="slidenum">
              <a:rPr lang="fr-FR" altLang="fr-FR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26036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1" charset="-128"/>
        <a:cs typeface="Geneva" pitchFamily="-10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s-ES" altLang="es-MX"/>
              <a:t>FAMILIA: ORTHOMIYXOVIRIDAE</a:t>
            </a:r>
          </a:p>
          <a:p>
            <a:pPr>
              <a:spcBef>
                <a:spcPct val="0"/>
              </a:spcBef>
            </a:pPr>
            <a:r>
              <a:rPr lang="es-ES" altLang="es-MX"/>
              <a:t>*Influenza A</a:t>
            </a:r>
          </a:p>
          <a:p>
            <a:pPr>
              <a:spcBef>
                <a:spcPct val="0"/>
              </a:spcBef>
            </a:pPr>
            <a:r>
              <a:rPr lang="es-ES" altLang="es-MX"/>
              <a:t>*Influenza B</a:t>
            </a:r>
          </a:p>
          <a:p>
            <a:pPr>
              <a:spcBef>
                <a:spcPct val="0"/>
              </a:spcBef>
            </a:pPr>
            <a:r>
              <a:rPr lang="es-ES" altLang="es-MX"/>
              <a:t>**Influenza C</a:t>
            </a:r>
          </a:p>
          <a:p>
            <a:pPr>
              <a:spcBef>
                <a:spcPct val="0"/>
              </a:spcBef>
            </a:pPr>
            <a:r>
              <a:rPr lang="es-ES" altLang="es-MX"/>
              <a:t>&gt;&gt;Thogotovirus</a:t>
            </a:r>
          </a:p>
          <a:p>
            <a:pPr>
              <a:spcBef>
                <a:spcPct val="0"/>
              </a:spcBef>
            </a:pPr>
            <a:r>
              <a:rPr lang="es-ES" altLang="es-MX"/>
              <a:t>&gt;&gt;Isavirus</a:t>
            </a:r>
          </a:p>
          <a:p>
            <a:pPr>
              <a:spcBef>
                <a:spcPct val="0"/>
              </a:spcBef>
            </a:pPr>
            <a:r>
              <a:rPr lang="es-ES" altLang="es-MX"/>
              <a:t>En los seres humanos afecta a las vías respiratorias, inicialmente puede ser similar a un resfriado y con frecuencia se acompaña de síntomas generales como fiebre, dolor de garganta, debilidad, dolores musculares, articulares y de cabeza, con tos (que generalmente es seca y sin mucosidad) y malestar general.</a:t>
            </a:r>
          </a:p>
          <a:p>
            <a:pPr>
              <a:spcBef>
                <a:spcPct val="0"/>
              </a:spcBef>
            </a:pPr>
            <a:r>
              <a:rPr lang="es-ES" altLang="es-MX"/>
              <a:t> En algunos casos más graves puede complicarse con pulmonía (neumonía), que puede resultar mortal, especialmente en niños pequeños y sobre todo en ancianos, aunque con el evento generado por el virus de influenza A (H1N1) en el México en el 2009 cubrió un amplio rango de edades.</a:t>
            </a:r>
            <a:endParaRPr lang="es-MX" altLang="es-MX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3425" indent="-2825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30300" indent="-2254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82738" indent="-2254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33588" indent="-2254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90788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7988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05188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62388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B81AFF3-E86E-4FF2-857A-ADF8F477757C}" type="slidenum">
              <a:rPr lang="es-MX" altLang="es-MX" smtClean="0">
                <a:latin typeface="Calibri" pitchFamily="34" charset="0"/>
              </a:rPr>
              <a:pPr eaLnBrk="1" hangingPunct="1"/>
              <a:t>3</a:t>
            </a:fld>
            <a:endParaRPr lang="es-MX" altLang="es-MX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015276-C6DE-4D3D-AEFF-7803B593A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061" y="1122363"/>
            <a:ext cx="8640366" cy="2387600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3E8B0AA-FEEF-41E6-ACE8-0A6D99498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061" y="3602038"/>
            <a:ext cx="8640366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7FD4D4-B585-436E-8E7E-EC86E6A65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163D12-D39D-48D4-AC66-9C958CCBF1B2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154C17-25D8-41C9-9E1A-E745A5169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7DA0E7-A5DD-44A9-A427-553C538BE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2590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E319C-4761-4349-A748-5247AF836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F0BD82A-24EF-440B-B1CC-C41589763F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1F219E-8382-43F9-B0AF-BBA3FE938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7A2252-D605-42B9-B75B-C1CC1F3910C3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BD524A-5A8A-4986-BF7B-7154F2CC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4A5398-61EC-4529-A998-8F14CF48A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59466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C20DCCD-AC84-499B-8B11-BCF5561B59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244349" y="365125"/>
            <a:ext cx="248410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DFE4CDD-0271-48BE-9718-159B3547F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92033" y="365125"/>
            <a:ext cx="730831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29BA8F-B463-4170-A99F-FCDF5512E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E6B12C-521C-4159-BAEE-F62818E6D2D8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3748AF-4DF2-41E8-9105-E8D89A57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2E1EE1-9F86-4136-8620-D4F93EE86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83173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85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9D949-7C72-43BC-8B8B-2C697B429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9D1531-7138-4E28-9BC4-21AE5C942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4E82EC-DFA4-4E62-B706-822E549CE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3D9D0F-1429-48D3-A924-48F7AC311F3C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D6CC44-622A-4C1C-A926-DF612E0CC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B80175-CBC5-45C3-A204-70F91E1E0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4825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D2564-C6BA-4FCB-885D-A1AFE5456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033" y="1709739"/>
            <a:ext cx="9936421" cy="2852737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1846919-029C-45B1-A1B6-6048C0F73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033" y="4589464"/>
            <a:ext cx="9936421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660FAD-0DD8-4899-963D-5948B0F24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BAAE2D-AC66-4ED6-950C-83BA990CBF8D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171F0D-A353-44BF-963F-30B15184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34F6B0-6119-4B4C-AA91-81CC5F4B7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7544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605627-D1C3-43EF-9BA3-E9D20E297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907816-1A36-49C7-84C5-D840F0BB3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2034" y="1825625"/>
            <a:ext cx="4896207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A8EC2FB-E176-4B47-BFA7-A66C6FD96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2247" y="1825625"/>
            <a:ext cx="4896207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512518-F0DA-416E-9DBA-3263DD80A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6C42AE-E685-4C32-85E3-3FC70C8E619E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D9E8B-9774-40D7-8A82-453FD643C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024FD8-1A2C-4F70-BE6E-07EE0117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807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AE6EA6-6D18-4D07-84E8-1C0B11593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534" y="365126"/>
            <a:ext cx="9936421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B1E88E-41E4-46D5-A890-266098F97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535" y="1681163"/>
            <a:ext cx="4873706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79C6CC5-361B-4764-AF3D-F9B3E5B77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3535" y="2505075"/>
            <a:ext cx="4873706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D31B7D7-E2BF-4F4B-97BE-E2ACC7A47E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32247" y="1681163"/>
            <a:ext cx="4897708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A1FC009-6442-46FB-8881-8472A67788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32247" y="2505075"/>
            <a:ext cx="489770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E6F680F-15AA-48DE-B625-4D1BE3D16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332CD6-B94D-4242-9567-15536772BCE0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FA9D4F1-F069-4035-9F5D-E79C573EF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F902BA5-08A3-461F-8E6A-7D827E6ED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4145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E341C9-BC1D-4E1D-8825-CE5C42D5F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53CF359-77C3-475E-8CA9-745F558C7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8678F7-075A-49E5-A298-C763BE487420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622655C-C238-4424-9074-FAC4ECA35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2411E2A-941A-43C3-AB51-18ECFBD75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463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AAC19C3-6E8F-469B-941A-8677E71E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25DA87-0B83-4C00-AC26-C212D87E12BC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A87DBA7-2642-412C-A6FB-63CADDDE7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DB1DA4-9F97-4150-899A-349EE7A06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98096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A1F125-5243-4524-B68A-B556E218C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9BFD30-30C5-441A-A608-43AE79E0A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7708" y="987426"/>
            <a:ext cx="5832247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392863-315A-4804-B96D-D17BE5AF3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74D651-2F24-478E-A507-7BD2AAEF2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CEF2D-0BA3-4AAC-B0F5-911BE28EC2FE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AA2A7E-48CF-4469-863F-078C79729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6E5834-FAC4-4F9B-A117-E24E60AB7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0304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F5D57-C058-485D-80BB-7C9ADD57A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0C2045D-0B85-44D5-A724-F7AB6E20A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97708" y="987426"/>
            <a:ext cx="5832247" cy="4873625"/>
          </a:xfrm>
        </p:spPr>
        <p:txBody>
          <a:bodyPr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0BA9BF1-9A9A-440E-A332-1CC5D293B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924757-CEB5-4BAB-8633-4B7295CB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D4EC92-925B-4581-8F4F-B97803F1806D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199D43-0021-41C5-82A5-671A31CD4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D87335B-ACEA-424B-8AAF-D424EE4DD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65998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BA5D8F7-F8DF-494D-9AF5-2063FAAC7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034" y="365126"/>
            <a:ext cx="99364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955883-066F-401B-AE08-95C7B1716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034" y="1825625"/>
            <a:ext cx="99364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B9C8A0-3661-46EE-98B5-039FDA6D4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2033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678D24-681C-4A50-92B6-8AFE6395514D}" type="datetime1">
              <a:rPr lang="fr-FR" altLang="fr-FR" smtClean="0"/>
              <a:t>18/09/2019</a:t>
            </a:fld>
            <a:endParaRPr lang="fr-FR" alt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78D9CB-C2A2-4260-B44D-7DC318881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6162" y="6356351"/>
            <a:ext cx="3888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9B700B-A08D-459C-9DCD-4FE1EC96C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36345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81144-3E24-A547-898E-44276FC92BEB}" type="slidenum">
              <a:rPr lang="fr-FR" altLang="fr-FR" smtClean="0"/>
              <a:pPr/>
              <a:t>‹Nº›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0146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cover dir="r"/>
  </p:transition>
  <p:hf hdr="0" ftr="0" dt="0"/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9529" y="4724965"/>
            <a:ext cx="99084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Justino Regalado Pineda</a:t>
            </a:r>
          </a:p>
          <a:p>
            <a:pPr algn="ctr" eaLnBrk="1" hangingPunct="1">
              <a:defRPr/>
            </a:pPr>
            <a:r>
              <a:rPr lang="es-MX" alt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Instituto Nacional de Enfermedades Respiratorias</a:t>
            </a:r>
          </a:p>
          <a:p>
            <a:pPr algn="ctr" eaLnBrk="1" hangingPunct="1">
              <a:defRPr/>
            </a:pPr>
            <a:r>
              <a:rPr lang="es-MX" alt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Subdirección de Atención Médica</a:t>
            </a:r>
          </a:p>
          <a:p>
            <a:pPr algn="ctr"/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329785" y="259737"/>
            <a:ext cx="10521150" cy="1219545"/>
            <a:chOff x="329785" y="259737"/>
            <a:chExt cx="10521150" cy="1219545"/>
          </a:xfrm>
        </p:grpSpPr>
        <p:grpSp>
          <p:nvGrpSpPr>
            <p:cNvPr id="3" name="2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4" name="table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9394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1 CuadroTexto">
            <a:extLst>
              <a:ext uri="{FF2B5EF4-FFF2-40B4-BE49-F238E27FC236}">
                <a16:creationId xmlns:a16="http://schemas.microsoft.com/office/drawing/2014/main" id="{540800CB-60F9-4E46-B245-2A4D33747287}"/>
              </a:ext>
            </a:extLst>
          </p:cNvPr>
          <p:cNvSpPr txBox="1"/>
          <p:nvPr/>
        </p:nvSpPr>
        <p:spPr>
          <a:xfrm>
            <a:off x="722029" y="2699253"/>
            <a:ext cx="9908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Vacunación contra Influenza</a:t>
            </a:r>
          </a:p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2019-2020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4AE01EA-E4BC-46C7-BBF7-F30C6CF47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18000808"/>
      </p:ext>
    </p:extLst>
  </p:cSld>
  <p:clrMapOvr>
    <a:masterClrMapping/>
  </p:clrMapOvr>
  <p:transition>
    <p:cover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005749" y="494645"/>
            <a:ext cx="3060877" cy="9435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Mutaciones</a:t>
            </a:r>
            <a:r>
              <a:rPr lang="en-US" sz="32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2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Vigilancia</a:t>
            </a:r>
            <a:endParaRPr lang="en-US" sz="3200" b="1" i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81634" y="990450"/>
            <a:ext cx="7158762" cy="187842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3BBD5-DC76-264C-B024-8EFF48BA624B}"/>
              </a:ext>
            </a:extLst>
          </p:cNvPr>
          <p:cNvSpPr txBox="1"/>
          <p:nvPr/>
        </p:nvSpPr>
        <p:spPr>
          <a:xfrm>
            <a:off x="2029718" y="1653182"/>
            <a:ext cx="42788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prstClr val="black"/>
                </a:solidFill>
              </a:rPr>
              <a:t>La identificación de mutaciones en los virus de influenza permite encontrar virus con:</a:t>
            </a:r>
          </a:p>
          <a:p>
            <a:endParaRPr lang="es-ES_tradnl" dirty="0">
              <a:solidFill>
                <a:prstClr val="black"/>
              </a:solidFill>
            </a:endParaRP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Aumento de la virulencia.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Evasión de la respuesta inmune.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Resistencia a antivirales.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20AC3C-911D-1245-A663-469775CE5D69}"/>
              </a:ext>
            </a:extLst>
          </p:cNvPr>
          <p:cNvGrpSpPr/>
          <p:nvPr/>
        </p:nvGrpSpPr>
        <p:grpSpPr>
          <a:xfrm>
            <a:off x="6183955" y="3345514"/>
            <a:ext cx="3749401" cy="2831123"/>
            <a:chOff x="4923692" y="3868615"/>
            <a:chExt cx="3967948" cy="283112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AEA5224-A634-214C-B43C-800703AC0168}"/>
                </a:ext>
              </a:extLst>
            </p:cNvPr>
            <p:cNvSpPr/>
            <p:nvPr/>
          </p:nvSpPr>
          <p:spPr>
            <a:xfrm>
              <a:off x="4923692" y="3868615"/>
              <a:ext cx="3921370" cy="283112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ECBC87A-B788-6D4B-B08F-E43250316206}"/>
                </a:ext>
              </a:extLst>
            </p:cNvPr>
            <p:cNvSpPr txBox="1"/>
            <p:nvPr/>
          </p:nvSpPr>
          <p:spPr>
            <a:xfrm>
              <a:off x="5495058" y="3980381"/>
              <a:ext cx="277863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prstClr val="black"/>
                  </a:solidFill>
                </a:rPr>
                <a:t>La </a:t>
              </a:r>
              <a:r>
                <a:rPr lang="en-US" sz="1100" b="1" dirty="0" err="1">
                  <a:solidFill>
                    <a:prstClr val="black"/>
                  </a:solidFill>
                </a:rPr>
                <a:t>acumulaci</a:t>
              </a:r>
              <a:r>
                <a:rPr lang="es-ES" sz="1100" b="1" dirty="0" err="1">
                  <a:solidFill>
                    <a:prstClr val="black"/>
                  </a:solidFill>
                </a:rPr>
                <a:t>ón</a:t>
              </a:r>
              <a:r>
                <a:rPr lang="es-ES" sz="1100" b="1" dirty="0">
                  <a:solidFill>
                    <a:prstClr val="black"/>
                  </a:solidFill>
                </a:rPr>
                <a:t> de mutaciones puntuales puede provocar nuevos cambios virales.</a:t>
              </a:r>
              <a:endParaRPr lang="en-US" sz="1100" b="1" dirty="0">
                <a:solidFill>
                  <a:prstClr val="black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3466747-E36F-9143-849D-29927038500D}"/>
                </a:ext>
              </a:extLst>
            </p:cNvPr>
            <p:cNvSpPr txBox="1"/>
            <p:nvPr/>
          </p:nvSpPr>
          <p:spPr>
            <a:xfrm>
              <a:off x="5132846" y="4768106"/>
              <a:ext cx="1309241" cy="6001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err="1">
                  <a:solidFill>
                    <a:prstClr val="black"/>
                  </a:solidFill>
                </a:rPr>
                <a:t>Aislamientos</a:t>
              </a:r>
              <a:r>
                <a:rPr lang="en-US" sz="1100" dirty="0">
                  <a:solidFill>
                    <a:prstClr val="black"/>
                  </a:solidFill>
                </a:rPr>
                <a:t> </a:t>
              </a:r>
              <a:r>
                <a:rPr lang="es-ES" sz="1100" dirty="0">
                  <a:solidFill>
                    <a:prstClr val="black"/>
                  </a:solidFill>
                </a:rPr>
                <a:t>únicos de A(H1N1)pdm09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B6F67CD-5F78-C742-90B0-1D5A9BD739CC}"/>
                </a:ext>
              </a:extLst>
            </p:cNvPr>
            <p:cNvSpPr txBox="1"/>
            <p:nvPr/>
          </p:nvSpPr>
          <p:spPr>
            <a:xfrm>
              <a:off x="7295626" y="4852745"/>
              <a:ext cx="1438890" cy="4308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prstClr val="black"/>
                  </a:solidFill>
                </a:rPr>
                <a:t>Virus </a:t>
              </a:r>
              <a:r>
                <a:rPr lang="es-ES" sz="1100" dirty="0">
                  <a:solidFill>
                    <a:prstClr val="black"/>
                  </a:solidFill>
                </a:rPr>
                <a:t>A(H1N1)pdm09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A11F9DA-6C4E-5049-8362-DEB97CAA74C4}"/>
                </a:ext>
              </a:extLst>
            </p:cNvPr>
            <p:cNvCxnSpPr>
              <a:cxnSpLocks/>
            </p:cNvCxnSpPr>
            <p:nvPr/>
          </p:nvCxnSpPr>
          <p:spPr>
            <a:xfrm>
              <a:off x="6501639" y="4978581"/>
              <a:ext cx="734435" cy="32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AD1E52C-DE15-D240-977A-1DD93DD8E992}"/>
                </a:ext>
              </a:extLst>
            </p:cNvPr>
            <p:cNvSpPr txBox="1"/>
            <p:nvPr/>
          </p:nvSpPr>
          <p:spPr>
            <a:xfrm>
              <a:off x="5132846" y="5418834"/>
              <a:ext cx="1309241" cy="43088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s-ES" sz="1100" dirty="0">
                  <a:solidFill>
                    <a:prstClr val="black"/>
                  </a:solidFill>
                </a:rPr>
                <a:t>A(H3N2)</a:t>
              </a:r>
            </a:p>
            <a:p>
              <a:r>
                <a:rPr lang="es-ES" sz="1100" dirty="0">
                  <a:solidFill>
                    <a:prstClr val="black"/>
                  </a:solidFill>
                </a:rPr>
                <a:t>desde 2014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29560F0-2A8E-7342-9149-340C269DB942}"/>
                </a:ext>
              </a:extLst>
            </p:cNvPr>
            <p:cNvSpPr txBox="1"/>
            <p:nvPr/>
          </p:nvSpPr>
          <p:spPr>
            <a:xfrm>
              <a:off x="7295626" y="5503473"/>
              <a:ext cx="1438890" cy="26161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prstClr val="black"/>
                  </a:solidFill>
                </a:rPr>
                <a:t>‘Nuevo’ </a:t>
              </a:r>
              <a:r>
                <a:rPr lang="es-ES" sz="1100" dirty="0">
                  <a:solidFill>
                    <a:prstClr val="black"/>
                  </a:solidFill>
                </a:rPr>
                <a:t>A(H3N2)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01B7F90-8F4E-1F46-80AB-FBE599E03D99}"/>
                </a:ext>
              </a:extLst>
            </p:cNvPr>
            <p:cNvCxnSpPr>
              <a:cxnSpLocks/>
            </p:cNvCxnSpPr>
            <p:nvPr/>
          </p:nvCxnSpPr>
          <p:spPr>
            <a:xfrm>
              <a:off x="6501639" y="5629309"/>
              <a:ext cx="734435" cy="32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A3FDC1-13EA-8C47-AD32-DC6D8C642FC6}"/>
                </a:ext>
              </a:extLst>
            </p:cNvPr>
            <p:cNvSpPr txBox="1"/>
            <p:nvPr/>
          </p:nvSpPr>
          <p:spPr>
            <a:xfrm>
              <a:off x="6677447" y="6420314"/>
              <a:ext cx="22141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>
                  <a:solidFill>
                    <a:prstClr val="black"/>
                  </a:solidFill>
                </a:rPr>
                <a:t>J </a:t>
              </a:r>
              <a:r>
                <a:rPr lang="en-US" sz="800" i="1" dirty="0" err="1">
                  <a:solidFill>
                    <a:prstClr val="black"/>
                  </a:solidFill>
                </a:rPr>
                <a:t>Clin</a:t>
              </a:r>
              <a:r>
                <a:rPr lang="en-US" sz="800" i="1" dirty="0">
                  <a:solidFill>
                    <a:prstClr val="black"/>
                  </a:solidFill>
                </a:rPr>
                <a:t> </a:t>
              </a:r>
              <a:r>
                <a:rPr lang="en-US" sz="800" i="1" dirty="0" err="1">
                  <a:solidFill>
                    <a:prstClr val="black"/>
                  </a:solidFill>
                </a:rPr>
                <a:t>Microbiol</a:t>
              </a:r>
              <a:r>
                <a:rPr lang="en-US" sz="800" i="1" dirty="0">
                  <a:solidFill>
                    <a:prstClr val="black"/>
                  </a:solidFill>
                </a:rPr>
                <a:t> </a:t>
              </a:r>
              <a:r>
                <a:rPr lang="en-US" sz="800" dirty="0">
                  <a:solidFill>
                    <a:prstClr val="black"/>
                  </a:solidFill>
                </a:rPr>
                <a:t>2018; Jan 5. </a:t>
              </a:r>
              <a:r>
                <a:rPr lang="en-US" sz="800" dirty="0" err="1">
                  <a:solidFill>
                    <a:prstClr val="black"/>
                  </a:solidFill>
                </a:rPr>
                <a:t>pii</a:t>
              </a:r>
              <a:r>
                <a:rPr lang="en-US" sz="800" dirty="0">
                  <a:solidFill>
                    <a:prstClr val="black"/>
                  </a:solidFill>
                </a:rPr>
                <a:t>: JCM.01531-17</a:t>
              </a:r>
            </a:p>
          </p:txBody>
        </p:sp>
      </p:grpSp>
      <p:grpSp>
        <p:nvGrpSpPr>
          <p:cNvPr id="18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99933"/>
            <a:ext cx="10521150" cy="1219545"/>
            <a:chOff x="329785" y="259737"/>
            <a:chExt cx="10521150" cy="1219545"/>
          </a:xfrm>
        </p:grpSpPr>
        <p:grpSp>
          <p:nvGrpSpPr>
            <p:cNvPr id="19" name="18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21" name="table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22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22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31ED3B7-FDB9-4F5C-9BA1-E07564302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011661"/>
      </p:ext>
    </p:extLst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360388" y="188640"/>
            <a:ext cx="10799712" cy="6571620"/>
            <a:chOff x="360437" y="188640"/>
            <a:chExt cx="10801200" cy="6571620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37" y="188640"/>
              <a:ext cx="10729192" cy="657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8065293" y="6165304"/>
              <a:ext cx="3096344" cy="594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FD41E45-FA22-4410-9173-B29F7DDFC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95477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405642" y="3073400"/>
            <a:ext cx="6710743" cy="3022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1800" dirty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201057" y="192695"/>
            <a:ext cx="2563727" cy="58456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Vacunas</a:t>
            </a:r>
            <a:r>
              <a:rPr lang="en-US" sz="2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contra Influenza</a:t>
            </a:r>
            <a:endParaRPr lang="en-US" sz="2400" b="1" i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81634" y="990450"/>
            <a:ext cx="7158762" cy="187842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3BBD5-DC76-264C-B024-8EFF48BA624B}"/>
              </a:ext>
            </a:extLst>
          </p:cNvPr>
          <p:cNvSpPr txBox="1"/>
          <p:nvPr/>
        </p:nvSpPr>
        <p:spPr>
          <a:xfrm>
            <a:off x="2486660" y="1500367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57D16-F907-2240-8573-711E83BAF9F1}"/>
              </a:ext>
            </a:extLst>
          </p:cNvPr>
          <p:cNvSpPr txBox="1"/>
          <p:nvPr/>
        </p:nvSpPr>
        <p:spPr>
          <a:xfrm>
            <a:off x="1797274" y="1427850"/>
            <a:ext cx="38476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prstClr val="black"/>
                </a:solidFill>
              </a:rPr>
              <a:t>Tipos de vacunas:</a:t>
            </a:r>
          </a:p>
          <a:p>
            <a:endParaRPr lang="es-ES_tradnl" dirty="0">
              <a:solidFill>
                <a:prstClr val="black"/>
              </a:solidFill>
            </a:endParaRPr>
          </a:p>
          <a:p>
            <a:r>
              <a:rPr lang="es-ES_tradnl" dirty="0">
                <a:solidFill>
                  <a:prstClr val="black"/>
                </a:solidFill>
              </a:rPr>
              <a:t>PLATAFORMA DE PRODUCCIÓN: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b="1" dirty="0">
                <a:solidFill>
                  <a:prstClr val="black"/>
                </a:solidFill>
              </a:rPr>
              <a:t>Huevo de gallina </a:t>
            </a:r>
            <a:r>
              <a:rPr lang="es-ES_tradnl" b="1" dirty="0" err="1">
                <a:solidFill>
                  <a:prstClr val="black"/>
                </a:solidFill>
              </a:rPr>
              <a:t>embrionado</a:t>
            </a:r>
            <a:r>
              <a:rPr lang="es-ES_tradnl" b="1" dirty="0">
                <a:solidFill>
                  <a:prstClr val="black"/>
                </a:solidFill>
              </a:rPr>
              <a:t>.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b="1" dirty="0">
                <a:solidFill>
                  <a:prstClr val="black"/>
                </a:solidFill>
              </a:rPr>
              <a:t>Sistema recombinante.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Cultivo celular.</a:t>
            </a:r>
          </a:p>
          <a:p>
            <a:endParaRPr lang="es-ES_tradnl" dirty="0">
              <a:solidFill>
                <a:prstClr val="black"/>
              </a:solidFill>
            </a:endParaRPr>
          </a:p>
          <a:p>
            <a:r>
              <a:rPr lang="es-ES_tradnl" dirty="0">
                <a:solidFill>
                  <a:prstClr val="black"/>
                </a:solidFill>
              </a:rPr>
              <a:t>TIPO DE ANTÍGENO QUE CONTIENE: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b="1" dirty="0">
                <a:solidFill>
                  <a:prstClr val="black"/>
                </a:solidFill>
              </a:rPr>
              <a:t>Virus inactivados y fragmentados.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b="1" dirty="0">
                <a:solidFill>
                  <a:prstClr val="black"/>
                </a:solidFill>
              </a:rPr>
              <a:t>Proteínas recombinantes.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Virus ‘vivos’ atenuados (aerosol).</a:t>
            </a:r>
          </a:p>
          <a:p>
            <a:endParaRPr lang="es-ES_tradnl" dirty="0">
              <a:solidFill>
                <a:prstClr val="black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011E0D-C200-0945-B0F1-A77D28FD6C5E}"/>
              </a:ext>
            </a:extLst>
          </p:cNvPr>
          <p:cNvSpPr/>
          <p:nvPr/>
        </p:nvSpPr>
        <p:spPr>
          <a:xfrm>
            <a:off x="6105777" y="1551183"/>
            <a:ext cx="38429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>
                <a:solidFill>
                  <a:prstClr val="black"/>
                </a:solidFill>
              </a:rPr>
              <a:t>¿CUÁNTOS VIRUS INCLUYE?: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Estacional:</a:t>
            </a:r>
          </a:p>
          <a:p>
            <a:pPr marL="742950" lvl="1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Trivalente.</a:t>
            </a:r>
          </a:p>
          <a:p>
            <a:pPr marL="742950" lvl="1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Tetravalente.</a:t>
            </a:r>
          </a:p>
          <a:p>
            <a:pPr marL="285750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Pandémica:</a:t>
            </a:r>
          </a:p>
          <a:p>
            <a:pPr marL="742950" lvl="1" indent="-19050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Monovalente.</a:t>
            </a:r>
          </a:p>
          <a:p>
            <a:pPr marL="742950" lvl="1" indent="-190500">
              <a:buFont typeface="Arial" panose="020B0604020202020204" pitchFamily="34" charset="0"/>
              <a:buChar char="•"/>
            </a:pPr>
            <a:endParaRPr lang="es-ES_tradnl" dirty="0">
              <a:solidFill>
                <a:prstClr val="black"/>
              </a:solidFill>
            </a:endParaRPr>
          </a:p>
          <a:p>
            <a:pPr marL="7938"/>
            <a:r>
              <a:rPr lang="es-ES_tradnl" dirty="0">
                <a:solidFill>
                  <a:prstClr val="black"/>
                </a:solidFill>
              </a:rPr>
              <a:t>PRESENTACIÓN:</a:t>
            </a:r>
          </a:p>
          <a:p>
            <a:pPr marL="293688" indent="-28575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Mono / Multidosis.</a:t>
            </a:r>
          </a:p>
          <a:p>
            <a:pPr marL="293688" indent="-28575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Con/Sin adyuvante.</a:t>
            </a:r>
          </a:p>
          <a:p>
            <a:pPr marL="293688" indent="-285750">
              <a:buFont typeface="Arial" panose="020B0604020202020204" pitchFamily="34" charset="0"/>
              <a:buChar char="•"/>
            </a:pPr>
            <a:r>
              <a:rPr lang="es-ES_tradnl" dirty="0">
                <a:solidFill>
                  <a:prstClr val="black"/>
                </a:solidFill>
              </a:rPr>
              <a:t>Pediátrica, adultos, adultos mayores.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DFA24F3-57F6-3B40-A09A-2A4ECF773FAC}"/>
              </a:ext>
            </a:extLst>
          </p:cNvPr>
          <p:cNvSpPr/>
          <p:nvPr/>
        </p:nvSpPr>
        <p:spPr>
          <a:xfrm>
            <a:off x="1573264" y="5091537"/>
            <a:ext cx="4392704" cy="1282852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prstClr val="black"/>
                </a:solidFill>
              </a:rPr>
              <a:t>La </a:t>
            </a:r>
            <a:r>
              <a:rPr lang="en-US" sz="1400" b="1" dirty="0" err="1">
                <a:solidFill>
                  <a:prstClr val="black"/>
                </a:solidFill>
              </a:rPr>
              <a:t>vacuna</a:t>
            </a:r>
            <a:r>
              <a:rPr lang="en-US" sz="1400" b="1" dirty="0">
                <a:solidFill>
                  <a:prstClr val="black"/>
                </a:solidFill>
              </a:rPr>
              <a:t> contra influenza </a:t>
            </a:r>
            <a:r>
              <a:rPr lang="en-US" sz="1400" b="1" dirty="0" err="1">
                <a:solidFill>
                  <a:prstClr val="black"/>
                </a:solidFill>
              </a:rPr>
              <a:t>previene</a:t>
            </a:r>
            <a:r>
              <a:rPr lang="en-US" sz="1400" b="1" dirty="0">
                <a:solidFill>
                  <a:prstClr val="black"/>
                </a:solidFill>
              </a:rPr>
              <a:t>: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>
                <a:solidFill>
                  <a:prstClr val="black"/>
                </a:solidFill>
              </a:rPr>
              <a:t>Que </a:t>
            </a:r>
            <a:r>
              <a:rPr lang="en-US" sz="1400" dirty="0" err="1">
                <a:solidFill>
                  <a:prstClr val="black"/>
                </a:solidFill>
              </a:rPr>
              <a:t>una</a:t>
            </a:r>
            <a:r>
              <a:rPr lang="en-US" sz="1400" dirty="0">
                <a:solidFill>
                  <a:prstClr val="black"/>
                </a:solidFill>
              </a:rPr>
              <a:t> persona se </a:t>
            </a:r>
            <a:r>
              <a:rPr lang="en-US" sz="1400" dirty="0" err="1">
                <a:solidFill>
                  <a:prstClr val="black"/>
                </a:solidFill>
              </a:rPr>
              <a:t>contagie</a:t>
            </a:r>
            <a:r>
              <a:rPr lang="en-US" sz="1400" dirty="0">
                <a:solidFill>
                  <a:prstClr val="black"/>
                </a:solidFill>
              </a:rPr>
              <a:t> de influenza.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>
                <a:solidFill>
                  <a:prstClr val="black"/>
                </a:solidFill>
              </a:rPr>
              <a:t>Que la </a:t>
            </a:r>
            <a:r>
              <a:rPr lang="en-US" sz="1400" dirty="0" err="1">
                <a:solidFill>
                  <a:prstClr val="black"/>
                </a:solidFill>
              </a:rPr>
              <a:t>enfermedad</a:t>
            </a:r>
            <a:r>
              <a:rPr lang="en-US" sz="1400" dirty="0">
                <a:solidFill>
                  <a:prstClr val="black"/>
                </a:solidFill>
              </a:rPr>
              <a:t> no sea grave (</a:t>
            </a:r>
            <a:r>
              <a:rPr lang="en-US" sz="1400" dirty="0" err="1">
                <a:solidFill>
                  <a:prstClr val="black"/>
                </a:solidFill>
              </a:rPr>
              <a:t>duración</a:t>
            </a:r>
            <a:r>
              <a:rPr lang="en-US" sz="1400" dirty="0">
                <a:solidFill>
                  <a:prstClr val="black"/>
                </a:solidFill>
              </a:rPr>
              <a:t>, </a:t>
            </a:r>
            <a:r>
              <a:rPr lang="en-US" sz="1400" dirty="0" err="1">
                <a:solidFill>
                  <a:prstClr val="black"/>
                </a:solidFill>
              </a:rPr>
              <a:t>intensidad</a:t>
            </a:r>
            <a:r>
              <a:rPr lang="en-US" sz="1400" dirty="0">
                <a:solidFill>
                  <a:prstClr val="black"/>
                </a:solidFill>
              </a:rPr>
              <a:t>).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>
                <a:solidFill>
                  <a:prstClr val="black"/>
                </a:solidFill>
              </a:rPr>
              <a:t>Que el </a:t>
            </a:r>
            <a:r>
              <a:rPr lang="en-US" sz="1400" dirty="0" err="1">
                <a:solidFill>
                  <a:prstClr val="black"/>
                </a:solidFill>
              </a:rPr>
              <a:t>enfermo</a:t>
            </a:r>
            <a:r>
              <a:rPr lang="en-US" sz="1400" dirty="0">
                <a:solidFill>
                  <a:prstClr val="black"/>
                </a:solidFill>
              </a:rPr>
              <a:t> no </a:t>
            </a:r>
            <a:r>
              <a:rPr lang="en-US" sz="1400" dirty="0" err="1">
                <a:solidFill>
                  <a:prstClr val="black"/>
                </a:solidFill>
              </a:rPr>
              <a:t>contagie</a:t>
            </a:r>
            <a:r>
              <a:rPr lang="en-US" sz="1400" dirty="0">
                <a:solidFill>
                  <a:prstClr val="black"/>
                </a:solidFill>
              </a:rPr>
              <a:t> a </a:t>
            </a:r>
            <a:r>
              <a:rPr lang="en-US" sz="1400" dirty="0" err="1">
                <a:solidFill>
                  <a:prstClr val="black"/>
                </a:solidFill>
              </a:rPr>
              <a:t>otros</a:t>
            </a:r>
            <a:r>
              <a:rPr lang="en-US" sz="1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2ADF33C-A259-1B49-97E0-693C8501135D}"/>
              </a:ext>
            </a:extLst>
          </p:cNvPr>
          <p:cNvSpPr/>
          <p:nvPr/>
        </p:nvSpPr>
        <p:spPr>
          <a:xfrm>
            <a:off x="6104240" y="5091537"/>
            <a:ext cx="3842984" cy="1282852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>
                <a:solidFill>
                  <a:prstClr val="black"/>
                </a:solidFill>
              </a:rPr>
              <a:t>Beneficios</a:t>
            </a:r>
            <a:r>
              <a:rPr lang="en-US" sz="1400" b="1" dirty="0">
                <a:solidFill>
                  <a:prstClr val="black"/>
                </a:solidFill>
              </a:rPr>
              <a:t>: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 err="1">
                <a:solidFill>
                  <a:prstClr val="black"/>
                </a:solidFill>
              </a:rPr>
              <a:t>Menos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enfermedad</a:t>
            </a:r>
            <a:r>
              <a:rPr lang="en-US" sz="1400" dirty="0">
                <a:solidFill>
                  <a:prstClr val="black"/>
                </a:solidFill>
              </a:rPr>
              <a:t>/</a:t>
            </a:r>
            <a:r>
              <a:rPr lang="en-US" sz="1400" dirty="0" err="1">
                <a:solidFill>
                  <a:prstClr val="black"/>
                </a:solidFill>
              </a:rPr>
              <a:t>sufrimiento</a:t>
            </a:r>
            <a:r>
              <a:rPr lang="en-US" sz="1400" dirty="0">
                <a:solidFill>
                  <a:prstClr val="black"/>
                </a:solidFill>
              </a:rPr>
              <a:t>.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 err="1">
                <a:solidFill>
                  <a:prstClr val="black"/>
                </a:solidFill>
              </a:rPr>
              <a:t>Costos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asociados</a:t>
            </a:r>
            <a:r>
              <a:rPr lang="en-US" sz="1400" dirty="0">
                <a:solidFill>
                  <a:prstClr val="black"/>
                </a:solidFill>
              </a:rPr>
              <a:t> a la </a:t>
            </a:r>
            <a:r>
              <a:rPr lang="en-US" sz="1400" dirty="0" err="1">
                <a:solidFill>
                  <a:prstClr val="black"/>
                </a:solidFill>
              </a:rPr>
              <a:t>atención</a:t>
            </a:r>
            <a:r>
              <a:rPr lang="en-US" sz="1400" dirty="0">
                <a:solidFill>
                  <a:prstClr val="black"/>
                </a:solidFill>
              </a:rPr>
              <a:t> (extra/intra-</a:t>
            </a:r>
            <a:r>
              <a:rPr lang="en-US" sz="1400" dirty="0" err="1">
                <a:solidFill>
                  <a:prstClr val="black"/>
                </a:solidFill>
              </a:rPr>
              <a:t>hosp</a:t>
            </a:r>
            <a:r>
              <a:rPr lang="en-US" sz="1400" dirty="0">
                <a:solidFill>
                  <a:prstClr val="black"/>
                </a:solidFill>
              </a:rPr>
              <a:t>).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 err="1">
                <a:solidFill>
                  <a:prstClr val="black"/>
                </a:solidFill>
              </a:rPr>
              <a:t>Ausentismo</a:t>
            </a:r>
            <a:r>
              <a:rPr lang="en-US" sz="1400" dirty="0">
                <a:solidFill>
                  <a:prstClr val="black"/>
                </a:solidFill>
              </a:rPr>
              <a:t>.</a:t>
            </a:r>
          </a:p>
          <a:p>
            <a:pPr marL="266700" indent="-250825">
              <a:buFont typeface="+mj-lt"/>
              <a:buAutoNum type="arabicPeriod"/>
            </a:pPr>
            <a:r>
              <a:rPr lang="en-US" sz="1400" dirty="0" err="1">
                <a:solidFill>
                  <a:prstClr val="black"/>
                </a:solidFill>
              </a:rPr>
              <a:t>Uso</a:t>
            </a:r>
            <a:r>
              <a:rPr lang="en-US" sz="1400" dirty="0">
                <a:solidFill>
                  <a:prstClr val="black"/>
                </a:solidFill>
              </a:rPr>
              <a:t> de </a:t>
            </a:r>
            <a:r>
              <a:rPr lang="en-US" sz="1400" dirty="0" err="1">
                <a:solidFill>
                  <a:prstClr val="black"/>
                </a:solidFill>
              </a:rPr>
              <a:t>antibióticos</a:t>
            </a:r>
            <a:r>
              <a:rPr lang="en-US" sz="1400" dirty="0">
                <a:solidFill>
                  <a:prstClr val="black"/>
                </a:solidFill>
              </a:rPr>
              <a:t>.</a:t>
            </a:r>
          </a:p>
        </p:txBody>
      </p:sp>
      <p:grpSp>
        <p:nvGrpSpPr>
          <p:cNvPr id="15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99933"/>
            <a:ext cx="10521150" cy="1219545"/>
            <a:chOff x="329785" y="259737"/>
            <a:chExt cx="10521150" cy="1219545"/>
          </a:xfrm>
        </p:grpSpPr>
        <p:grpSp>
          <p:nvGrpSpPr>
            <p:cNvPr id="16" name="15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18" name="table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19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A1F0DE8A-CD9B-45A0-B618-6C67DE037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56231716"/>
      </p:ext>
    </p:extLst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 fontScale="90000"/>
          </a:bodyPr>
          <a:lstStyle/>
          <a:p>
            <a:r>
              <a:rPr lang="es-MX" dirty="0"/>
              <a:t>Vacunación Contra la Influenza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5" y="1600202"/>
            <a:ext cx="5544209" cy="4525963"/>
          </a:xfrm>
        </p:spPr>
        <p:txBody>
          <a:bodyPr>
            <a:norm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vacunación contra la Influenza estacional constituye el primer paso y el más importante para protegerse contra el virus de la influenza.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vacunación a tiempo puede: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disminuir el número de casos de influenza; 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disminuir la demanda de servicios de salud que se observa cada año durante la temporada de invierno;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disminuir el ausentismo escolar y laboral;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Minimizar la reducción en la productividad;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reducir el número de las hospitalizaciones por casos graves de neumonía por influenza.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6" name="Picture 2" descr="Resultado de imagen para imágenes vacun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265" y="1844824"/>
            <a:ext cx="5330223" cy="399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A2042E-281D-4E85-AF47-83E6B504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0416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 fontScale="90000"/>
          </a:bodyPr>
          <a:lstStyle/>
          <a:p>
            <a:r>
              <a:rPr lang="es-MX" dirty="0"/>
              <a:t>Vacunación Contra la Influenza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5" y="1600202"/>
            <a:ext cx="5544209" cy="4525963"/>
          </a:xfrm>
        </p:spPr>
        <p:txBody>
          <a:bodyPr>
            <a:noAutofit/>
          </a:bodyPr>
          <a:lstStyle/>
          <a:p>
            <a:pPr algn="just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los trabajadores del sector de la salud del país se deben vacunar todos los años contra la influenza.</a:t>
            </a:r>
          </a:p>
          <a:p>
            <a:pPr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Los trabajadores del sector de la salud incluyen (pero no se limitan a):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Médicos;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Personal de enfermería;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Fisioterapeutas, Nutriólogos, etc.;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Técnicos de todo tipo (</a:t>
            </a: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Rx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Bioterio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16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Odontólogos;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Paramédicos;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Farmacéuticos;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Estudiantes y graduados;</a:t>
            </a:r>
          </a:p>
          <a:p>
            <a:pPr lvl="1" algn="just"/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Personal administrativo, personal de limpieza, personal de lavandería, de seguridad, de mantenimiento, voluntarios.</a:t>
            </a:r>
          </a:p>
          <a:p>
            <a:pPr lvl="1" algn="just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 descr="Resultado de imagen para iMAGENES PERSONAL SANITAR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22" y="1628800"/>
            <a:ext cx="4778238" cy="47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4CA6EF-854F-4256-907B-4194A294B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98281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99933"/>
            <a:ext cx="10521150" cy="1219545"/>
            <a:chOff x="329785" y="259737"/>
            <a:chExt cx="10521150" cy="1219545"/>
          </a:xfrm>
        </p:grpSpPr>
        <p:grpSp>
          <p:nvGrpSpPr>
            <p:cNvPr id="24" name="23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26" name="table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27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2181634" y="990450"/>
            <a:ext cx="7158762" cy="187842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3BBD5-DC76-264C-B024-8EFF48BA624B}"/>
              </a:ext>
            </a:extLst>
          </p:cNvPr>
          <p:cNvSpPr txBox="1"/>
          <p:nvPr/>
        </p:nvSpPr>
        <p:spPr>
          <a:xfrm>
            <a:off x="3177186" y="740709"/>
            <a:ext cx="5130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Grupos de riesgo… de complicaciones por influenza: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712E3D8-CF5D-BF46-98CD-2508915FE771}"/>
              </a:ext>
            </a:extLst>
          </p:cNvPr>
          <p:cNvSpPr txBox="1">
            <a:spLocks/>
          </p:cNvSpPr>
          <p:nvPr/>
        </p:nvSpPr>
        <p:spPr>
          <a:xfrm>
            <a:off x="3613207" y="162260"/>
            <a:ext cx="4331481" cy="4186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Vacunas</a:t>
            </a:r>
            <a:r>
              <a:rPr lang="en-US" sz="2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contra Influenza</a:t>
            </a:r>
            <a:endParaRPr lang="en-US" sz="2400" b="1" i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0A1A03A-9D85-994D-8EDA-0F841B49BEFB}"/>
              </a:ext>
            </a:extLst>
          </p:cNvPr>
          <p:cNvSpPr/>
          <p:nvPr/>
        </p:nvSpPr>
        <p:spPr>
          <a:xfrm>
            <a:off x="1653534" y="1242215"/>
            <a:ext cx="1760679" cy="24895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err="1">
                <a:solidFill>
                  <a:prstClr val="black"/>
                </a:solidFill>
              </a:rPr>
              <a:t>Edad</a:t>
            </a:r>
            <a:r>
              <a:rPr lang="en-US" b="1" dirty="0">
                <a:solidFill>
                  <a:prstClr val="black"/>
                </a:solidFill>
              </a:rPr>
              <a:t> (</a:t>
            </a:r>
            <a:r>
              <a:rPr lang="en-US" b="1" dirty="0" err="1">
                <a:solidFill>
                  <a:prstClr val="black"/>
                </a:solidFill>
              </a:rPr>
              <a:t>años</a:t>
            </a:r>
            <a:r>
              <a:rPr lang="en-US" b="1" dirty="0">
                <a:solidFill>
                  <a:prstClr val="black"/>
                </a:solidFill>
              </a:rPr>
              <a:t>)</a:t>
            </a:r>
          </a:p>
          <a:p>
            <a:pPr algn="ctr"/>
            <a:endParaRPr lang="en-US" b="1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Menores</a:t>
            </a:r>
            <a:r>
              <a:rPr lang="en-US" sz="1400" dirty="0">
                <a:solidFill>
                  <a:prstClr val="black"/>
                </a:solidFill>
              </a:rPr>
              <a:t> de 2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Menores</a:t>
            </a:r>
            <a:r>
              <a:rPr lang="en-US" sz="1400" dirty="0">
                <a:solidFill>
                  <a:prstClr val="black"/>
                </a:solidFill>
              </a:rPr>
              <a:t> de 5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Mayores</a:t>
            </a:r>
            <a:r>
              <a:rPr lang="en-US" sz="1400" dirty="0">
                <a:solidFill>
                  <a:prstClr val="black"/>
                </a:solidFill>
              </a:rPr>
              <a:t> de 65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2459E1B-FDEA-7448-9DEF-D9C7F7DA68A5}"/>
              </a:ext>
            </a:extLst>
          </p:cNvPr>
          <p:cNvSpPr/>
          <p:nvPr/>
        </p:nvSpPr>
        <p:spPr>
          <a:xfrm>
            <a:off x="3552079" y="1242215"/>
            <a:ext cx="1760679" cy="24895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err="1">
                <a:solidFill>
                  <a:prstClr val="black"/>
                </a:solidFill>
              </a:rPr>
              <a:t>Condiciones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err="1">
                <a:solidFill>
                  <a:prstClr val="black"/>
                </a:solidFill>
              </a:rPr>
              <a:t>fisiol</a:t>
            </a:r>
            <a:r>
              <a:rPr lang="es-ES" b="1" dirty="0" err="1">
                <a:solidFill>
                  <a:prstClr val="black"/>
                </a:solidFill>
              </a:rPr>
              <a:t>ógicas</a:t>
            </a:r>
            <a:endParaRPr lang="en-US" b="1" dirty="0">
              <a:solidFill>
                <a:prstClr val="black"/>
              </a:solidFill>
            </a:endParaRPr>
          </a:p>
          <a:p>
            <a:pPr algn="ctr"/>
            <a:endParaRPr lang="en-US" b="1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Embarazo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Puerperio</a:t>
            </a:r>
            <a:r>
              <a:rPr lang="en-US" sz="1400" dirty="0">
                <a:solidFill>
                  <a:prstClr val="black"/>
                </a:solidFill>
              </a:rPr>
              <a:t> (2 </a:t>
            </a:r>
            <a:r>
              <a:rPr lang="en-US" sz="1400" dirty="0" err="1">
                <a:solidFill>
                  <a:prstClr val="black"/>
                </a:solidFill>
              </a:rPr>
              <a:t>sem</a:t>
            </a:r>
            <a:r>
              <a:rPr lang="en-US" sz="1400" dirty="0">
                <a:solidFill>
                  <a:prstClr val="black"/>
                </a:solidFill>
              </a:rPr>
              <a:t>)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Tabaquismo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35711C-0464-8D4D-B713-F279271A2482}"/>
              </a:ext>
            </a:extLst>
          </p:cNvPr>
          <p:cNvSpPr/>
          <p:nvPr/>
        </p:nvSpPr>
        <p:spPr>
          <a:xfrm>
            <a:off x="5348270" y="1242215"/>
            <a:ext cx="1966931" cy="24895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err="1">
                <a:solidFill>
                  <a:prstClr val="black"/>
                </a:solidFill>
              </a:rPr>
              <a:t>Vivienda</a:t>
            </a:r>
            <a:endParaRPr lang="en-US" b="1" dirty="0">
              <a:solidFill>
                <a:prstClr val="black"/>
              </a:solidFill>
            </a:endParaRPr>
          </a:p>
          <a:p>
            <a:pPr algn="ctr"/>
            <a:endParaRPr lang="en-US" b="1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Asilos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Horfanatos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Internados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Contacto</a:t>
            </a:r>
            <a:r>
              <a:rPr lang="en-US" sz="1400" dirty="0">
                <a:solidFill>
                  <a:prstClr val="black"/>
                </a:solidFill>
              </a:rPr>
              <a:t> con inmunosuprimidos o de alto </a:t>
            </a:r>
            <a:r>
              <a:rPr lang="en-US" sz="1400" dirty="0" err="1">
                <a:solidFill>
                  <a:prstClr val="black"/>
                </a:solidFill>
              </a:rPr>
              <a:t>riesgo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0A373F5-8827-454E-B0C4-E828B1A960BE}"/>
              </a:ext>
            </a:extLst>
          </p:cNvPr>
          <p:cNvSpPr/>
          <p:nvPr/>
        </p:nvSpPr>
        <p:spPr>
          <a:xfrm>
            <a:off x="1653536" y="3774172"/>
            <a:ext cx="8214959" cy="27346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Co-</a:t>
            </a:r>
            <a:r>
              <a:rPr lang="en-US" b="1" dirty="0" err="1">
                <a:solidFill>
                  <a:srgbClr val="FF0000"/>
                </a:solidFill>
              </a:rPr>
              <a:t>Morbilidades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24B8359-1EE3-5446-9E48-07C53E3148D7}"/>
              </a:ext>
            </a:extLst>
          </p:cNvPr>
          <p:cNvSpPr/>
          <p:nvPr/>
        </p:nvSpPr>
        <p:spPr>
          <a:xfrm>
            <a:off x="1757779" y="4371410"/>
            <a:ext cx="1456611" cy="2038596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err="1">
                <a:solidFill>
                  <a:srgbClr val="FFFF00"/>
                </a:solidFill>
              </a:rPr>
              <a:t>Respiratorias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Asma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EPOC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FP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FQ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EF9E97B-E4AC-F14D-9DFB-649F210C785D}"/>
              </a:ext>
            </a:extLst>
          </p:cNvPr>
          <p:cNvSpPr/>
          <p:nvPr/>
        </p:nvSpPr>
        <p:spPr>
          <a:xfrm>
            <a:off x="3336988" y="4371410"/>
            <a:ext cx="1416850" cy="2038596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Cardio-</a:t>
            </a:r>
            <a:r>
              <a:rPr lang="en-US" sz="1600" b="1" dirty="0" err="1">
                <a:solidFill>
                  <a:srgbClr val="FFFF00"/>
                </a:solidFill>
              </a:rPr>
              <a:t>vasculares</a:t>
            </a:r>
            <a:r>
              <a:rPr lang="en-US" sz="1600" b="1" dirty="0">
                <a:solidFill>
                  <a:srgbClr val="FFFF00"/>
                </a:solidFill>
              </a:rPr>
              <a:t> / </a:t>
            </a:r>
            <a:r>
              <a:rPr lang="en-US" sz="1600" b="1" dirty="0" err="1">
                <a:solidFill>
                  <a:srgbClr val="FFFF00"/>
                </a:solidFill>
              </a:rPr>
              <a:t>Hemato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IM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ICC</a:t>
            </a: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Enf</a:t>
            </a:r>
            <a:r>
              <a:rPr lang="en-US" sz="1200" dirty="0">
                <a:solidFill>
                  <a:srgbClr val="FFFF00"/>
                </a:solidFill>
              </a:rPr>
              <a:t>. </a:t>
            </a:r>
            <a:r>
              <a:rPr lang="en-US" sz="1200" dirty="0" err="1">
                <a:solidFill>
                  <a:srgbClr val="FFFF00"/>
                </a:solidFill>
              </a:rPr>
              <a:t>Coronaria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Enf</a:t>
            </a:r>
            <a:r>
              <a:rPr lang="en-US" sz="1200" dirty="0">
                <a:solidFill>
                  <a:srgbClr val="FFFF00"/>
                </a:solidFill>
              </a:rPr>
              <a:t>. Cong</a:t>
            </a:r>
            <a:r>
              <a:rPr lang="es-ES" sz="1200" dirty="0" err="1">
                <a:solidFill>
                  <a:srgbClr val="FFFF00"/>
                </a:solidFill>
              </a:rPr>
              <a:t>énitas</a:t>
            </a:r>
            <a:endParaRPr lang="es-ES" sz="1200" dirty="0">
              <a:solidFill>
                <a:srgbClr val="FFFF00"/>
              </a:solidFill>
            </a:endParaRPr>
          </a:p>
          <a:p>
            <a:pPr algn="ctr"/>
            <a:r>
              <a:rPr lang="es-ES" sz="1200" dirty="0">
                <a:solidFill>
                  <a:srgbClr val="FFFF00"/>
                </a:solidFill>
              </a:rPr>
              <a:t>Anemia CF</a:t>
            </a: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A922EBD-28D1-9448-8E73-73BD1FB223C3}"/>
              </a:ext>
            </a:extLst>
          </p:cNvPr>
          <p:cNvSpPr/>
          <p:nvPr/>
        </p:nvSpPr>
        <p:spPr>
          <a:xfrm>
            <a:off x="6661008" y="4465950"/>
            <a:ext cx="1416850" cy="1907426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err="1">
                <a:solidFill>
                  <a:srgbClr val="FFFF00"/>
                </a:solidFill>
              </a:rPr>
              <a:t>Metab</a:t>
            </a:r>
            <a:r>
              <a:rPr lang="es-ES" sz="1600" b="1" dirty="0" err="1">
                <a:solidFill>
                  <a:srgbClr val="FFFF00"/>
                </a:solidFill>
              </a:rPr>
              <a:t>ólicas</a:t>
            </a:r>
            <a:r>
              <a:rPr lang="es-ES" sz="1600" b="1" dirty="0">
                <a:solidFill>
                  <a:srgbClr val="FFFF00"/>
                </a:solidFill>
              </a:rPr>
              <a:t> / Renales / Endócrinas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Diabetes</a:t>
            </a: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Obesidad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Enf</a:t>
            </a:r>
            <a:r>
              <a:rPr lang="en-US" sz="1200" dirty="0">
                <a:solidFill>
                  <a:srgbClr val="FFFF00"/>
                </a:solidFill>
              </a:rPr>
              <a:t>. </a:t>
            </a:r>
            <a:r>
              <a:rPr lang="en-US" sz="1200" dirty="0" err="1">
                <a:solidFill>
                  <a:srgbClr val="FFFF00"/>
                </a:solidFill>
              </a:rPr>
              <a:t>Hep</a:t>
            </a:r>
            <a:r>
              <a:rPr lang="es-ES" sz="1200" dirty="0">
                <a:solidFill>
                  <a:srgbClr val="FFFF00"/>
                </a:solidFill>
              </a:rPr>
              <a:t>ática</a:t>
            </a:r>
          </a:p>
          <a:p>
            <a:pPr algn="ctr"/>
            <a:r>
              <a:rPr lang="es-ES" sz="1200" dirty="0" err="1">
                <a:solidFill>
                  <a:srgbClr val="FFFF00"/>
                </a:solidFill>
              </a:rPr>
              <a:t>Enf</a:t>
            </a:r>
            <a:r>
              <a:rPr lang="es-ES" sz="1200" dirty="0">
                <a:solidFill>
                  <a:srgbClr val="FFFF00"/>
                </a:solidFill>
              </a:rPr>
              <a:t>. Renal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55C7710-0262-6C41-9EB2-80AA179B987A}"/>
              </a:ext>
            </a:extLst>
          </p:cNvPr>
          <p:cNvSpPr/>
          <p:nvPr/>
        </p:nvSpPr>
        <p:spPr>
          <a:xfrm>
            <a:off x="7369433" y="1242216"/>
            <a:ext cx="2410049" cy="248956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err="1">
                <a:solidFill>
                  <a:prstClr val="black"/>
                </a:solidFill>
              </a:rPr>
              <a:t>Laboral</a:t>
            </a:r>
            <a:endParaRPr lang="en-US" b="1" dirty="0">
              <a:solidFill>
                <a:prstClr val="black"/>
              </a:solidFill>
            </a:endParaRPr>
          </a:p>
          <a:p>
            <a:pPr algn="ctr"/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Personal de</a:t>
            </a:r>
            <a:r>
              <a:rPr lang="es-ES" sz="1400" b="1" u="sng" dirty="0">
                <a:solidFill>
                  <a:prstClr val="black"/>
                </a:solidFill>
              </a:rPr>
              <a:t> Salud (TODOS!!)</a:t>
            </a:r>
            <a:endParaRPr lang="en-US" sz="1400" b="1" u="sng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Educaci</a:t>
            </a:r>
            <a:r>
              <a:rPr lang="es-ES" sz="1400" dirty="0" err="1">
                <a:solidFill>
                  <a:prstClr val="black"/>
                </a:solidFill>
              </a:rPr>
              <a:t>ón</a:t>
            </a:r>
            <a:r>
              <a:rPr lang="es-ES" sz="1400" dirty="0">
                <a:solidFill>
                  <a:prstClr val="black"/>
                </a:solidFill>
              </a:rPr>
              <a:t> </a:t>
            </a:r>
            <a:r>
              <a:rPr lang="es-ES" sz="1100" dirty="0">
                <a:solidFill>
                  <a:prstClr val="black"/>
                </a:solidFill>
              </a:rPr>
              <a:t>(alumnos, profesores, personal escuela)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Atenci</a:t>
            </a:r>
            <a:r>
              <a:rPr lang="es-ES" sz="1400" dirty="0" err="1">
                <a:solidFill>
                  <a:prstClr val="black"/>
                </a:solidFill>
              </a:rPr>
              <a:t>ón</a:t>
            </a:r>
            <a:r>
              <a:rPr lang="es-ES" sz="1400" dirty="0">
                <a:solidFill>
                  <a:prstClr val="black"/>
                </a:solidFill>
              </a:rPr>
              <a:t>/Servicio a clientes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Viajes</a:t>
            </a:r>
            <a:r>
              <a:rPr lang="en-US" sz="1400" dirty="0">
                <a:solidFill>
                  <a:prstClr val="black"/>
                </a:solidFill>
              </a:rPr>
              <a:t> / </a:t>
            </a:r>
            <a:r>
              <a:rPr lang="en-US" sz="1400" dirty="0" err="1">
                <a:solidFill>
                  <a:prstClr val="black"/>
                </a:solidFill>
              </a:rPr>
              <a:t>Traslados</a:t>
            </a:r>
            <a:endParaRPr lang="en-US" sz="1400" dirty="0">
              <a:solidFill>
                <a:prstClr val="black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Sitios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concurridos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28FC8C7-478E-6241-9274-AC821FB00BDA}"/>
              </a:ext>
            </a:extLst>
          </p:cNvPr>
          <p:cNvSpPr/>
          <p:nvPr/>
        </p:nvSpPr>
        <p:spPr>
          <a:xfrm>
            <a:off x="8185039" y="4465951"/>
            <a:ext cx="1594443" cy="1907427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1600" b="1" dirty="0" err="1">
                <a:solidFill>
                  <a:srgbClr val="FFFF00"/>
                </a:solidFill>
              </a:rPr>
              <a:t>Inmuno</a:t>
            </a:r>
            <a:r>
              <a:rPr lang="es-ES" sz="1600" b="1" dirty="0">
                <a:solidFill>
                  <a:srgbClr val="FFFF00"/>
                </a:solidFill>
              </a:rPr>
              <a:t>-supresión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C</a:t>
            </a:r>
            <a:r>
              <a:rPr lang="es-ES" sz="1200" dirty="0" err="1">
                <a:solidFill>
                  <a:srgbClr val="FFFF00"/>
                </a:solidFill>
              </a:rPr>
              <a:t>áncer</a:t>
            </a:r>
            <a:r>
              <a:rPr lang="es-ES" sz="1200" dirty="0">
                <a:solidFill>
                  <a:srgbClr val="FFFF00"/>
                </a:solidFill>
              </a:rPr>
              <a:t> (</a:t>
            </a:r>
            <a:r>
              <a:rPr lang="es-ES" sz="1200" dirty="0" err="1">
                <a:solidFill>
                  <a:srgbClr val="FFFF00"/>
                </a:solidFill>
              </a:rPr>
              <a:t>Qx</a:t>
            </a:r>
            <a:r>
              <a:rPr lang="es-ES" sz="1200" dirty="0">
                <a:solidFill>
                  <a:srgbClr val="FFFF00"/>
                </a:solidFill>
              </a:rPr>
              <a:t>, </a:t>
            </a:r>
            <a:r>
              <a:rPr lang="es-ES" sz="1200" dirty="0" err="1">
                <a:solidFill>
                  <a:srgbClr val="FFFF00"/>
                </a:solidFill>
              </a:rPr>
              <a:t>Rx-Tx</a:t>
            </a:r>
            <a:r>
              <a:rPr lang="es-ES" sz="1200" dirty="0">
                <a:solidFill>
                  <a:srgbClr val="FFFF00"/>
                </a:solidFill>
              </a:rPr>
              <a:t>)</a:t>
            </a: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Transplantes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Enf</a:t>
            </a:r>
            <a:r>
              <a:rPr lang="en-US" sz="1200" dirty="0">
                <a:solidFill>
                  <a:srgbClr val="FFFF00"/>
                </a:solidFill>
              </a:rPr>
              <a:t>. </a:t>
            </a:r>
            <a:r>
              <a:rPr lang="en-US" sz="1200" dirty="0" err="1">
                <a:solidFill>
                  <a:srgbClr val="FFFF00"/>
                </a:solidFill>
              </a:rPr>
              <a:t>Autoinmunes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HIV-SIDA</a:t>
            </a: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Esteroides</a:t>
            </a:r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err="1">
                <a:solidFill>
                  <a:srgbClr val="FFFF00"/>
                </a:solidFill>
              </a:rPr>
              <a:t>cr</a:t>
            </a:r>
            <a:r>
              <a:rPr lang="es-ES" sz="1200" dirty="0" err="1">
                <a:solidFill>
                  <a:srgbClr val="FFFF00"/>
                </a:solidFill>
              </a:rPr>
              <a:t>ónicos</a:t>
            </a:r>
            <a:endParaRPr lang="es-ES" sz="1200" dirty="0">
              <a:solidFill>
                <a:srgbClr val="FFFF00"/>
              </a:solidFill>
            </a:endParaRPr>
          </a:p>
          <a:p>
            <a:pPr algn="ctr"/>
            <a:r>
              <a:rPr lang="es-ES" sz="1200" dirty="0">
                <a:solidFill>
                  <a:srgbClr val="FFFF00"/>
                </a:solidFill>
              </a:rPr>
              <a:t>Postración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870760F-B3BF-1443-9A55-89D007513BFD}"/>
              </a:ext>
            </a:extLst>
          </p:cNvPr>
          <p:cNvSpPr/>
          <p:nvPr/>
        </p:nvSpPr>
        <p:spPr>
          <a:xfrm>
            <a:off x="4987377" y="4400364"/>
            <a:ext cx="1416850" cy="2038596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err="1">
                <a:solidFill>
                  <a:srgbClr val="FFFF00"/>
                </a:solidFill>
              </a:rPr>
              <a:t>Neurol</a:t>
            </a:r>
            <a:r>
              <a:rPr lang="es-ES" sz="1600" b="1" dirty="0" err="1">
                <a:solidFill>
                  <a:srgbClr val="FFFF00"/>
                </a:solidFill>
              </a:rPr>
              <a:t>ógicas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Epilepsia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Distrofias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Daño</a:t>
            </a:r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err="1">
                <a:solidFill>
                  <a:srgbClr val="FFFF00"/>
                </a:solidFill>
              </a:rPr>
              <a:t>medular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EVC</a:t>
            </a: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Neurodesarrollo</a:t>
            </a:r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err="1">
                <a:solidFill>
                  <a:srgbClr val="FFFF00"/>
                </a:solidFill>
              </a:rPr>
              <a:t>alterado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Enf</a:t>
            </a:r>
            <a:r>
              <a:rPr lang="en-US" sz="1200" dirty="0">
                <a:solidFill>
                  <a:srgbClr val="FFFF00"/>
                </a:solidFill>
              </a:rPr>
              <a:t>. </a:t>
            </a:r>
            <a:r>
              <a:rPr lang="en-US" sz="1200" dirty="0" err="1">
                <a:solidFill>
                  <a:srgbClr val="FFFF00"/>
                </a:solidFill>
              </a:rPr>
              <a:t>nervios</a:t>
            </a:r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dirty="0" err="1">
                <a:solidFill>
                  <a:srgbClr val="FFFF00"/>
                </a:solidFill>
              </a:rPr>
              <a:t>perif</a:t>
            </a:r>
            <a:r>
              <a:rPr lang="es-ES" sz="1200" dirty="0">
                <a:solidFill>
                  <a:srgbClr val="FFFF00"/>
                </a:solidFill>
              </a:rPr>
              <a:t>éricos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8" name="2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pic>
        <p:nvPicPr>
          <p:cNvPr id="21" name="Picture 4" descr="Resultado de imagen para imágenes vacun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272" y="2445339"/>
            <a:ext cx="1888215" cy="210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Resultado de imagen para imágenes vacun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" y="2718977"/>
            <a:ext cx="2113418" cy="14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A2BA3B4-D8CD-47D9-9E4A-A97569A63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8241746"/>
      </p:ext>
    </p:extLst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434745" cy="1143000"/>
          </a:xfrm>
        </p:spPr>
        <p:txBody>
          <a:bodyPr>
            <a:norm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Comportamiento de Neumonías </a:t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INER 2010-2016</a:t>
            </a:r>
          </a:p>
        </p:txBody>
      </p:sp>
      <p:graphicFrame>
        <p:nvGraphicFramePr>
          <p:cNvPr id="5" name="Chart 1"/>
          <p:cNvGraphicFramePr/>
          <p:nvPr>
            <p:extLst>
              <p:ext uri="{D42A27DB-BD31-4B8C-83A1-F6EECF244321}">
                <p14:modId xmlns:p14="http://schemas.microsoft.com/office/powerpoint/2010/main" val="3779775798"/>
              </p:ext>
            </p:extLst>
          </p:nvPr>
        </p:nvGraphicFramePr>
        <p:xfrm>
          <a:off x="1728351" y="1340768"/>
          <a:ext cx="8207781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5 Grupo"/>
          <p:cNvGrpSpPr/>
          <p:nvPr/>
        </p:nvGrpSpPr>
        <p:grpSpPr>
          <a:xfrm>
            <a:off x="3170608" y="356800"/>
            <a:ext cx="7680325" cy="1055977"/>
            <a:chOff x="2516563" y="332656"/>
            <a:chExt cx="6096001" cy="1055977"/>
          </a:xfrm>
        </p:grpSpPr>
        <p:pic>
          <p:nvPicPr>
            <p:cNvPr id="7" name="tabl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6563" y="332656"/>
              <a:ext cx="6096001" cy="1055977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1 Flecha abajo"/>
          <p:cNvSpPr/>
          <p:nvPr/>
        </p:nvSpPr>
        <p:spPr>
          <a:xfrm rot="18541131">
            <a:off x="2762189" y="2693205"/>
            <a:ext cx="178872" cy="237593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60387" y="2420889"/>
            <a:ext cx="151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Población blanco para vacunación &lt;5 años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9504144" y="2420889"/>
            <a:ext cx="151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Población blanco para vacunación &gt;65 años</a:t>
            </a:r>
          </a:p>
        </p:txBody>
      </p:sp>
      <p:sp>
        <p:nvSpPr>
          <p:cNvPr id="10" name="9 Flecha abajo"/>
          <p:cNvSpPr/>
          <p:nvPr/>
        </p:nvSpPr>
        <p:spPr>
          <a:xfrm rot="24240000">
            <a:off x="8741156" y="2698334"/>
            <a:ext cx="178847" cy="237626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6048236" y="2780928"/>
            <a:ext cx="1568568" cy="1197672"/>
            <a:chOff x="6193085" y="3501008"/>
            <a:chExt cx="1568784" cy="1197672"/>
          </a:xfrm>
        </p:grpSpPr>
        <p:sp>
          <p:nvSpPr>
            <p:cNvPr id="11" name="10 Abrir llave"/>
            <p:cNvSpPr/>
            <p:nvPr/>
          </p:nvSpPr>
          <p:spPr>
            <a:xfrm>
              <a:off x="6193085" y="3501008"/>
              <a:ext cx="144016" cy="1197672"/>
            </a:xfrm>
            <a:prstGeom prst="lef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Cerrar llave"/>
            <p:cNvSpPr/>
            <p:nvPr/>
          </p:nvSpPr>
          <p:spPr>
            <a:xfrm>
              <a:off x="7561237" y="3501008"/>
              <a:ext cx="200632" cy="1197672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6193085" y="3645024"/>
              <a:ext cx="15121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Población desprotegida</a:t>
              </a:r>
            </a:p>
            <a:p>
              <a:pPr algn="ctr"/>
              <a:r>
                <a:rPr lang="es-MX" dirty="0"/>
                <a:t>?</a:t>
              </a:r>
            </a:p>
          </p:txBody>
        </p:sp>
      </p:grpSp>
      <p:sp>
        <p:nvSpPr>
          <p:cNvPr id="16" name="15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1298DFD4-3E2E-42F6-B838-09920154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80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03BBD5-DC76-264C-B024-8EFF48BA624B}"/>
              </a:ext>
            </a:extLst>
          </p:cNvPr>
          <p:cNvSpPr txBox="1"/>
          <p:nvPr/>
        </p:nvSpPr>
        <p:spPr>
          <a:xfrm>
            <a:off x="5591049" y="810139"/>
            <a:ext cx="3625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prstClr val="black"/>
                </a:solidFill>
              </a:rPr>
              <a:t>Ejercicio:  </a:t>
            </a:r>
          </a:p>
          <a:p>
            <a:pPr algn="ctr"/>
            <a:r>
              <a:rPr lang="es-ES" b="1" dirty="0">
                <a:solidFill>
                  <a:prstClr val="black"/>
                </a:solidFill>
              </a:rPr>
              <a:t>IMPACTO DE LA VACUNACIÓN</a:t>
            </a:r>
          </a:p>
          <a:p>
            <a:pPr algn="ctr"/>
            <a:r>
              <a:rPr lang="es-ES" b="1" dirty="0">
                <a:solidFill>
                  <a:prstClr val="black"/>
                </a:solidFill>
              </a:rPr>
              <a:t>(México, población general)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712E3D8-CF5D-BF46-98CD-2508915FE771}"/>
              </a:ext>
            </a:extLst>
          </p:cNvPr>
          <p:cNvSpPr txBox="1">
            <a:spLocks/>
          </p:cNvSpPr>
          <p:nvPr/>
        </p:nvSpPr>
        <p:spPr>
          <a:xfrm>
            <a:off x="1573267" y="95163"/>
            <a:ext cx="8375498" cy="4186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LA VACUNACION CONTRA INFLUENZA: IMPACTO </a:t>
            </a:r>
          </a:p>
          <a:p>
            <a:endParaRPr lang="en-US" sz="16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endParaRPr lang="en-US" sz="1600" b="1" i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2B00CA3-C88D-C549-B7D8-B8E9A024874C}"/>
              </a:ext>
            </a:extLst>
          </p:cNvPr>
          <p:cNvSpPr/>
          <p:nvPr/>
        </p:nvSpPr>
        <p:spPr>
          <a:xfrm>
            <a:off x="2094899" y="676255"/>
            <a:ext cx="2512106" cy="414590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35 </a:t>
            </a:r>
            <a:r>
              <a:rPr lang="en-US" dirty="0" err="1">
                <a:solidFill>
                  <a:prstClr val="black"/>
                </a:solidFill>
              </a:rPr>
              <a:t>millones</a:t>
            </a:r>
            <a:r>
              <a:rPr lang="en-US" dirty="0">
                <a:solidFill>
                  <a:prstClr val="black"/>
                </a:solidFill>
              </a:rPr>
              <a:t> de </a:t>
            </a:r>
            <a:r>
              <a:rPr lang="en-US" dirty="0" err="1">
                <a:solidFill>
                  <a:prstClr val="black"/>
                </a:solidFill>
              </a:rPr>
              <a:t>dosis</a:t>
            </a:r>
            <a:r>
              <a:rPr lang="en-US" dirty="0">
                <a:solidFill>
                  <a:prstClr val="black"/>
                </a:solidFill>
              </a:rPr>
              <a:t>*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52A2070-6736-124C-B2D2-D63DFF3BD626}"/>
              </a:ext>
            </a:extLst>
          </p:cNvPr>
          <p:cNvSpPr/>
          <p:nvPr/>
        </p:nvSpPr>
        <p:spPr>
          <a:xfrm>
            <a:off x="2366909" y="1461324"/>
            <a:ext cx="1968086" cy="3960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Si </a:t>
            </a:r>
            <a:r>
              <a:rPr lang="en-US" sz="1200" dirty="0" err="1">
                <a:solidFill>
                  <a:prstClr val="black"/>
                </a:solidFill>
              </a:rPr>
              <a:t>eficacia</a:t>
            </a:r>
            <a:r>
              <a:rPr lang="en-US" sz="1200" dirty="0">
                <a:solidFill>
                  <a:prstClr val="black"/>
                </a:solidFill>
              </a:rPr>
              <a:t> de la </a:t>
            </a:r>
            <a:r>
              <a:rPr lang="en-US" sz="1200" dirty="0" err="1">
                <a:solidFill>
                  <a:prstClr val="black"/>
                </a:solidFill>
              </a:rPr>
              <a:t>vacuna</a:t>
            </a:r>
            <a:r>
              <a:rPr lang="en-US" sz="1200" dirty="0">
                <a:solidFill>
                  <a:prstClr val="black"/>
                </a:solidFill>
              </a:rPr>
              <a:t>: 40%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516DE30-026B-A34D-BF09-E20CC60A6FEE}"/>
              </a:ext>
            </a:extLst>
          </p:cNvPr>
          <p:cNvSpPr/>
          <p:nvPr/>
        </p:nvSpPr>
        <p:spPr>
          <a:xfrm>
            <a:off x="1942034" y="2032645"/>
            <a:ext cx="2818979" cy="592667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Personas </a:t>
            </a:r>
            <a:r>
              <a:rPr lang="en-US" sz="1400" dirty="0" err="1">
                <a:solidFill>
                  <a:prstClr val="black"/>
                </a:solidFill>
              </a:rPr>
              <a:t>protegidas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i="1" dirty="0" err="1">
                <a:solidFill>
                  <a:prstClr val="black"/>
                </a:solidFill>
              </a:rPr>
              <a:t>directamente</a:t>
            </a:r>
            <a:r>
              <a:rPr lang="en-US" sz="1400" dirty="0">
                <a:solidFill>
                  <a:prstClr val="black"/>
                </a:solidFill>
              </a:rPr>
              <a:t>: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14.0 </a:t>
            </a:r>
            <a:r>
              <a:rPr lang="en-US" sz="1400" dirty="0" err="1">
                <a:solidFill>
                  <a:prstClr val="black"/>
                </a:solidFill>
              </a:rPr>
              <a:t>millones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50D2FD7-3FCF-8C4F-8C6D-510A0FB718DA}"/>
              </a:ext>
            </a:extLst>
          </p:cNvPr>
          <p:cNvSpPr/>
          <p:nvPr/>
        </p:nvSpPr>
        <p:spPr>
          <a:xfrm>
            <a:off x="4761013" y="3882754"/>
            <a:ext cx="1079244" cy="3960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Si R</a:t>
            </a:r>
            <a:r>
              <a:rPr lang="en-US" sz="1200" baseline="-25000" dirty="0">
                <a:solidFill>
                  <a:prstClr val="black"/>
                </a:solidFill>
              </a:rPr>
              <a:t>0</a:t>
            </a:r>
            <a:r>
              <a:rPr lang="en-US" sz="1200" dirty="0">
                <a:solidFill>
                  <a:prstClr val="black"/>
                </a:solidFill>
              </a:rPr>
              <a:t>= 1.3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D08D4C4-E713-954E-869A-6C37AFC47A30}"/>
              </a:ext>
            </a:extLst>
          </p:cNvPr>
          <p:cNvSpPr/>
          <p:nvPr/>
        </p:nvSpPr>
        <p:spPr>
          <a:xfrm>
            <a:off x="6392618" y="3829690"/>
            <a:ext cx="3210529" cy="502128"/>
          </a:xfrm>
          <a:prstGeom prst="roundRect">
            <a:avLst>
              <a:gd name="adj" fmla="val 932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Personas </a:t>
            </a:r>
            <a:r>
              <a:rPr lang="en-US" sz="1200" dirty="0" err="1">
                <a:solidFill>
                  <a:prstClr val="black"/>
                </a:solidFill>
              </a:rPr>
              <a:t>contagiadas</a:t>
            </a:r>
            <a:r>
              <a:rPr lang="en-US" sz="1200" dirty="0">
                <a:solidFill>
                  <a:prstClr val="black"/>
                </a:solidFill>
              </a:rPr>
              <a:t> (</a:t>
            </a:r>
            <a:r>
              <a:rPr lang="en-US" sz="1200" dirty="0" err="1">
                <a:solidFill>
                  <a:prstClr val="black"/>
                </a:solidFill>
              </a:rPr>
              <a:t>protegidas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i="1" dirty="0" err="1">
                <a:solidFill>
                  <a:prstClr val="black"/>
                </a:solidFill>
              </a:rPr>
              <a:t>indirectamente</a:t>
            </a:r>
            <a:r>
              <a:rPr lang="en-US" sz="1200" dirty="0">
                <a:solidFill>
                  <a:prstClr val="black"/>
                </a:solidFill>
              </a:rPr>
              <a:t>)</a:t>
            </a:r>
          </a:p>
          <a:p>
            <a:pPr algn="ctr"/>
            <a:r>
              <a:rPr lang="en-US" sz="1200" dirty="0">
                <a:solidFill>
                  <a:prstClr val="black"/>
                </a:solidFill>
              </a:rPr>
              <a:t>6.8 </a:t>
            </a:r>
            <a:r>
              <a:rPr lang="en-US" sz="1200" dirty="0" err="1">
                <a:solidFill>
                  <a:prstClr val="black"/>
                </a:solidFill>
              </a:rPr>
              <a:t>millones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6B07CE5-012F-6A4A-A40E-1E8350A8C8A0}"/>
              </a:ext>
            </a:extLst>
          </p:cNvPr>
          <p:cNvSpPr/>
          <p:nvPr/>
        </p:nvSpPr>
        <p:spPr>
          <a:xfrm>
            <a:off x="4792836" y="4756421"/>
            <a:ext cx="1876081" cy="592667"/>
          </a:xfrm>
          <a:prstGeom prst="roundRect">
            <a:avLst>
              <a:gd name="adj" fmla="val 1381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Personas </a:t>
            </a:r>
            <a:r>
              <a:rPr lang="en-US" sz="1400" dirty="0" err="1">
                <a:solidFill>
                  <a:prstClr val="white"/>
                </a:solidFill>
              </a:rPr>
              <a:t>protegidas</a:t>
            </a:r>
            <a:r>
              <a:rPr lang="en-US" sz="1400" dirty="0">
                <a:solidFill>
                  <a:prstClr val="white"/>
                </a:solidFill>
              </a:rPr>
              <a:t>:</a:t>
            </a:r>
          </a:p>
          <a:p>
            <a:pPr algn="ctr"/>
            <a:r>
              <a:rPr lang="en-US" sz="1400" dirty="0">
                <a:solidFill>
                  <a:prstClr val="white"/>
                </a:solidFill>
              </a:rPr>
              <a:t>12.1 </a:t>
            </a:r>
            <a:r>
              <a:rPr lang="en-US" sz="1400" dirty="0" err="1">
                <a:solidFill>
                  <a:prstClr val="white"/>
                </a:solidFill>
              </a:rPr>
              <a:t>millones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CA153778-D84C-DA44-8600-A5D302D7D13D}"/>
              </a:ext>
            </a:extLst>
          </p:cNvPr>
          <p:cNvSpPr/>
          <p:nvPr/>
        </p:nvSpPr>
        <p:spPr>
          <a:xfrm>
            <a:off x="6691320" y="5452118"/>
            <a:ext cx="1404441" cy="3960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black"/>
                </a:solidFill>
              </a:rPr>
              <a:t>Letalidad</a:t>
            </a:r>
            <a:r>
              <a:rPr lang="en-US" sz="1200" dirty="0">
                <a:solidFill>
                  <a:prstClr val="black"/>
                </a:solidFill>
              </a:rPr>
              <a:t>= 4.8%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FBE0BDD0-7318-0A4B-8050-F6AB3DCDA451}"/>
              </a:ext>
            </a:extLst>
          </p:cNvPr>
          <p:cNvSpPr/>
          <p:nvPr/>
        </p:nvSpPr>
        <p:spPr>
          <a:xfrm>
            <a:off x="2366908" y="3882754"/>
            <a:ext cx="1968085" cy="396000"/>
          </a:xfrm>
          <a:prstGeom prst="roundRect">
            <a:avLst>
              <a:gd name="adj" fmla="val 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5.3 </a:t>
            </a:r>
            <a:r>
              <a:rPr lang="en-US" sz="1200" dirty="0" err="1">
                <a:solidFill>
                  <a:prstClr val="black"/>
                </a:solidFill>
              </a:rPr>
              <a:t>millones</a:t>
            </a:r>
            <a:r>
              <a:rPr lang="en-US" sz="1200" dirty="0">
                <a:solidFill>
                  <a:prstClr val="black"/>
                </a:solidFill>
              </a:rPr>
              <a:t> de </a:t>
            </a:r>
            <a:r>
              <a:rPr lang="en-US" sz="1200" dirty="0" err="1">
                <a:solidFill>
                  <a:prstClr val="black"/>
                </a:solidFill>
              </a:rPr>
              <a:t>enfermos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38F2AE6C-1BC8-854F-8698-642179D12701}"/>
              </a:ext>
            </a:extLst>
          </p:cNvPr>
          <p:cNvSpPr/>
          <p:nvPr/>
        </p:nvSpPr>
        <p:spPr>
          <a:xfrm>
            <a:off x="2366908" y="3261902"/>
            <a:ext cx="1968085" cy="396000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Si </a:t>
            </a:r>
            <a:r>
              <a:rPr lang="en-US" sz="1200" dirty="0" err="1">
                <a:solidFill>
                  <a:prstClr val="black"/>
                </a:solidFill>
              </a:rPr>
              <a:t>tasa</a:t>
            </a:r>
            <a:r>
              <a:rPr lang="en-US" sz="1200" dirty="0">
                <a:solidFill>
                  <a:prstClr val="black"/>
                </a:solidFill>
              </a:rPr>
              <a:t> de </a:t>
            </a:r>
            <a:r>
              <a:rPr lang="en-US" sz="1200" dirty="0" err="1">
                <a:solidFill>
                  <a:prstClr val="black"/>
                </a:solidFill>
              </a:rPr>
              <a:t>ataque</a:t>
            </a:r>
            <a:r>
              <a:rPr lang="en-US" sz="1200" dirty="0">
                <a:solidFill>
                  <a:prstClr val="black"/>
                </a:solidFill>
              </a:rPr>
              <a:t>= 15%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4D22C4D4-1FE2-1048-902E-9D8A036BBC35}"/>
              </a:ext>
            </a:extLst>
          </p:cNvPr>
          <p:cNvSpPr/>
          <p:nvPr/>
        </p:nvSpPr>
        <p:spPr>
          <a:xfrm>
            <a:off x="6691320" y="6068774"/>
            <a:ext cx="1404441" cy="605329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black"/>
                </a:solidFill>
              </a:rPr>
              <a:t>Muertes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evitadas</a:t>
            </a:r>
            <a:r>
              <a:rPr lang="en-US" sz="1200" dirty="0">
                <a:solidFill>
                  <a:prstClr val="black"/>
                </a:solidFill>
              </a:rPr>
              <a:t>:</a:t>
            </a:r>
          </a:p>
          <a:p>
            <a:pPr algn="ctr"/>
            <a:r>
              <a:rPr lang="en-US" sz="1200" dirty="0">
                <a:solidFill>
                  <a:prstClr val="black"/>
                </a:solidFill>
              </a:rPr>
              <a:t>580,800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D3133C2-FC3B-CF43-8B9A-CC7176363FEF}"/>
              </a:ext>
            </a:extLst>
          </p:cNvPr>
          <p:cNvCxnSpPr>
            <a:stCxn id="4" idx="2"/>
            <a:endCxn id="11" idx="0"/>
          </p:cNvCxnSpPr>
          <p:nvPr/>
        </p:nvCxnSpPr>
        <p:spPr>
          <a:xfrm>
            <a:off x="3350951" y="1090847"/>
            <a:ext cx="0" cy="3704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B93F0B1-612D-D64A-A9EB-6E0AB2C05A5F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>
            <a:off x="3350952" y="1857324"/>
            <a:ext cx="572" cy="17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9524624-0834-E64E-9CCF-2CA041BCDFB6}"/>
              </a:ext>
            </a:extLst>
          </p:cNvPr>
          <p:cNvCxnSpPr>
            <a:cxnSpLocks/>
            <a:stCxn id="12" idx="2"/>
            <a:endCxn id="43" idx="0"/>
          </p:cNvCxnSpPr>
          <p:nvPr/>
        </p:nvCxnSpPr>
        <p:spPr>
          <a:xfrm flipH="1">
            <a:off x="3350950" y="2625313"/>
            <a:ext cx="573" cy="6365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748F0EA-9587-814D-9AD1-A25C44C2B96B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>
            <a:off x="3350950" y="3657902"/>
            <a:ext cx="0" cy="2248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291791A-90F2-BB4D-A3FA-06B9E4D9B905}"/>
              </a:ext>
            </a:extLst>
          </p:cNvPr>
          <p:cNvCxnSpPr>
            <a:cxnSpLocks/>
            <a:stCxn id="42" idx="3"/>
            <a:endCxn id="13" idx="1"/>
          </p:cNvCxnSpPr>
          <p:nvPr/>
        </p:nvCxnSpPr>
        <p:spPr>
          <a:xfrm>
            <a:off x="4334994" y="4080754"/>
            <a:ext cx="426019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3584A74-52A7-7A4B-A661-61B8E03BA1AD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5840256" y="4080754"/>
            <a:ext cx="552363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5C04146-5369-0846-B488-8F845ACDE4BE}"/>
              </a:ext>
            </a:extLst>
          </p:cNvPr>
          <p:cNvCxnSpPr>
            <a:cxnSpLocks/>
            <a:stCxn id="41" idx="2"/>
            <a:endCxn id="48" idx="0"/>
          </p:cNvCxnSpPr>
          <p:nvPr/>
        </p:nvCxnSpPr>
        <p:spPr>
          <a:xfrm>
            <a:off x="7393541" y="5848118"/>
            <a:ext cx="0" cy="220654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E8BADA2C-54BC-E642-9594-B12E300DEDD5}"/>
              </a:ext>
            </a:extLst>
          </p:cNvPr>
          <p:cNvSpPr txBox="1"/>
          <p:nvPr/>
        </p:nvSpPr>
        <p:spPr>
          <a:xfrm>
            <a:off x="3133237" y="5648544"/>
            <a:ext cx="1794787" cy="95410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180975" indent="-155575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FFFF00"/>
                </a:solidFill>
              </a:rPr>
              <a:t>Carga</a:t>
            </a:r>
            <a:r>
              <a:rPr lang="en-US" sz="1400" dirty="0">
                <a:solidFill>
                  <a:srgbClr val="FFFF00"/>
                </a:solidFill>
              </a:rPr>
              <a:t> de </a:t>
            </a:r>
            <a:r>
              <a:rPr lang="en-US" sz="1400" dirty="0" err="1">
                <a:solidFill>
                  <a:srgbClr val="FFFF00"/>
                </a:solidFill>
              </a:rPr>
              <a:t>consulta</a:t>
            </a:r>
            <a:r>
              <a:rPr lang="en-US" sz="1400" dirty="0">
                <a:solidFill>
                  <a:srgbClr val="FFFF00"/>
                </a:solidFill>
              </a:rPr>
              <a:t>.</a:t>
            </a:r>
          </a:p>
          <a:p>
            <a:pPr marL="180975" indent="-155575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FFFF00"/>
                </a:solidFill>
              </a:rPr>
              <a:t>Costos</a:t>
            </a:r>
            <a:r>
              <a:rPr lang="en-US" sz="1400" dirty="0">
                <a:solidFill>
                  <a:srgbClr val="FFFF00"/>
                </a:solidFill>
              </a:rPr>
              <a:t> de </a:t>
            </a:r>
            <a:r>
              <a:rPr lang="en-US" sz="1400" dirty="0" err="1">
                <a:solidFill>
                  <a:srgbClr val="FFFF00"/>
                </a:solidFill>
              </a:rPr>
              <a:t>atención</a:t>
            </a:r>
            <a:r>
              <a:rPr lang="en-US" sz="1400" dirty="0">
                <a:solidFill>
                  <a:srgbClr val="FFFF00"/>
                </a:solidFill>
              </a:rPr>
              <a:t>.</a:t>
            </a:r>
          </a:p>
          <a:p>
            <a:pPr marL="180975" indent="-155575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FFFF00"/>
                </a:solidFill>
              </a:rPr>
              <a:t>Ausentismo</a:t>
            </a:r>
            <a:r>
              <a:rPr lang="en-US" sz="1400" dirty="0">
                <a:solidFill>
                  <a:srgbClr val="FFFF00"/>
                </a:solidFill>
              </a:rPr>
              <a:t>.</a:t>
            </a:r>
          </a:p>
          <a:p>
            <a:pPr marL="180975" indent="-155575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FFFF00"/>
                </a:solidFill>
              </a:rPr>
              <a:t>Uso</a:t>
            </a:r>
            <a:r>
              <a:rPr lang="en-US" sz="1400" dirty="0">
                <a:solidFill>
                  <a:srgbClr val="FFFF00"/>
                </a:solidFill>
              </a:rPr>
              <a:t> de </a:t>
            </a:r>
            <a:r>
              <a:rPr lang="en-US" sz="1400" dirty="0" err="1">
                <a:solidFill>
                  <a:srgbClr val="FFFF00"/>
                </a:solidFill>
              </a:rPr>
              <a:t>antibióticos</a:t>
            </a:r>
            <a:endParaRPr lang="en-US" sz="1400" dirty="0">
              <a:solidFill>
                <a:srgbClr val="FFFF00"/>
              </a:solidFill>
            </a:endParaRPr>
          </a:p>
        </p:txBody>
      </p:sp>
      <p:cxnSp>
        <p:nvCxnSpPr>
          <p:cNvPr id="138" name="Elbow Connector 137">
            <a:extLst>
              <a:ext uri="{FF2B5EF4-FFF2-40B4-BE49-F238E27FC236}">
                <a16:creationId xmlns:a16="http://schemas.microsoft.com/office/drawing/2014/main" id="{E61AFECC-6239-5D47-BE98-F6691B4516A5}"/>
              </a:ext>
            </a:extLst>
          </p:cNvPr>
          <p:cNvCxnSpPr>
            <a:cxnSpLocks/>
            <a:stCxn id="15" idx="1"/>
            <a:endCxn id="108" idx="0"/>
          </p:cNvCxnSpPr>
          <p:nvPr/>
        </p:nvCxnSpPr>
        <p:spPr>
          <a:xfrm rot="10800000" flipV="1">
            <a:off x="4030632" y="5052754"/>
            <a:ext cx="762205" cy="59578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>
            <a:extLst>
              <a:ext uri="{FF2B5EF4-FFF2-40B4-BE49-F238E27FC236}">
                <a16:creationId xmlns:a16="http://schemas.microsoft.com/office/drawing/2014/main" id="{25043009-5BF3-2A41-9712-048438151903}"/>
              </a:ext>
            </a:extLst>
          </p:cNvPr>
          <p:cNvCxnSpPr>
            <a:stCxn id="15" idx="3"/>
            <a:endCxn id="41" idx="0"/>
          </p:cNvCxnSpPr>
          <p:nvPr/>
        </p:nvCxnSpPr>
        <p:spPr>
          <a:xfrm>
            <a:off x="6668916" y="5052755"/>
            <a:ext cx="724625" cy="399365"/>
          </a:xfrm>
          <a:prstGeom prst="bentConnector2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lbow Connector 145">
            <a:extLst>
              <a:ext uri="{FF2B5EF4-FFF2-40B4-BE49-F238E27FC236}">
                <a16:creationId xmlns:a16="http://schemas.microsoft.com/office/drawing/2014/main" id="{2F973707-9B5B-C94F-9413-5A351CE3A002}"/>
              </a:ext>
            </a:extLst>
          </p:cNvPr>
          <p:cNvCxnSpPr>
            <a:stCxn id="42" idx="2"/>
            <a:endCxn id="15" idx="0"/>
          </p:cNvCxnSpPr>
          <p:nvPr/>
        </p:nvCxnSpPr>
        <p:spPr>
          <a:xfrm rot="16200000" flipH="1">
            <a:off x="4302082" y="3327623"/>
            <a:ext cx="477665" cy="237992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Elbow Connector 147">
            <a:extLst>
              <a:ext uri="{FF2B5EF4-FFF2-40B4-BE49-F238E27FC236}">
                <a16:creationId xmlns:a16="http://schemas.microsoft.com/office/drawing/2014/main" id="{AA3EFA3E-4EFD-6942-8680-B2D0A1E26B8B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rot="5400000">
            <a:off x="6652081" y="3410617"/>
            <a:ext cx="424601" cy="22670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3ABE6E7-A3D8-7846-B4BD-C473C4199D98}"/>
              </a:ext>
            </a:extLst>
          </p:cNvPr>
          <p:cNvSpPr txBox="1"/>
          <p:nvPr/>
        </p:nvSpPr>
        <p:spPr>
          <a:xfrm>
            <a:off x="2657939" y="2760614"/>
            <a:ext cx="147668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i="1" dirty="0">
                <a:solidFill>
                  <a:prstClr val="black"/>
                </a:solidFill>
              </a:rPr>
              <a:t>Si no </a:t>
            </a:r>
            <a:r>
              <a:rPr lang="en-US" sz="1050" b="1" i="1" dirty="0" err="1">
                <a:solidFill>
                  <a:prstClr val="black"/>
                </a:solidFill>
              </a:rPr>
              <a:t>fueran</a:t>
            </a:r>
            <a:r>
              <a:rPr lang="en-US" sz="1050" b="1" i="1" dirty="0">
                <a:solidFill>
                  <a:prstClr val="black"/>
                </a:solidFill>
              </a:rPr>
              <a:t> </a:t>
            </a:r>
            <a:r>
              <a:rPr lang="en-US" sz="1050" b="1" i="1" dirty="0" err="1">
                <a:solidFill>
                  <a:prstClr val="black"/>
                </a:solidFill>
              </a:rPr>
              <a:t>vacunadas</a:t>
            </a:r>
            <a:endParaRPr lang="en-US" sz="1050" b="1" i="1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D03BB0B-0066-44F2-9827-B550A33F2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59213293"/>
      </p:ext>
    </p:extLst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 fontScale="90000"/>
          </a:bodyPr>
          <a:lstStyle/>
          <a:p>
            <a:r>
              <a:rPr lang="es-MX" dirty="0"/>
              <a:t>Vacunación Contra la Influenza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5" y="1600202"/>
            <a:ext cx="5472211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400" dirty="0"/>
              <a:t>A lo largo del año el Centro de Vigilancia de Enfermedades de la OMS sistematiza la información sobre el desarrollo de padecimientos respiratorios compatibles con Influenza y caracteriza los virus. </a:t>
            </a:r>
          </a:p>
          <a:p>
            <a:pPr algn="just"/>
            <a:r>
              <a:rPr lang="es-MX" sz="2400" dirty="0"/>
              <a:t>A partir de la información la OMS recomienda las cepas virales que deben incluirse en la elaboración de la vacuna para la siguiente temporada invernal en los hemisferios norte y sur. </a:t>
            </a:r>
          </a:p>
          <a:p>
            <a:pPr algn="just"/>
            <a:r>
              <a:rPr lang="es-MX" sz="2400" dirty="0"/>
              <a:t>El sistema permite detectar variaciones en las tasas de morbilidad y mortalidad, así como variaciones antigénicas de los virus endémicos de influenza. </a:t>
            </a:r>
          </a:p>
          <a:p>
            <a:pPr algn="just"/>
            <a:r>
              <a:rPr lang="es-MX" sz="2400" dirty="0"/>
              <a:t>Se analizan y se reconocen las mutaciones puntuales en la región antigénica de la HA de los virus de los virus H1 y H3.</a:t>
            </a:r>
          </a:p>
          <a:p>
            <a:pPr algn="just"/>
            <a:r>
              <a:rPr lang="es-MX" sz="2400" dirty="0"/>
              <a:t>Se evalúa su distribución mundial año con año para recomendar las cepas.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AutoShape 2" descr="Resultado de imagen para imágenes vacunas"/>
          <p:cNvSpPr>
            <a:spLocks noChangeAspect="1" noChangeArrowheads="1"/>
          </p:cNvSpPr>
          <p:nvPr/>
        </p:nvSpPr>
        <p:spPr bwMode="auto">
          <a:xfrm>
            <a:off x="155554" y="-144463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4" descr="Resultado de imagen para imágenes vacunas"/>
          <p:cNvSpPr>
            <a:spLocks noChangeAspect="1" noChangeArrowheads="1"/>
          </p:cNvSpPr>
          <p:nvPr/>
        </p:nvSpPr>
        <p:spPr bwMode="auto">
          <a:xfrm>
            <a:off x="307933" y="7938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Resultado de imagen para imágenes vacunas"/>
          <p:cNvSpPr>
            <a:spLocks noChangeAspect="1" noChangeArrowheads="1"/>
          </p:cNvSpPr>
          <p:nvPr/>
        </p:nvSpPr>
        <p:spPr bwMode="auto">
          <a:xfrm>
            <a:off x="460312" y="160338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8" descr="Resultado de imagen para imágenes vacunas"/>
          <p:cNvSpPr>
            <a:spLocks noChangeAspect="1" noChangeArrowheads="1"/>
          </p:cNvSpPr>
          <p:nvPr/>
        </p:nvSpPr>
        <p:spPr bwMode="auto">
          <a:xfrm>
            <a:off x="612691" y="312738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8" name="Picture 10" descr="Resultado de imagen para imágenes vacun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233" y="2636912"/>
            <a:ext cx="5123769" cy="252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C9F5321E-F910-4124-845A-100385C5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62725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 fontScale="90000"/>
          </a:bodyPr>
          <a:lstStyle/>
          <a:p>
            <a:r>
              <a:rPr lang="es-MX" dirty="0"/>
              <a:t>Vacunación Contra la Influenza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5" y="1600202"/>
            <a:ext cx="5472211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sz="2400" dirty="0"/>
              <a:t>Las vacunas se preparan de acuerdo con el siguiente enfoque:</a:t>
            </a:r>
          </a:p>
          <a:p>
            <a:pPr lvl="1" algn="just"/>
            <a:r>
              <a:rPr lang="es-MX" sz="2000" dirty="0"/>
              <a:t>El tipo antigénico (por ej.: A, B, C)</a:t>
            </a:r>
          </a:p>
          <a:p>
            <a:pPr lvl="1" algn="just"/>
            <a:r>
              <a:rPr lang="es-MX" sz="2000" dirty="0"/>
              <a:t>El huésped de origen (por ej.: porcino, equino, pollo, etc. No se da un huésped de origen para los virus de origen humano).</a:t>
            </a:r>
          </a:p>
          <a:p>
            <a:pPr lvl="1" algn="just"/>
            <a:r>
              <a:rPr lang="es-MX" sz="2000" dirty="0"/>
              <a:t>Origen geográfico (por ej.: Denver, Taiwán, etc.)</a:t>
            </a:r>
          </a:p>
          <a:p>
            <a:pPr lvl="1" algn="just"/>
            <a:r>
              <a:rPr lang="es-MX" sz="2000" dirty="0"/>
              <a:t>Número de cepa (por ej.: 15, 7, etc.)</a:t>
            </a:r>
          </a:p>
          <a:p>
            <a:pPr lvl="1" algn="just"/>
            <a:r>
              <a:rPr lang="es-MX" sz="2000" dirty="0"/>
              <a:t>Año de aislamiento (por ej.: 1957, 2009, etc.)</a:t>
            </a:r>
          </a:p>
          <a:p>
            <a:pPr lvl="1" algn="just"/>
            <a:r>
              <a:rPr lang="es-MX" sz="2000" dirty="0"/>
              <a:t>Para los virus de influenza A, la descripción, entre paréntesis, de los antígenos </a:t>
            </a:r>
            <a:r>
              <a:rPr lang="es-MX" sz="2000" dirty="0" err="1"/>
              <a:t>hemaglutinina</a:t>
            </a:r>
            <a:r>
              <a:rPr lang="es-MX" sz="2000" dirty="0"/>
              <a:t> y </a:t>
            </a:r>
            <a:r>
              <a:rPr lang="es-MX" sz="2000" dirty="0" err="1"/>
              <a:t>neuromidasa</a:t>
            </a:r>
            <a:r>
              <a:rPr lang="es-MX" sz="2000" dirty="0"/>
              <a:t> (por ej.: (H1N1), (H5N1)</a:t>
            </a:r>
          </a:p>
          <a:p>
            <a:pPr algn="just"/>
            <a:r>
              <a:rPr lang="es-MX" sz="2400" dirty="0"/>
              <a:t>Por ejemplo:</a:t>
            </a:r>
          </a:p>
          <a:p>
            <a:pPr lvl="1" algn="just"/>
            <a:r>
              <a:rPr lang="es-MX" sz="2000" dirty="0"/>
              <a:t>A/pato/Alberta/35/76 (H1N1) para un virus originado en patos</a:t>
            </a:r>
          </a:p>
          <a:p>
            <a:pPr lvl="1" algn="just"/>
            <a:r>
              <a:rPr lang="es-MX" sz="2000" dirty="0"/>
              <a:t>A/Perth/16/2009 (H3N2) para un virus de origen humano</a:t>
            </a:r>
          </a:p>
          <a:p>
            <a:pPr algn="just"/>
            <a:endParaRPr lang="es-MX" sz="2400" dirty="0"/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AutoShape 2" descr="Resultado de imagen para imágenes vacunas"/>
          <p:cNvSpPr>
            <a:spLocks noChangeAspect="1" noChangeArrowheads="1"/>
          </p:cNvSpPr>
          <p:nvPr/>
        </p:nvSpPr>
        <p:spPr bwMode="auto">
          <a:xfrm>
            <a:off x="155554" y="-144463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4" descr="Resultado de imagen para imágenes vacunas"/>
          <p:cNvSpPr>
            <a:spLocks noChangeAspect="1" noChangeArrowheads="1"/>
          </p:cNvSpPr>
          <p:nvPr/>
        </p:nvSpPr>
        <p:spPr bwMode="auto">
          <a:xfrm>
            <a:off x="307933" y="7938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Resultado de imagen para imágenes vacunas"/>
          <p:cNvSpPr>
            <a:spLocks noChangeAspect="1" noChangeArrowheads="1"/>
          </p:cNvSpPr>
          <p:nvPr/>
        </p:nvSpPr>
        <p:spPr bwMode="auto">
          <a:xfrm>
            <a:off x="460312" y="160338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8" descr="Resultado de imagen para imágenes vacunas"/>
          <p:cNvSpPr>
            <a:spLocks noChangeAspect="1" noChangeArrowheads="1"/>
          </p:cNvSpPr>
          <p:nvPr/>
        </p:nvSpPr>
        <p:spPr bwMode="auto">
          <a:xfrm>
            <a:off x="612691" y="312738"/>
            <a:ext cx="30475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1266" name="Picture 2" descr="Resultado de imagen para imágenes vacun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235" y="2204864"/>
            <a:ext cx="5281141" cy="351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D0221649-60CA-42C6-B2BB-D79C5E746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19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523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170608" y="116633"/>
            <a:ext cx="7680326" cy="1055977"/>
            <a:chOff x="2516563" y="332656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6563" y="332656"/>
              <a:ext cx="6096001" cy="1055977"/>
            </a:xfrm>
            <a:prstGeom prst="rect">
              <a:avLst/>
            </a:prstGeom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4" name="1 Título"/>
          <p:cNvSpPr>
            <a:spLocks noGrp="1"/>
          </p:cNvSpPr>
          <p:nvPr>
            <p:ph type="title"/>
          </p:nvPr>
        </p:nvSpPr>
        <p:spPr bwMode="auto">
          <a:xfrm>
            <a:off x="495056" y="175369"/>
            <a:ext cx="1036812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MX" altLang="es-MX" dirty="0"/>
              <a:t>El Caso de la Influenza</a:t>
            </a:r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 bwMode="auto">
          <a:xfrm>
            <a:off x="576183" y="1600201"/>
            <a:ext cx="10368122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just"/>
            <a:r>
              <a:rPr lang="es-MX" altLang="es-MX" dirty="0">
                <a:latin typeface="Arial" pitchFamily="34" charset="0"/>
                <a:cs typeface="Arial" pitchFamily="34" charset="0"/>
              </a:rPr>
              <a:t>La influenza estacional es una enfermedad infecciosa de origen viral que se distribuye globalmente durante todo el año, con preferencia en los meses de invierno, de acuerdo a la estacionalidad de cada hemisferio.</a:t>
            </a:r>
          </a:p>
          <a:p>
            <a:pPr algn="just"/>
            <a:endParaRPr lang="es-MX" altLang="es-MX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altLang="es-MX" dirty="0">
                <a:latin typeface="Arial" pitchFamily="34" charset="0"/>
                <a:cs typeface="Arial" pitchFamily="34" charset="0"/>
              </a:rPr>
              <a:t>La influenza representa una entidad altamente contagiosa que afecta a niños y adultos de cualquier edad, representa la causa más frecuente de enfermedad respiratoria aguda que requiere atención médica</a:t>
            </a:r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141F38B-0EAA-462C-8B53-84A5ED3B5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34032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Resultado de imagen para imágenes vacu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037" y="3987782"/>
            <a:ext cx="2952603" cy="197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Resultado de imagen para imágenes vacun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588" y="1558672"/>
            <a:ext cx="3123190" cy="207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 fontScale="90000"/>
          </a:bodyPr>
          <a:lstStyle/>
          <a:p>
            <a:r>
              <a:rPr lang="es-MX" dirty="0"/>
              <a:t>Vacunación Contra la Influenza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3843" y="1316626"/>
            <a:ext cx="8458518" cy="481784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sz="2700" dirty="0">
                <a:latin typeface="Arial" panose="020B0604020202020204" pitchFamily="34" charset="0"/>
                <a:cs typeface="Arial" panose="020B0604020202020204" pitchFamily="34" charset="0"/>
              </a:rPr>
              <a:t>En el mes de febrero de cada año, la OMS publica la composición de la vacuna para su utilización en el hemisferio norte. Durante 2019-2020, se recomienda que las vacunas trivalentes (tres componentes) contengan lo siguiente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s-MX" sz="2422" dirty="0">
                <a:latin typeface="Arial" panose="020B0604020202020204" pitchFamily="34" charset="0"/>
                <a:cs typeface="Arial" panose="020B0604020202020204" pitchFamily="34" charset="0"/>
              </a:rPr>
              <a:t>un virus similar al A/Brisbane/02/2018 (H1N1)pdm09 (actualizado)</a:t>
            </a:r>
          </a:p>
          <a:p>
            <a:pPr lvl="1" algn="just"/>
            <a:r>
              <a:rPr lang="es-MX" sz="2422" dirty="0">
                <a:latin typeface="Arial" panose="020B0604020202020204" pitchFamily="34" charset="0"/>
                <a:cs typeface="Arial" panose="020B0604020202020204" pitchFamily="34" charset="0"/>
              </a:rPr>
              <a:t>un virus similar al A/Kansas/14/2017 (H3N2) (actualizado)</a:t>
            </a:r>
          </a:p>
          <a:p>
            <a:pPr lvl="1" algn="just"/>
            <a:r>
              <a:rPr lang="es-MX" sz="2422" dirty="0">
                <a:latin typeface="Arial" panose="020B0604020202020204" pitchFamily="34" charset="0"/>
                <a:cs typeface="Arial" panose="020B0604020202020204" pitchFamily="34" charset="0"/>
              </a:rPr>
              <a:t>un virus similar al B/Colorado/06/2017 (linaje Victoria)</a:t>
            </a: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Se recomienda que las vacunas tetravalentes (cuatro componentes) que protegen contra un segundo linaje de los virus B contengan lo siguiente:</a:t>
            </a:r>
          </a:p>
          <a:p>
            <a:pPr algn="just"/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es-MX" sz="2422" dirty="0">
                <a:latin typeface="Arial" panose="020B0604020202020204" pitchFamily="34" charset="0"/>
                <a:cs typeface="Arial" panose="020B0604020202020204" pitchFamily="34" charset="0"/>
              </a:rPr>
              <a:t>los tres virus recomendados anteriormente, más un virus similar al B/</a:t>
            </a:r>
            <a:r>
              <a:rPr lang="es-MX" sz="2422" dirty="0" err="1">
                <a:latin typeface="Arial" panose="020B0604020202020204" pitchFamily="34" charset="0"/>
                <a:cs typeface="Arial" panose="020B0604020202020204" pitchFamily="34" charset="0"/>
              </a:rPr>
              <a:t>Phuket</a:t>
            </a:r>
            <a:r>
              <a:rPr lang="es-MX" sz="2422" dirty="0">
                <a:latin typeface="Arial" panose="020B0604020202020204" pitchFamily="34" charset="0"/>
                <a:cs typeface="Arial" panose="020B0604020202020204" pitchFamily="34" charset="0"/>
              </a:rPr>
              <a:t>/3073/2013 (linaje Yamagata).</a:t>
            </a:r>
            <a:endParaRPr lang="es-MX" sz="202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C188EF-D207-46E3-837D-FDD58474D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68677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/>
          </a:bodyPr>
          <a:lstStyle/>
          <a:p>
            <a:r>
              <a:rPr lang="es-MX" dirty="0"/>
              <a:t>Tipos de Vacunas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0388" y="1844824"/>
            <a:ext cx="5903778" cy="4281340"/>
          </a:xfrm>
        </p:spPr>
        <p:txBody>
          <a:bodyPr>
            <a:norm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Inactivada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Trivalente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Tetravalente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Recombinante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Trivalente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Tetravalente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Tanto para las vacunas Inactivadas como para las vacunas recombinantes, no existe preferencia de una sobre otra.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314" name="Picture 2" descr="Resultado de imagen para imágenes vacun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802" y="2348881"/>
            <a:ext cx="4968290" cy="336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83DE6E-148B-4BBA-AC4A-67A405B2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26724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/>
          </a:bodyPr>
          <a:lstStyle/>
          <a:p>
            <a:r>
              <a:rPr lang="es-MX" dirty="0"/>
              <a:t>Vacuna Trivalente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7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8 Grupo"/>
          <p:cNvGrpSpPr/>
          <p:nvPr/>
        </p:nvGrpSpPr>
        <p:grpSpPr>
          <a:xfrm>
            <a:off x="360387" y="1316625"/>
            <a:ext cx="10727714" cy="5529562"/>
            <a:chOff x="360437" y="1196752"/>
            <a:chExt cx="10801200" cy="5649435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77"/>
            <a:stretch/>
          </p:blipFill>
          <p:spPr bwMode="auto">
            <a:xfrm>
              <a:off x="360437" y="1196752"/>
              <a:ext cx="10729192" cy="5649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8556015" y="6237312"/>
              <a:ext cx="2605622" cy="608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5EE952C-6460-4515-BF69-0286EC9B0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25311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 fontScale="90000"/>
          </a:bodyPr>
          <a:lstStyle/>
          <a:p>
            <a:r>
              <a:rPr lang="es-MX" dirty="0"/>
              <a:t>Vacuna Trivalente</a:t>
            </a:r>
            <a:br>
              <a:rPr lang="es-MX" dirty="0"/>
            </a:br>
            <a:r>
              <a:rPr lang="es-MX" dirty="0"/>
              <a:t>Contraindicaciones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5" y="1600202"/>
            <a:ext cx="9432106" cy="4525963"/>
          </a:xfrm>
        </p:spPr>
        <p:txBody>
          <a:bodyPr>
            <a:normAutofit/>
          </a:bodyPr>
          <a:lstStyle/>
          <a:p>
            <a:pPr lvl="0"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Pacientes con reacciones alérgicas graves, </a:t>
            </a:r>
            <a:r>
              <a:rPr lang="es-MX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anafilaxia al huevo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 hipersensibilidad a cualquier otro componente de la vacuna. En los casos de pacientes con alergia al huevo, se puede vacunar con seguridad al paciente empleando vacuna con cantidad de albúmina residual igual o menos a 1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gr por dosis de vacuna.</a:t>
            </a:r>
          </a:p>
          <a:p>
            <a:pPr marL="0" indent="0" algn="just"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Historia previa de síndrome de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Guillian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-Barré dentro de las 6 semanas anteriores a la vacunación;</a:t>
            </a:r>
          </a:p>
          <a:p>
            <a:pPr marL="0" lvl="0" indent="0" algn="just"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recomiendan precauciones en casos de fiebre &gt;39 °C después de la vacunación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6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493BEA7A-C5C8-494B-9F01-AA112481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70551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2808322" y="3458727"/>
            <a:ext cx="8591089" cy="3264326"/>
            <a:chOff x="2641373" y="6021288"/>
            <a:chExt cx="8592272" cy="3264326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536" r="26165" b="1"/>
            <a:stretch/>
          </p:blipFill>
          <p:spPr bwMode="auto">
            <a:xfrm>
              <a:off x="2641373" y="8511841"/>
              <a:ext cx="8028242" cy="773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4 Rectángulo"/>
            <p:cNvSpPr/>
            <p:nvPr/>
          </p:nvSpPr>
          <p:spPr>
            <a:xfrm>
              <a:off x="8281317" y="6021288"/>
              <a:ext cx="2952328" cy="773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/>
          </a:bodyPr>
          <a:lstStyle/>
          <a:p>
            <a:r>
              <a:rPr lang="es-MX" dirty="0"/>
              <a:t>Vacuna Tetravalente</a:t>
            </a:r>
          </a:p>
        </p:txBody>
      </p:sp>
      <p:grpSp>
        <p:nvGrpSpPr>
          <p:cNvPr id="9" name="8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10" name="tabl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Virus de la Influenza A presentan variabilidad antigénica y mutaciones en virtud del vasto reservorio de animales domésticos al que pueden transmitirse.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Virus de la Influenza B no tienen un reservorio animal, por lo que su mutación y variabilidad antigénica es más lenta.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han documentado variaciones en los linajes del Virus de Influenza B circulando de manera concurrente durante las temporadas de influenza estacional.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requiere revisar el comportamiento de la Influenza B cada año.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recomienda la vacuna tetravalente con las 4 subtipos/linajes de Influenza.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3CF442A-9EBF-4602-8FAE-A739DC78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66266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76025" y="274638"/>
            <a:ext cx="6048196" cy="1138138"/>
          </a:xfrm>
        </p:spPr>
        <p:txBody>
          <a:bodyPr>
            <a:normAutofit/>
          </a:bodyPr>
          <a:lstStyle/>
          <a:p>
            <a:r>
              <a:rPr lang="es-MX" dirty="0"/>
              <a:t>Vacuna Tetravalente</a:t>
            </a:r>
          </a:p>
        </p:txBody>
      </p:sp>
      <p:grpSp>
        <p:nvGrpSpPr>
          <p:cNvPr id="9" name="8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10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4" y="1600202"/>
            <a:ext cx="10368440" cy="3701007"/>
          </a:xfrm>
        </p:spPr>
        <p:txBody>
          <a:bodyPr>
            <a:norm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No se registra Reacción Cruzada entre los Virus de Influenza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Entre Virus de Influenza A y B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Entre Subtipos de Virus de Influenza A</a:t>
            </a:r>
          </a:p>
          <a:p>
            <a:pPr lvl="1"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Entre linajes de Virus de Influenza B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Por lo anterior, las personas que enferman de influenza deben ser inmunizados, dado que la infección no garantiza reacción cruzada contra el resto de virus de influenza circulantes.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recomienda la vacuna tetravalente con las 4 subtipos/linajes de Influenza para proveer protección óptima.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672" y="5340656"/>
            <a:ext cx="720943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E5B051B-E318-447C-8651-49DF89A2E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5891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6025" y="418654"/>
            <a:ext cx="6048196" cy="1138138"/>
          </a:xfrm>
        </p:spPr>
        <p:txBody>
          <a:bodyPr>
            <a:noAutofit/>
          </a:bodyPr>
          <a:lstStyle/>
          <a:p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Tipos de Vacunas</a:t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Vacuna Inactivada</a:t>
            </a:r>
            <a:b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6025" y="1600202"/>
            <a:ext cx="6264190" cy="4525963"/>
          </a:xfrm>
        </p:spPr>
        <p:txBody>
          <a:bodyPr>
            <a:norm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vacuna contiene 15 µgr de cada antígeno de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hemaglutinina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por dosis de 0,5 ml. También contiene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timerosal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dependiendo del laboratorio productor, como conservador y trazas de proteína de huevo. </a:t>
            </a: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inmunogenicidad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de la vacuna se encuentra entre 70 % y 80 %, </a:t>
            </a:r>
            <a:r>
              <a:rPr lang="es-MX" altLang="es-MX" sz="2400" dirty="0">
                <a:latin typeface="Arial" pitchFamily="34" charset="0"/>
                <a:cs typeface="Arial" pitchFamily="34" charset="0"/>
              </a:rPr>
              <a:t>con una eficacia antigénica que oscila entre 37% y 60%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cual dura menos de un año. 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0" name="Picture 2" descr="Resultado de imagen para imágenes vacun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32" y="2553046"/>
            <a:ext cx="4235082" cy="238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100542-3FCE-4DC1-A377-C2A2E7624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950928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71B9CAE-739C-8747-A39B-3FDA7CF9A53D}"/>
              </a:ext>
            </a:extLst>
          </p:cNvPr>
          <p:cNvSpPr>
            <a:spLocks/>
          </p:cNvSpPr>
          <p:nvPr/>
        </p:nvSpPr>
        <p:spPr bwMode="auto">
          <a:xfrm>
            <a:off x="6641256" y="304483"/>
            <a:ext cx="2774530" cy="36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28574" bIns="0" anchor="ctr"/>
          <a:lstStyle>
            <a:lvl1pPr marL="39688" indent="85725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1pPr>
            <a:lvl2pPr marL="742950" indent="-28575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2pPr>
            <a:lvl3pPr marL="11430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3pPr>
            <a:lvl4pPr marL="16002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4pPr>
            <a:lvl5pPr marL="20574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5pPr>
            <a:lvl6pPr marL="25146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6pPr>
            <a:lvl7pPr marL="29718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7pPr>
            <a:lvl8pPr marL="34290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8pPr>
            <a:lvl9pPr marL="38862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9pPr>
          </a:lstStyle>
          <a:p>
            <a:pPr algn="ctr">
              <a:spcBef>
                <a:spcPts val="984"/>
              </a:spcBef>
              <a:buSzTx/>
              <a:buNone/>
            </a:pPr>
            <a:r>
              <a:rPr lang="en-US" altLang="en-US" sz="1800" b="1" dirty="0" err="1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Eficacia</a:t>
            </a:r>
            <a:r>
              <a:rPr lang="en-US" altLang="en-US" sz="1800" b="1" dirty="0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 </a:t>
            </a:r>
            <a:r>
              <a:rPr lang="en-US" altLang="en-US" sz="1800" b="1" dirty="0" err="1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en</a:t>
            </a:r>
            <a:r>
              <a:rPr lang="en-US" altLang="en-US" sz="1800" b="1" dirty="0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 </a:t>
            </a:r>
            <a:r>
              <a:rPr lang="en-US" altLang="en-US" sz="1800" b="1" dirty="0" err="1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los</a:t>
            </a:r>
            <a:r>
              <a:rPr lang="en-US" altLang="en-US" sz="1800" b="1" dirty="0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 </a:t>
            </a:r>
            <a:r>
              <a:rPr lang="en-US" altLang="en-US" sz="1800" b="1" dirty="0" err="1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últimos</a:t>
            </a:r>
            <a:r>
              <a:rPr lang="en-US" altLang="en-US" sz="1800" b="1" dirty="0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 </a:t>
            </a:r>
            <a:r>
              <a:rPr lang="en-US" altLang="en-US" sz="1800" b="1" dirty="0" err="1">
                <a:solidFill>
                  <a:srgbClr val="000066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rPr>
              <a:t>años</a:t>
            </a:r>
            <a:endParaRPr lang="en-US" altLang="en-US" sz="1800" b="1" dirty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46D344-FB3E-4B46-A3DB-58DC3DB72A05}"/>
              </a:ext>
            </a:extLst>
          </p:cNvPr>
          <p:cNvSpPr txBox="1">
            <a:spLocks/>
          </p:cNvSpPr>
          <p:nvPr/>
        </p:nvSpPr>
        <p:spPr>
          <a:xfrm>
            <a:off x="3055838" y="243883"/>
            <a:ext cx="2679137" cy="41864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Vacunas</a:t>
            </a:r>
            <a:r>
              <a:rPr lang="en-US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contra Influenza</a:t>
            </a:r>
            <a:endParaRPr lang="en-US" sz="1600" b="1" i="1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6D0ACC3-3487-F849-A43E-6CBC9D06A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7922" y="694815"/>
            <a:ext cx="6538834" cy="57934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F38B9C-1C79-5642-A9E2-53B44E95A8BE}"/>
              </a:ext>
            </a:extLst>
          </p:cNvPr>
          <p:cNvSpPr txBox="1"/>
          <p:nvPr/>
        </p:nvSpPr>
        <p:spPr>
          <a:xfrm>
            <a:off x="6761928" y="6553543"/>
            <a:ext cx="31951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solidFill>
                  <a:prstClr val="black"/>
                </a:solidFill>
              </a:rPr>
              <a:t>CDC, </a:t>
            </a:r>
            <a:r>
              <a:rPr lang="en-US" sz="1000" dirty="0">
                <a:solidFill>
                  <a:prstClr val="black"/>
                </a:solidFill>
              </a:rPr>
              <a:t>Seasonal Influenza Vaccine Effectiveness, 2004-2018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8BB7097-43FD-4A1F-8539-DAA6BC16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1123553"/>
      </p:ext>
    </p:extLst>
  </p:cSld>
  <p:clrMapOvr>
    <a:masterClrMapping/>
  </p:clrMapOvr>
  <p:transition spd="slow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 bwMode="auto">
          <a:xfrm>
            <a:off x="576183" y="274638"/>
            <a:ext cx="1036812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MX" altLang="es-MX"/>
              <a:t>Conclusiones</a:t>
            </a:r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 bwMode="auto">
          <a:xfrm>
            <a:off x="576183" y="1196975"/>
            <a:ext cx="10368122" cy="4968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Aft>
                <a:spcPts val="2000"/>
              </a:spcAft>
            </a:pPr>
            <a:r>
              <a:rPr lang="es-MX" altLang="es-MX" sz="2400" dirty="0">
                <a:latin typeface="Arial" pitchFamily="34" charset="0"/>
                <a:cs typeface="Arial" pitchFamily="34" charset="0"/>
              </a:rPr>
              <a:t>Debemos fortalecer las Competencias clínicas en el Primer Nivel de Atención para la detección oportuna de los casos sospechosos de Influenza;</a:t>
            </a:r>
          </a:p>
          <a:p>
            <a:pPr algn="just">
              <a:spcAft>
                <a:spcPts val="2000"/>
              </a:spcAft>
            </a:pPr>
            <a:r>
              <a:rPr lang="es-MX" altLang="es-MX" sz="2400" dirty="0">
                <a:latin typeface="Arial" pitchFamily="34" charset="0"/>
                <a:cs typeface="Arial" pitchFamily="34" charset="0"/>
              </a:rPr>
              <a:t>La vacunación anual es la principal medida de prevención y control de la influenza, aunque la protección conferida por las vacunas disponibles no es homogénea debido a la diferencia antigénica que suele haber entre los virus ambientales y los contenidos en las vacunas;</a:t>
            </a:r>
          </a:p>
          <a:p>
            <a:pPr algn="just">
              <a:spcAft>
                <a:spcPts val="2000"/>
              </a:spcAft>
            </a:pPr>
            <a:r>
              <a:rPr lang="es-MX" altLang="es-MX" sz="2300" dirty="0">
                <a:latin typeface="Arial" pitchFamily="34" charset="0"/>
                <a:cs typeface="Arial" pitchFamily="34" charset="0"/>
              </a:rPr>
              <a:t>La vacunación confiere protección contra defunciones por complicaciones de Influenza, con una eficacia antigénica que oscila entre 37% y 60%.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8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9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35D43A1-3C5F-41CB-807B-C449CCE6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1106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 bwMode="auto">
          <a:xfrm>
            <a:off x="576183" y="274638"/>
            <a:ext cx="1036812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MX" altLang="es-MX"/>
              <a:t>Conclusiones</a:t>
            </a:r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 bwMode="auto">
          <a:xfrm>
            <a:off x="576183" y="1196975"/>
            <a:ext cx="10368122" cy="4968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just">
              <a:spcAft>
                <a:spcPts val="2000"/>
              </a:spcAft>
            </a:pPr>
            <a:r>
              <a:rPr lang="es-MX" altLang="es-MX" sz="2300" dirty="0">
                <a:latin typeface="Arial" pitchFamily="34" charset="0"/>
                <a:cs typeface="Arial" pitchFamily="34" charset="0"/>
              </a:rPr>
              <a:t>En México se dispone de 14 vacunas contra la influenza (tres para la influenza pandémica y 11 vacunas trivalentes tipos A y B) autorizadas por la Comisión Federal para la Prevención contra Riesgos Sanitarios (COFEPRIS).</a:t>
            </a:r>
          </a:p>
          <a:p>
            <a:pPr algn="just">
              <a:spcAft>
                <a:spcPts val="2000"/>
              </a:spcAft>
            </a:pPr>
            <a:r>
              <a:rPr lang="es-MX" altLang="es-MX" sz="2300" dirty="0">
                <a:latin typeface="Arial" pitchFamily="34" charset="0"/>
                <a:cs typeface="Arial" pitchFamily="34" charset="0"/>
              </a:rPr>
              <a:t>La vacunación contra la influenza debe aplicarse en mujeres embarazadas durante cualquier trimestre del embarazo, en mujeres adultas no embarazadas (20 a 59 años), en hombres adultos (20 a 59 años) y en adultos mayores (60 años y más);</a:t>
            </a:r>
          </a:p>
          <a:p>
            <a:pPr algn="just">
              <a:spcAft>
                <a:spcPts val="2000"/>
              </a:spcAft>
            </a:pPr>
            <a:r>
              <a:rPr lang="es-MX" altLang="es-MX" sz="2300" dirty="0">
                <a:latin typeface="Arial" pitchFamily="34" charset="0"/>
                <a:cs typeface="Arial" pitchFamily="34" charset="0"/>
              </a:rPr>
              <a:t>La vacunación contra la influenza debe aplicarse en mujeres embarazadas durante cualquier trimestre del embarazo, en mujeres adultas no embarazadas (20 a 59 años), en hombres adultos (20 a 59 años) y en adultos mayores (60 años y más).</a:t>
            </a:r>
          </a:p>
          <a:p>
            <a:pPr algn="just">
              <a:spcAft>
                <a:spcPts val="2000"/>
              </a:spcAft>
            </a:pPr>
            <a:endParaRPr lang="es-MX" altLang="es-MX" sz="23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2000"/>
              </a:spcAft>
            </a:pPr>
            <a:endParaRPr lang="es-MX" altLang="es-MX" sz="23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8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9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A8EE19A-A2DE-4B3A-88A0-F3A7BD6B6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29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13112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CuadroTexto"/>
          <p:cNvSpPr txBox="1">
            <a:spLocks noChangeArrowheads="1"/>
          </p:cNvSpPr>
          <p:nvPr/>
        </p:nvSpPr>
        <p:spPr bwMode="auto">
          <a:xfrm>
            <a:off x="512693" y="1279526"/>
            <a:ext cx="3711064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MX" altLang="es-MX" sz="1100"/>
              <a:t>FAMILIA: </a:t>
            </a:r>
            <a:r>
              <a:rPr lang="es-MX" altLang="es-MX" sz="1100" i="1"/>
              <a:t>ORTHOMYXOVIRIDAE</a:t>
            </a:r>
          </a:p>
          <a:p>
            <a:pPr eaLnBrk="1" hangingPunct="1"/>
            <a:endParaRPr lang="es-MX" altLang="es-MX" sz="1100" i="1"/>
          </a:p>
          <a:p>
            <a:pPr eaLnBrk="1" hangingPunct="1"/>
            <a:r>
              <a:rPr lang="es-MX" altLang="es-MX" sz="1100"/>
              <a:t>1</a:t>
            </a:r>
            <a:r>
              <a:rPr lang="es-MX" altLang="es-MX" sz="1100" i="1"/>
              <a:t>.- Influenza A</a:t>
            </a:r>
          </a:p>
          <a:p>
            <a:pPr eaLnBrk="1" hangingPunct="1"/>
            <a:endParaRPr lang="es-MX" altLang="es-MX" sz="1100" i="1"/>
          </a:p>
          <a:p>
            <a:pPr eaLnBrk="1" hangingPunct="1"/>
            <a:r>
              <a:rPr lang="es-MX" altLang="es-MX" sz="1100"/>
              <a:t>2</a:t>
            </a:r>
            <a:r>
              <a:rPr lang="es-MX" altLang="es-MX" sz="1100" i="1"/>
              <a:t>.- Influenza B</a:t>
            </a:r>
          </a:p>
          <a:p>
            <a:pPr eaLnBrk="1" hangingPunct="1"/>
            <a:endParaRPr lang="es-MX" altLang="es-MX" sz="1100" i="1"/>
          </a:p>
          <a:p>
            <a:pPr eaLnBrk="1" hangingPunct="1"/>
            <a:r>
              <a:rPr lang="es-MX" altLang="es-MX" sz="1100"/>
              <a:t>3</a:t>
            </a:r>
            <a:r>
              <a:rPr lang="es-MX" altLang="es-MX" sz="1100" i="1"/>
              <a:t>.- Influenza C</a:t>
            </a:r>
          </a:p>
          <a:p>
            <a:pPr eaLnBrk="1" hangingPunct="1"/>
            <a:endParaRPr lang="es-MX" altLang="es-MX" sz="1100" i="1"/>
          </a:p>
          <a:p>
            <a:pPr eaLnBrk="1" hangingPunct="1"/>
            <a:r>
              <a:rPr lang="es-MX" altLang="es-MX" sz="1100"/>
              <a:t>4</a:t>
            </a:r>
            <a:r>
              <a:rPr lang="es-MX" altLang="es-MX" sz="1100" i="1"/>
              <a:t>.- Thogotovirus</a:t>
            </a:r>
          </a:p>
          <a:p>
            <a:pPr eaLnBrk="1" hangingPunct="1"/>
            <a:endParaRPr lang="es-MX" altLang="es-MX" sz="1100" i="1"/>
          </a:p>
          <a:p>
            <a:pPr eaLnBrk="1" hangingPunct="1"/>
            <a:r>
              <a:rPr lang="es-MX" altLang="es-MX" sz="1100"/>
              <a:t>5.</a:t>
            </a:r>
            <a:r>
              <a:rPr lang="es-MX" altLang="es-MX" sz="1100" i="1"/>
              <a:t>- Isavirus</a:t>
            </a:r>
          </a:p>
        </p:txBody>
      </p:sp>
      <p:sp>
        <p:nvSpPr>
          <p:cNvPr id="5123" name="8 CuadroTexto"/>
          <p:cNvSpPr txBox="1">
            <a:spLocks noChangeArrowheads="1"/>
          </p:cNvSpPr>
          <p:nvPr/>
        </p:nvSpPr>
        <p:spPr bwMode="auto">
          <a:xfrm>
            <a:off x="512693" y="3575051"/>
            <a:ext cx="2985676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s-MX" sz="900" b="1"/>
              <a:t>Guilligay. Plos One. 2014; 9(1); </a:t>
            </a:r>
            <a:r>
              <a:rPr lang="es-ES" altLang="es-MX" sz="900"/>
              <a:t>e84973</a:t>
            </a:r>
            <a:endParaRPr lang="es-MX" altLang="es-MX" sz="900" b="1" i="1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15" y="393701"/>
            <a:ext cx="6130081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4" descr="http://img.webme.com/pic/s/sendey/influenzaes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385" y="4010025"/>
            <a:ext cx="3472972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CuadroTexto 1"/>
          <p:cNvSpPr txBox="1">
            <a:spLocks noChangeArrowheads="1"/>
          </p:cNvSpPr>
          <p:nvPr/>
        </p:nvSpPr>
        <p:spPr bwMode="auto">
          <a:xfrm>
            <a:off x="376186" y="4938713"/>
            <a:ext cx="207616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MX" altLang="es-MX"/>
              <a:t>Reservorio natural </a:t>
            </a:r>
          </a:p>
        </p:txBody>
      </p:sp>
      <p:cxnSp>
        <p:nvCxnSpPr>
          <p:cNvPr id="10" name="Conector recto de flecha 5"/>
          <p:cNvCxnSpPr/>
          <p:nvPr/>
        </p:nvCxnSpPr>
        <p:spPr>
          <a:xfrm>
            <a:off x="1858707" y="5310189"/>
            <a:ext cx="3026945" cy="158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10 CuadroTexto"/>
          <p:cNvSpPr txBox="1">
            <a:spLocks noChangeArrowheads="1"/>
          </p:cNvSpPr>
          <p:nvPr/>
        </p:nvSpPr>
        <p:spPr bwMode="auto">
          <a:xfrm>
            <a:off x="6922134" y="5851526"/>
            <a:ext cx="4349151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en-US" altLang="es-MX" sz="1200"/>
              <a:t>Fukuyama S. and Kawaoka Y. Curr Opin Immunol. 2011</a:t>
            </a:r>
          </a:p>
          <a:p>
            <a:pPr algn="just" eaLnBrk="1" hangingPunct="1"/>
            <a:r>
              <a:rPr lang="en-US" altLang="es-MX" sz="1200"/>
              <a:t>Virus influenza .TEM .CDC / Dr. F. A. Murphy </a:t>
            </a:r>
          </a:p>
          <a:p>
            <a:pPr algn="just" eaLnBrk="1" hangingPunct="1"/>
            <a:endParaRPr lang="es-MX" altLang="es-MX" sz="120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4BBE3E3-4C99-43AD-A9E7-1F3183D83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4992611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71" y="822467"/>
            <a:ext cx="10442568" cy="58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99933"/>
            <a:ext cx="10521150" cy="965387"/>
            <a:chOff x="329785" y="259737"/>
            <a:chExt cx="10521150" cy="1219545"/>
          </a:xfrm>
        </p:grpSpPr>
        <p:grpSp>
          <p:nvGrpSpPr>
            <p:cNvPr id="6" name="5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8" name="table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9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Dr. Justino Regalado Pineda jregalad@prodigy.net.mx</a:t>
            </a:r>
          </a:p>
        </p:txBody>
      </p:sp>
      <p:sp>
        <p:nvSpPr>
          <p:cNvPr id="12" name="11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3330414" y="298259"/>
            <a:ext cx="4428670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GRACIAS!!!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B46581-C4DF-4960-AF88-8E13C2A6F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30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859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E3255F92-C451-7D4E-B83C-F22BE79F5118}"/>
              </a:ext>
            </a:extLst>
          </p:cNvPr>
          <p:cNvSpPr>
            <a:spLocks/>
          </p:cNvSpPr>
          <p:nvPr/>
        </p:nvSpPr>
        <p:spPr bwMode="auto">
          <a:xfrm>
            <a:off x="6209226" y="1346689"/>
            <a:ext cx="3522264" cy="44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>
            <a:lvl1pPr marL="39688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1pPr>
            <a:lvl2pPr marL="839788" indent="-3429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2pPr>
            <a:lvl3pPr marL="11430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3pPr>
            <a:lvl4pPr marL="16002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4pPr>
            <a:lvl5pPr marL="20574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5pPr>
            <a:lvl6pPr marL="25146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6pPr>
            <a:lvl7pPr marL="29718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7pPr>
            <a:lvl8pPr marL="34290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8pPr>
            <a:lvl9pPr marL="38862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9pPr>
          </a:lstStyle>
          <a:p>
            <a:pPr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Tipo A </a:t>
            </a:r>
          </a:p>
          <a:p>
            <a:pPr marL="139700" indent="-1317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Asociado con epidemias y pandemias</a:t>
            </a:r>
          </a:p>
          <a:p>
            <a:pPr marL="139700" indent="-1317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Subdivisiones de acuerdo a HA y NA. </a:t>
            </a:r>
          </a:p>
          <a:p>
            <a:pPr marL="488950" lvl="1" indent="-174625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H1N1  </a:t>
            </a:r>
          </a:p>
          <a:p>
            <a:pPr marL="488950" lvl="1" indent="-174625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H3N2</a:t>
            </a:r>
          </a:p>
          <a:p>
            <a:pPr marL="488950" lvl="1" indent="-174625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H7N9</a:t>
            </a:r>
          </a:p>
          <a:p>
            <a:pPr marL="488950" lvl="1" indent="-174625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H5N1</a:t>
            </a:r>
          </a:p>
          <a:p>
            <a:pPr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s-ES_tradnl" altLang="en-US" sz="1800" dirty="0">
              <a:solidFill>
                <a:srgbClr val="40404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Tipo B </a:t>
            </a:r>
          </a:p>
          <a:p>
            <a:pPr marL="182563" indent="-174625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Asociado con epidemias.</a:t>
            </a:r>
          </a:p>
          <a:p>
            <a:pPr marL="182563" indent="-174625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Incremento en incidencia.</a:t>
            </a:r>
          </a:p>
          <a:p>
            <a:pPr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</a:pPr>
            <a:endParaRPr lang="es-ES_tradnl" altLang="en-US" sz="1800" dirty="0">
              <a:solidFill>
                <a:srgbClr val="40404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s-ES_tradnl" altLang="en-US" sz="1800" b="1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Tipo C </a:t>
            </a:r>
          </a:p>
          <a:p>
            <a:pPr marL="139700" indent="-1317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Asociado con casos esporádicos.</a:t>
            </a:r>
          </a:p>
          <a:p>
            <a:pPr marL="139700" indent="-1317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Casos de poca gravedad.</a:t>
            </a:r>
          </a:p>
          <a:p>
            <a:pPr marL="139700" indent="-1317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40404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Antigénicamente estable.</a:t>
            </a: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BAC31B98-C063-FA47-8005-5850DDB9930F}"/>
              </a:ext>
            </a:extLst>
          </p:cNvPr>
          <p:cNvSpPr>
            <a:spLocks/>
          </p:cNvSpPr>
          <p:nvPr/>
        </p:nvSpPr>
        <p:spPr bwMode="auto">
          <a:xfrm>
            <a:off x="1665070" y="1276351"/>
            <a:ext cx="3737928" cy="481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>
            <a:lvl1pPr marL="39688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1pPr>
            <a:lvl2pPr marL="954088" indent="-4572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2pPr>
            <a:lvl3pPr marL="1411288" indent="-4572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3pPr>
            <a:lvl4pPr marL="16002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4pPr>
            <a:lvl5pPr marL="2057400" indent="-228600">
              <a:spcBef>
                <a:spcPts val="3300"/>
              </a:spcBef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5pPr>
            <a:lvl6pPr marL="25146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6pPr>
            <a:lvl7pPr marL="29718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7pPr>
            <a:lvl8pPr marL="34290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8pPr>
            <a:lvl9pPr marL="3886200" indent="-228600" eaLnBrk="0" fontAlgn="base" hangingPunct="0">
              <a:spcBef>
                <a:spcPts val="3300"/>
              </a:spcBef>
              <a:spcAft>
                <a:spcPct val="0"/>
              </a:spcAft>
              <a:buSzPct val="125000"/>
              <a:buFont typeface="Hoefler Text" panose="02030602050506020203" pitchFamily="18" charset="77"/>
              <a:buChar char="•"/>
              <a:defRPr sz="3800">
                <a:solidFill>
                  <a:schemeClr val="tx1"/>
                </a:solidFill>
                <a:latin typeface="Hoefler Text" panose="02030602050506020203" pitchFamily="18" charset="77"/>
                <a:ea typeface="ヒラギノ明朝 ProN W3" panose="02020300000000000000" pitchFamily="18" charset="-128"/>
                <a:sym typeface="Hoefler Text" panose="02030602050506020203" pitchFamily="18" charset="77"/>
              </a:defRPr>
            </a:lvl9pPr>
          </a:lstStyle>
          <a:p>
            <a:pPr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s-ES_tradnl" altLang="en-US" sz="1800" b="1" i="1" dirty="0" err="1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Orthomyxoviridae</a:t>
            </a:r>
            <a:r>
              <a:rPr lang="es-ES_tradnl" altLang="en-US" sz="1800" b="1" i="1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endParaRPr lang="es-ES_tradnl" altLang="en-US" sz="1800" b="1" dirty="0">
              <a:solidFill>
                <a:srgbClr val="00008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s-ES_tradnl" altLang="en-US" sz="1800" b="1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Genoma:</a:t>
            </a:r>
          </a:p>
          <a:p>
            <a:pPr marL="577850" lvl="1" indent="-2460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RNA (-)</a:t>
            </a:r>
          </a:p>
          <a:p>
            <a:pPr marL="577850" lvl="1" indent="-2460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8 Segmentos</a:t>
            </a:r>
          </a:p>
          <a:p>
            <a:pPr marL="577850" lvl="1" indent="-246063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Codifica 11 Proteínas: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b="1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Hemaglutinina (HA).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b="1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Neuraminidasa (NA).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Nucleoproteína (NP).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De Matriz 1 (M1).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De Matriz 2 (M2).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No estructural (NS1).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No estructural (NEP).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RNA Pol (PA).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RNA Pol (PB1).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RNA Pol (PB1-F2).</a:t>
            </a:r>
          </a:p>
          <a:p>
            <a:pPr marL="936625" lvl="2" indent="-166688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_tradnl" altLang="en-US" sz="1800" dirty="0">
                <a:solidFill>
                  <a:srgbClr val="00008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RNA Pol (PB2).</a:t>
            </a:r>
          </a:p>
          <a:p>
            <a:pPr lvl="2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s-ES_tradnl" altLang="en-US" sz="1800" dirty="0">
              <a:solidFill>
                <a:srgbClr val="00008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 lvl="2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s-ES_tradnl" altLang="en-US" sz="1800" dirty="0">
              <a:solidFill>
                <a:srgbClr val="00008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 lvl="2"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s-ES_tradnl" altLang="en-US" sz="1800" dirty="0">
              <a:solidFill>
                <a:srgbClr val="000080"/>
              </a:solidFill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90D97D-46ED-FD45-8C59-A714265EAF47}"/>
              </a:ext>
            </a:extLst>
          </p:cNvPr>
          <p:cNvSpPr txBox="1"/>
          <p:nvPr/>
        </p:nvSpPr>
        <p:spPr>
          <a:xfrm>
            <a:off x="4867637" y="525746"/>
            <a:ext cx="1890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>
                <a:solidFill>
                  <a:prstClr val="black"/>
                </a:solidFill>
              </a:rPr>
              <a:t>Virus de influenza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91765512-F77B-3D45-BE08-44715EF39131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1115" y="2163961"/>
            <a:ext cx="1486562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82177"/>
            <a:ext cx="10521150" cy="1219545"/>
            <a:chOff x="329785" y="259737"/>
            <a:chExt cx="10521150" cy="1219545"/>
          </a:xfrm>
        </p:grpSpPr>
        <p:grpSp>
          <p:nvGrpSpPr>
            <p:cNvPr id="8" name="7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10" name="table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11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59D581-72E8-4FA8-B91F-58CA9ECC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196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 bwMode="auto">
          <a:xfrm>
            <a:off x="576183" y="274638"/>
            <a:ext cx="1036812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MX" altLang="es-MX"/>
              <a:t>Virus de  la Influenza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62" b="5653"/>
          <a:stretch/>
        </p:blipFill>
        <p:spPr bwMode="auto">
          <a:xfrm>
            <a:off x="6480224" y="1127872"/>
            <a:ext cx="3862670" cy="529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157779" y="6424062"/>
            <a:ext cx="2335114" cy="242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576025" y="987037"/>
            <a:ext cx="5544209" cy="543702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Tipo A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Infecta tanto a humanos como animales.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Dividido en subtipos en función de proteínas de superficie: </a:t>
            </a:r>
            <a:r>
              <a:rPr lang="es-MX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hemaglutinina</a:t>
            </a:r>
            <a:r>
              <a:rPr lang="es-MX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(H1-H18)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neuraminidasa</a:t>
            </a:r>
            <a:r>
              <a:rPr lang="es-MX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(N1-N11)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Las principales subtipos circulantes  son H1N1 y H3N2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Tipo B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Infecta predominantemente a humanos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No está dividido en subtipos, sino en linajes: </a:t>
            </a:r>
            <a:r>
              <a:rPr lang="es-MX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Victoria y Yamagata</a:t>
            </a: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Tipo C</a:t>
            </a: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Poco frecuente en humanos. La mayoría de los casos son subclínicos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B681D86-78C5-4573-AE8A-E6DAF1DF6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58964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81233" y="1628400"/>
            <a:ext cx="8742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Enfermedad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respiratoria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causada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por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alguno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de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los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virus de influenza (A, B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ó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C).</a:t>
            </a: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cs typeface="Arial" panose="020B0604020202020204" pitchFamily="34" charset="0"/>
              <a:sym typeface="Calibri" charset="0"/>
            </a:endParaRP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  <a:sym typeface="Calibri" charset="0"/>
              </a:rPr>
              <a:t>Se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  <a:sym typeface="Calibri" charset="0"/>
              </a:rPr>
              <a:t>transmite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  <a:sym typeface="Calibri" charset="0"/>
              </a:rPr>
              <a:t> de persona a persona.</a:t>
            </a: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  <a:sym typeface="Calibri" charset="0"/>
            </a:endParaRP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  <a:sym typeface="Calibri" charset="0"/>
              </a:rPr>
              <a:t>Distribuci</a:t>
            </a:r>
            <a:r>
              <a:rPr lang="es-ES" altLang="en-US" sz="2000" dirty="0" err="1">
                <a:solidFill>
                  <a:srgbClr val="1A1A1A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  <a:sym typeface="Calibri" charset="0"/>
              </a:rPr>
              <a:t>ón</a:t>
            </a:r>
            <a:r>
              <a:rPr lang="es-ES" altLang="en-US" sz="2000" dirty="0">
                <a:solidFill>
                  <a:srgbClr val="1A1A1A"/>
                </a:solidFill>
                <a:latin typeface="Arial" panose="020B0604020202020204" pitchFamily="34" charset="0"/>
                <a:ea typeface="ヒラギノ角ゴ ProN W3" charset="-128"/>
                <a:cs typeface="Arial" panose="020B0604020202020204" pitchFamily="34" charset="0"/>
                <a:sym typeface="Calibri" charset="0"/>
              </a:rPr>
              <a:t> mundial.</a:t>
            </a: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  <a:sym typeface="Calibri" charset="0"/>
            </a:endParaRP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Amplio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espectro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clínico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: </a:t>
            </a:r>
            <a:r>
              <a:rPr lang="en-US" altLang="en-US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asintomática</a:t>
            </a:r>
            <a:r>
              <a:rPr lang="en-US" altLang="en-US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- </a:t>
            </a:r>
            <a:r>
              <a:rPr lang="en-US" altLang="en-US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neumonía</a:t>
            </a:r>
            <a:r>
              <a:rPr lang="en-US" altLang="en-US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o </a:t>
            </a:r>
            <a:r>
              <a:rPr lang="en-US" altLang="en-US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muerte</a:t>
            </a:r>
            <a:r>
              <a:rPr lang="en-US" altLang="en-US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.</a:t>
            </a: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cs typeface="Arial" panose="020B0604020202020204" pitchFamily="34" charset="0"/>
              <a:sym typeface="Calibri" charset="0"/>
            </a:endParaRP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Alta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transmisibilidad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=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epidemias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y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pandemias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.</a:t>
            </a: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  <a:sym typeface="Calibri" charset="0"/>
            </a:endParaRP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cs typeface="Arial" panose="020B0604020202020204" pitchFamily="34" charset="0"/>
              <a:sym typeface="Calibri" charset="0"/>
            </a:endParaRPr>
          </a:p>
          <a:p>
            <a:pPr marL="234950" indent="-185738">
              <a:spcBef>
                <a:spcPct val="0"/>
              </a:spcBef>
              <a:buClr>
                <a:srgbClr val="000000"/>
              </a:buClr>
              <a:buFont typeface="Calibri" charset="0"/>
              <a:buChar char="•"/>
              <a:defRPr/>
            </a:pP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Variabilidad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genética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=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variabilidad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antigénica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=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variabilidad</a:t>
            </a:r>
            <a:r>
              <a:rPr lang="en-US" altLang="en-US" sz="200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 </a:t>
            </a:r>
            <a:r>
              <a:rPr lang="en-U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patog</a:t>
            </a:r>
            <a:r>
              <a:rPr lang="es-ES" altLang="en-US" sz="2000" dirty="0" err="1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charset="0"/>
              </a:rPr>
              <a:t>énica</a:t>
            </a:r>
            <a:endParaRPr lang="en-US" altLang="en-US" sz="2000" dirty="0">
              <a:solidFill>
                <a:srgbClr val="1A1A1A"/>
              </a:solidFill>
              <a:latin typeface="Arial" panose="020B0604020202020204" pitchFamily="34" charset="0"/>
              <a:ea typeface="ヒラギノ角ゴ ProN W3" charset="-128"/>
              <a:cs typeface="Arial" panose="020B0604020202020204" pitchFamily="34" charset="0"/>
              <a:sym typeface="Calibri" charset="0"/>
            </a:endParaRP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91765512-F77B-3D45-BE08-44715EF39131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4177" y="2432519"/>
            <a:ext cx="1486562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259737"/>
            <a:ext cx="10521150" cy="1219545"/>
            <a:chOff x="329785" y="259737"/>
            <a:chExt cx="10521150" cy="1219545"/>
          </a:xfrm>
        </p:grpSpPr>
        <p:grpSp>
          <p:nvGrpSpPr>
            <p:cNvPr id="7" name="6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10" name="table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11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4EA0C60-A74B-4946-84FC-A6BA1BD4E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84179141"/>
      </p:ext>
    </p:extLst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81" y="994323"/>
            <a:ext cx="10652963" cy="570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329785" y="259737"/>
            <a:ext cx="10521150" cy="1219545"/>
            <a:chOff x="329785" y="259737"/>
            <a:chExt cx="10521150" cy="1219545"/>
          </a:xfrm>
        </p:grpSpPr>
        <p:grpSp>
          <p:nvGrpSpPr>
            <p:cNvPr id="5" name="4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7" name="table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8" name="Picture 8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63" y="1128713"/>
            <a:ext cx="825817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1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Marcador de contenido"/>
          <p:cNvSpPr>
            <a:spLocks noGrp="1"/>
          </p:cNvSpPr>
          <p:nvPr>
            <p:ph idx="1"/>
          </p:nvPr>
        </p:nvSpPr>
        <p:spPr bwMode="auto">
          <a:xfrm>
            <a:off x="576183" y="1600201"/>
            <a:ext cx="10368122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MX" altLang="es-MX" sz="2400" dirty="0">
                <a:latin typeface="Arial" pitchFamily="34" charset="0"/>
                <a:cs typeface="Arial" pitchFamily="34" charset="0"/>
              </a:rPr>
              <a:t>Los virus acumulan mutaciones genéticas puntuales durante su replicación que conducen a la aparición de variantes virales, lo que produce cada año la llamada influenza estacional causada por los virus A y B. </a:t>
            </a:r>
          </a:p>
          <a:p>
            <a:pPr algn="just"/>
            <a:r>
              <a:rPr lang="es-MX" altLang="es-MX" sz="2400" dirty="0">
                <a:latin typeface="Arial" pitchFamily="34" charset="0"/>
                <a:cs typeface="Arial" pitchFamily="34" charset="0"/>
              </a:rPr>
              <a:t>Esta variación antigénica se debe a mutaciones y re-arreglos genéticos que dan lugar a cambios menores anuales, conocidos como </a:t>
            </a:r>
            <a:r>
              <a:rPr lang="es-MX" altLang="es-MX" sz="2400" i="1" dirty="0" err="1">
                <a:latin typeface="Arial" pitchFamily="34" charset="0"/>
                <a:cs typeface="Arial" pitchFamily="34" charset="0"/>
              </a:rPr>
              <a:t>drift</a:t>
            </a:r>
            <a:r>
              <a:rPr lang="es-MX" altLang="es-MX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altLang="es-MX" sz="2400" dirty="0">
                <a:latin typeface="Arial" pitchFamily="34" charset="0"/>
                <a:cs typeface="Arial" pitchFamily="34" charset="0"/>
              </a:rPr>
              <a:t>o deriva genética, y a cambios mayores o </a:t>
            </a:r>
            <a:r>
              <a:rPr lang="es-MX" altLang="es-MX" sz="2400" i="1" dirty="0" err="1">
                <a:latin typeface="Arial" pitchFamily="34" charset="0"/>
                <a:cs typeface="Arial" pitchFamily="34" charset="0"/>
              </a:rPr>
              <a:t>shift</a:t>
            </a:r>
            <a:r>
              <a:rPr lang="es-MX" altLang="es-MX" sz="2400" dirty="0">
                <a:latin typeface="Arial" pitchFamily="34" charset="0"/>
                <a:cs typeface="Arial" pitchFamily="34" charset="0"/>
              </a:rPr>
              <a:t>, generalmente cada 40 años.</a:t>
            </a:r>
          </a:p>
          <a:p>
            <a:pPr algn="just"/>
            <a:r>
              <a:rPr lang="es-MX" altLang="es-MX" sz="2400" dirty="0">
                <a:latin typeface="Arial" pitchFamily="34" charset="0"/>
                <a:cs typeface="Arial" pitchFamily="34" charset="0"/>
              </a:rPr>
              <a:t>Con estos mecanismos, el virus elude al sistema inmunitario adaptativo del hospedero</a:t>
            </a:r>
          </a:p>
        </p:txBody>
      </p:sp>
      <p:sp>
        <p:nvSpPr>
          <p:cNvPr id="6147" name="1 Título"/>
          <p:cNvSpPr>
            <a:spLocks noGrp="1"/>
          </p:cNvSpPr>
          <p:nvPr>
            <p:ph type="title"/>
          </p:nvPr>
        </p:nvSpPr>
        <p:spPr bwMode="auto">
          <a:xfrm>
            <a:off x="576183" y="274638"/>
            <a:ext cx="10368122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MX" altLang="es-MX" dirty="0">
                <a:latin typeface="Arial" pitchFamily="34" charset="0"/>
                <a:cs typeface="Arial" pitchFamily="34" charset="0"/>
              </a:rPr>
              <a:t>Virus de  la Influenza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3744297" y="260649"/>
            <a:ext cx="7680326" cy="1055977"/>
            <a:chOff x="2971909" y="236504"/>
            <a:chExt cx="6096001" cy="1055977"/>
          </a:xfrm>
        </p:grpSpPr>
        <p:pic>
          <p:nvPicPr>
            <p:cNvPr id="5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909" y="236504"/>
              <a:ext cx="6096001" cy="1055977"/>
            </a:xfrm>
            <a:prstGeom prst="rect">
              <a:avLst/>
            </a:prstGeom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9875" y="332656"/>
              <a:ext cx="630238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6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2F9C2A7-901A-4FDD-8044-7AF72D621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30984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AA91BDB5-35B8-A548-A541-8D3FFF21BCF0}"/>
              </a:ext>
            </a:extLst>
          </p:cNvPr>
          <p:cNvSpPr txBox="1"/>
          <p:nvPr/>
        </p:nvSpPr>
        <p:spPr>
          <a:xfrm>
            <a:off x="3433918" y="460489"/>
            <a:ext cx="452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Virus de influenza: constante evolución</a:t>
            </a:r>
          </a:p>
        </p:txBody>
      </p:sp>
      <p:pic>
        <p:nvPicPr>
          <p:cNvPr id="36" name="Picture 3">
            <a:extLst>
              <a:ext uri="{FF2B5EF4-FFF2-40B4-BE49-F238E27FC236}">
                <a16:creationId xmlns:a16="http://schemas.microsoft.com/office/drawing/2014/main" id="{792AAD77-EAF2-1645-9239-36D0FE9F24C6}"/>
              </a:ext>
            </a:extLst>
          </p:cNvPr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634" y="1755358"/>
            <a:ext cx="2588579" cy="308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B27186B7-381A-2E40-8B59-3E63241B724C}"/>
              </a:ext>
            </a:extLst>
          </p:cNvPr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6021" y="927966"/>
            <a:ext cx="2927190" cy="4735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054E4D3-545C-D44E-B01A-A4413419B3BC}"/>
              </a:ext>
            </a:extLst>
          </p:cNvPr>
          <p:cNvSpPr txBox="1"/>
          <p:nvPr/>
        </p:nvSpPr>
        <p:spPr>
          <a:xfrm>
            <a:off x="2680563" y="5998522"/>
            <a:ext cx="2620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Cambios</a:t>
            </a:r>
            <a:r>
              <a:rPr lang="en-US" b="1" dirty="0">
                <a:solidFill>
                  <a:prstClr val="black"/>
                </a:solidFill>
              </a:rPr>
              <a:t> ‘</a:t>
            </a:r>
            <a:r>
              <a:rPr lang="en-US" b="1" dirty="0" err="1">
                <a:solidFill>
                  <a:prstClr val="black"/>
                </a:solidFill>
              </a:rPr>
              <a:t>menores</a:t>
            </a:r>
            <a:r>
              <a:rPr lang="en-US" b="1" dirty="0">
                <a:solidFill>
                  <a:prstClr val="black"/>
                </a:solidFill>
              </a:rPr>
              <a:t>’ (</a:t>
            </a:r>
            <a:r>
              <a:rPr lang="en-US" b="1" i="1" dirty="0">
                <a:solidFill>
                  <a:prstClr val="black"/>
                </a:solidFill>
              </a:rPr>
              <a:t>drift</a:t>
            </a:r>
            <a:r>
              <a:rPr lang="en-US" b="1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4494B56-4E3A-C94F-BB73-DE12188EF7E7}"/>
              </a:ext>
            </a:extLst>
          </p:cNvPr>
          <p:cNvSpPr txBox="1"/>
          <p:nvPr/>
        </p:nvSpPr>
        <p:spPr>
          <a:xfrm>
            <a:off x="6887063" y="5998522"/>
            <a:ext cx="2607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Cambios</a:t>
            </a:r>
            <a:r>
              <a:rPr lang="en-US" b="1" dirty="0">
                <a:solidFill>
                  <a:prstClr val="black"/>
                </a:solidFill>
              </a:rPr>
              <a:t> ‘</a:t>
            </a:r>
            <a:r>
              <a:rPr lang="en-US" b="1" dirty="0" err="1">
                <a:solidFill>
                  <a:prstClr val="black"/>
                </a:solidFill>
              </a:rPr>
              <a:t>mayores</a:t>
            </a:r>
            <a:r>
              <a:rPr lang="en-US" b="1" dirty="0">
                <a:solidFill>
                  <a:prstClr val="black"/>
                </a:solidFill>
              </a:rPr>
              <a:t>’ (</a:t>
            </a:r>
            <a:r>
              <a:rPr lang="en-US" b="1" i="1" dirty="0">
                <a:solidFill>
                  <a:prstClr val="black"/>
                </a:solidFill>
              </a:rPr>
              <a:t>shift</a:t>
            </a:r>
            <a:r>
              <a:rPr lang="en-US" b="1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3F394DE2-6CAD-412C-969D-1369F8171ABC}"/>
              </a:ext>
            </a:extLst>
          </p:cNvPr>
          <p:cNvSpPr/>
          <p:nvPr/>
        </p:nvSpPr>
        <p:spPr>
          <a:xfrm>
            <a:off x="1" y="6461798"/>
            <a:ext cx="11520488" cy="4046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b="1" spc="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Vacunación contra Influenza</a:t>
            </a:r>
          </a:p>
        </p:txBody>
      </p:sp>
      <p:grpSp>
        <p:nvGrpSpPr>
          <p:cNvPr id="14" name="Grupo 10">
            <a:extLst>
              <a:ext uri="{FF2B5EF4-FFF2-40B4-BE49-F238E27FC236}">
                <a16:creationId xmlns:a16="http://schemas.microsoft.com/office/drawing/2014/main" id="{794DD6AD-CE72-4627-A372-4E730F4B2E3B}"/>
              </a:ext>
            </a:extLst>
          </p:cNvPr>
          <p:cNvGrpSpPr/>
          <p:nvPr/>
        </p:nvGrpSpPr>
        <p:grpSpPr>
          <a:xfrm>
            <a:off x="489589" y="99933"/>
            <a:ext cx="10521150" cy="1219545"/>
            <a:chOff x="329785" y="259737"/>
            <a:chExt cx="10521150" cy="1219545"/>
          </a:xfrm>
        </p:grpSpPr>
        <p:grpSp>
          <p:nvGrpSpPr>
            <p:cNvPr id="15" name="14 Grupo"/>
            <p:cNvGrpSpPr/>
            <p:nvPr/>
          </p:nvGrpSpPr>
          <p:grpSpPr>
            <a:xfrm>
              <a:off x="3170609" y="357224"/>
              <a:ext cx="7680326" cy="1055832"/>
              <a:chOff x="2516563" y="332656"/>
              <a:chExt cx="6096001" cy="1055977"/>
            </a:xfrm>
          </p:grpSpPr>
          <p:pic>
            <p:nvPicPr>
              <p:cNvPr id="17" name="table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563" y="332656"/>
                <a:ext cx="6096001" cy="1055977"/>
              </a:xfrm>
              <a:prstGeom prst="rect">
                <a:avLst/>
              </a:prstGeom>
            </p:spPr>
          </p:pic>
          <p:pic>
            <p:nvPicPr>
              <p:cNvPr id="18" name="Picture 8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159875" y="332656"/>
                <a:ext cx="630238" cy="630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6" name="Picture 2" descr="Resultado de imagen para secretaria de salud logo">
              <a:extLst>
                <a:ext uri="{FF2B5EF4-FFF2-40B4-BE49-F238E27FC236}">
                  <a16:creationId xmlns:a16="http://schemas.microsoft.com/office/drawing/2014/main" id="{C947A566-1883-4539-841A-59231F07A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85" y="259737"/>
              <a:ext cx="2840824" cy="1219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F0E7907-5202-4205-8E90-E3D936C37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1144-3E24-A547-898E-44276FC92BEB}" type="slidenum">
              <a:rPr lang="fr-FR" altLang="fr-FR" smtClean="0"/>
              <a:pPr/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452410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F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3728</TotalTime>
  <Words>2369</Words>
  <Application>Microsoft Office PowerPoint</Application>
  <PresentationFormat>Personalizado</PresentationFormat>
  <Paragraphs>375</Paragraphs>
  <Slides>30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Helvetica</vt:lpstr>
      <vt:lpstr>Hoefler Text</vt:lpstr>
      <vt:lpstr>Tema de Office</vt:lpstr>
      <vt:lpstr>Presentación de PowerPoint</vt:lpstr>
      <vt:lpstr>El Caso de la Influenza</vt:lpstr>
      <vt:lpstr>Presentación de PowerPoint</vt:lpstr>
      <vt:lpstr>Presentación de PowerPoint</vt:lpstr>
      <vt:lpstr>Virus de  la Influenza</vt:lpstr>
      <vt:lpstr>Presentación de PowerPoint</vt:lpstr>
      <vt:lpstr>Presentación de PowerPoint</vt:lpstr>
      <vt:lpstr>Virus de  la Influenza</vt:lpstr>
      <vt:lpstr>Presentación de PowerPoint</vt:lpstr>
      <vt:lpstr>Presentación de PowerPoint</vt:lpstr>
      <vt:lpstr>Presentación de PowerPoint</vt:lpstr>
      <vt:lpstr>Presentación de PowerPoint</vt:lpstr>
      <vt:lpstr>Vacunación Contra la Influenza</vt:lpstr>
      <vt:lpstr>Vacunación Contra la Influenza</vt:lpstr>
      <vt:lpstr>Presentación de PowerPoint</vt:lpstr>
      <vt:lpstr>Comportamiento de Neumonías  INER 2010-2016</vt:lpstr>
      <vt:lpstr>Presentación de PowerPoint</vt:lpstr>
      <vt:lpstr>Vacunación Contra la Influenza</vt:lpstr>
      <vt:lpstr>Vacunación Contra la Influenza</vt:lpstr>
      <vt:lpstr>Vacunación Contra la Influenza</vt:lpstr>
      <vt:lpstr>Tipos de Vacunas</vt:lpstr>
      <vt:lpstr>Vacuna Trivalente</vt:lpstr>
      <vt:lpstr>Vacuna Trivalente Contraindicaciones</vt:lpstr>
      <vt:lpstr>Vacuna Tetravalente</vt:lpstr>
      <vt:lpstr>Vacuna Tetravalente</vt:lpstr>
      <vt:lpstr>Tipos de Vacunas Vacuna Inactivada </vt:lpstr>
      <vt:lpstr>Presentación de PowerPoint</vt:lpstr>
      <vt:lpstr>Conclusiones</vt:lpstr>
      <vt:lpstr>Conclusiones</vt:lpstr>
      <vt:lpstr>Presentación de PowerPoint</vt:lpstr>
    </vt:vector>
  </TitlesOfParts>
  <Company>The Union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Threats to Lung Health</dc:title>
  <dc:creator>Roxanne Van Gelder</dc:creator>
  <cp:lastModifiedBy>Auditorio Principal</cp:lastModifiedBy>
  <cp:revision>265</cp:revision>
  <dcterms:created xsi:type="dcterms:W3CDTF">2015-02-25T09:21:43Z</dcterms:created>
  <dcterms:modified xsi:type="dcterms:W3CDTF">2019-09-18T17:04:49Z</dcterms:modified>
</cp:coreProperties>
</file>