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5" r:id="rId3"/>
    <p:sldMasterId id="2147483670" r:id="rId4"/>
  </p:sldMasterIdLst>
  <p:notesMasterIdLst>
    <p:notesMasterId r:id="rId41"/>
  </p:notesMasterIdLst>
  <p:sldIdLst>
    <p:sldId id="267" r:id="rId5"/>
    <p:sldId id="502" r:id="rId6"/>
    <p:sldId id="505" r:id="rId7"/>
    <p:sldId id="506" r:id="rId8"/>
    <p:sldId id="507" r:id="rId9"/>
    <p:sldId id="508" r:id="rId10"/>
    <p:sldId id="509" r:id="rId11"/>
    <p:sldId id="510" r:id="rId12"/>
    <p:sldId id="511" r:id="rId13"/>
    <p:sldId id="512" r:id="rId14"/>
    <p:sldId id="264" r:id="rId15"/>
    <p:sldId id="396" r:id="rId16"/>
    <p:sldId id="256" r:id="rId17"/>
    <p:sldId id="257" r:id="rId18"/>
    <p:sldId id="258" r:id="rId19"/>
    <p:sldId id="260" r:id="rId20"/>
    <p:sldId id="259" r:id="rId21"/>
    <p:sldId id="261" r:id="rId22"/>
    <p:sldId id="262" r:id="rId23"/>
    <p:sldId id="263" r:id="rId24"/>
    <p:sldId id="272" r:id="rId25"/>
    <p:sldId id="517" r:id="rId26"/>
    <p:sldId id="268" r:id="rId27"/>
    <p:sldId id="514" r:id="rId28"/>
    <p:sldId id="515" r:id="rId29"/>
    <p:sldId id="516" r:id="rId30"/>
    <p:sldId id="518" r:id="rId31"/>
    <p:sldId id="269" r:id="rId32"/>
    <p:sldId id="519" r:id="rId33"/>
    <p:sldId id="271" r:id="rId34"/>
    <p:sldId id="274" r:id="rId35"/>
    <p:sldId id="520" r:id="rId36"/>
    <p:sldId id="521" r:id="rId37"/>
    <p:sldId id="276" r:id="rId38"/>
    <p:sldId id="522" r:id="rId39"/>
    <p:sldId id="278" r:id="rId4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4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6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CDEE9DDB-6724-4D1D-BBA2-A68EF86E30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7991EE79-01FF-4CDE-A893-0AD2335C63A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B49AB-F21C-4180-9252-A62EA5A397F5}" type="datetimeFigureOut">
              <a:rPr lang="es-MX" smtClean="0"/>
              <a:t>20/09/2019</a:t>
            </a:fld>
            <a:endParaRPr lang="es-MX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xmlns="" id="{DE0D10A0-B162-4C94-8F12-05B4731341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xmlns="" id="{C5D87C22-7907-45D0-A0D3-5263639D8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5C1C0D5C-ACFC-4CCD-BDD7-39BEBA51939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93374807-BA35-4005-A124-6554CCCE0E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2F487-8545-4970-81BD-9E19142454F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9690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978132" y="8840413"/>
            <a:ext cx="3043343" cy="46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794" tIns="46897" rIns="93794" bIns="46897" anchor="b"/>
          <a:lstStyle/>
          <a:p>
            <a:pPr marL="0" marR="0" lvl="0" indent="0" algn="r" defTabSz="928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D4DD-9ED5-4B7B-97C5-9F0420D50C62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28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2310" y="4420207"/>
            <a:ext cx="5618480" cy="4190711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endParaRPr lang="es-ES" b="1"/>
          </a:p>
        </p:txBody>
      </p:sp>
    </p:spTree>
    <p:extLst>
      <p:ext uri="{BB962C8B-B14F-4D97-AF65-F5344CB8AC3E}">
        <p14:creationId xmlns:p14="http://schemas.microsoft.com/office/powerpoint/2010/main" val="2920618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>
            <a:extLst>
              <a:ext uri="{FF2B5EF4-FFF2-40B4-BE49-F238E27FC236}">
                <a16:creationId xmlns:a16="http://schemas.microsoft.com/office/drawing/2014/main" xmlns="" id="{F8683F57-5CE4-474E-BD88-9F17C9430E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2B5C53-402E-400F-88A3-39DA0BF4384B}" type="slidenum">
              <a:rPr kumimoji="0" lang="es-ES_tradnl" altLang="es-MX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ES_tradnl" altLang="es-MX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20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616141" y="268288"/>
            <a:ext cx="219456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16141" y="6356351"/>
            <a:ext cx="23368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BA2AA-DB21-4F74-88DF-DB0DC827841D}" type="datetime1">
              <a:rPr kumimoji="0" lang="es-MX" sz="1100" b="1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20/09/2019</a:t>
            </a:fld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69648D-2B73-E948-85B5-47454D173DC7}" type="slidenum">
              <a:rPr kumimoji="0" lang="es-ES_tradnl" sz="2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2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54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A270FD0-6A1E-7142-A830-111381CDF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E451347-6D56-5E4D-8053-B22D1F591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54329D3-E88C-F04E-98E5-9249C4F5C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6828EC-E697-4C8B-9992-69F75916433A}" type="datetime1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20/09/2019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24F5616-14E0-B14A-A389-66F5B9394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4393FAC-6D51-624D-BD4F-76EF7D090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436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70159BD-D057-784F-B4E5-83F82870C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1389BEC-8E37-2F42-904D-7F0016B75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FAA3574-D51D-224C-922A-458A094A2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814A4-8257-4622-8D6E-5AC1771F8946}" type="datetime1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20/09/2019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EF3138C-7680-3943-B3E3-2D71F29AE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6551E7B-6DD8-4447-928B-28B053F08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46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7BAD-0F40-438F-9812-ADD67955F15D}" type="datetime1">
              <a:rPr lang="es-MX" smtClean="0">
                <a:solidFill>
                  <a:prstClr val="white">
                    <a:alpha val="60000"/>
                  </a:prstClr>
                </a:solidFill>
              </a:rPr>
              <a:t>20/09/2019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alpha val="60000"/>
                  </a:prstClr>
                </a:solidFill>
              </a:rPr>
              <a:t>|</a:t>
            </a:r>
            <a:r>
              <a:rPr lang="en-US" sz="900" baseline="16000">
                <a:solidFill>
                  <a:prstClr val="white">
                    <a:alpha val="60000"/>
                  </a:prstClr>
                </a:solidFill>
              </a:rPr>
              <a:t>        </a:t>
            </a:r>
            <a:fld id="{B7D7797C-B195-4DFF-9386-70BB87CB5425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‹Nº›</a:t>
            </a:fld>
            <a:endParaRPr lang="en-US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4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E323-B08C-43D0-B153-6ADD1023AF2B}" type="datetime1">
              <a:rPr lang="es-MX" smtClean="0">
                <a:solidFill>
                  <a:prstClr val="white">
                    <a:alpha val="60000"/>
                  </a:prstClr>
                </a:solidFill>
              </a:rPr>
              <a:t>20/09/2019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alpha val="60000"/>
                  </a:prstClr>
                </a:solidFill>
              </a:rPr>
              <a:t>|</a:t>
            </a:r>
            <a:r>
              <a:rPr lang="en-US" sz="900" baseline="16000">
                <a:solidFill>
                  <a:prstClr val="white">
                    <a:alpha val="60000"/>
                  </a:prstClr>
                </a:solidFill>
              </a:rPr>
              <a:t>        </a:t>
            </a:r>
            <a:fld id="{1424802B-1A50-49F7-B1AE-62409CC9D9C2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‹Nº›</a:t>
            </a:fld>
            <a:endParaRPr lang="en-US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9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2DA3C28F-E8D2-41BB-86B1-5D6349B7F6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Aft>
                <a:spcPct val="0"/>
              </a:spcAft>
              <a:defRPr/>
            </a:pPr>
            <a:fld id="{7FE5C2C0-9AA6-4AE7-9BA2-D0FF16EC7D7C}" type="datetime1">
              <a:rPr lang="es-MX" smtClean="0">
                <a:solidFill>
                  <a:srgbClr val="5E574E"/>
                </a:solidFill>
              </a:rPr>
              <a:t>20/09/2019</a:t>
            </a:fld>
            <a:endParaRPr lang="en-US">
              <a:solidFill>
                <a:srgbClr val="5E574E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4ACF98F5-B152-465B-998D-294FA18D69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5E574E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7C4F348E-85A1-4AEF-B421-C0F721BCC7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Aft>
                <a:spcPct val="0"/>
              </a:spcAft>
            </a:pPr>
            <a:fld id="{735E741F-16E0-483F-895D-C0097AFC57C0}" type="slidenum">
              <a:rPr lang="en-US" altLang="es-MX" smtClean="0">
                <a:solidFill>
                  <a:srgbClr val="5E574E"/>
                </a:solidFill>
              </a:rPr>
              <a:pPr fontAlgn="base">
                <a:spcAft>
                  <a:spcPct val="0"/>
                </a:spcAft>
              </a:pPr>
              <a:t>‹Nº›</a:t>
            </a:fld>
            <a:endParaRPr lang="en-US" altLang="es-MX">
              <a:solidFill>
                <a:srgbClr val="5E57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898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8677836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209801"/>
            <a:ext cx="8677836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98212" y="6356351"/>
            <a:ext cx="233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88E5A6F-F121-4E0D-B917-E16ACC953C96}" type="datetime1">
              <a:rPr lang="es-MX" smtClean="0"/>
              <a:t>20/09/2019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3083" y="6356351"/>
            <a:ext cx="8009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659" y="361017"/>
            <a:ext cx="6753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8B69648D-2B73-E948-85B5-47454D173DC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930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F5FBE8C9-6729-A64A-B9D4-5B372003E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D4A3EBC-3206-6A43-AC75-EBA77467B3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A101A46-13EF-0443-9D51-8419DFDF2F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9FD0B-772A-447B-AD38-B401240C9C66}" type="datetime1">
              <a:rPr lang="es-MX" smtClean="0"/>
              <a:t>20/09/2019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3CB1380-F26C-6240-979E-0C9BDB5265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16241AC-7DDE-F343-A6AF-2CF694763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623AC-2B0C-9046-A8F3-5C5A325A194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698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</a:schemeClr>
            </a:gs>
            <a:gs pos="13000">
              <a:srgbClr val="0047FF"/>
            </a:gs>
            <a:gs pos="72000">
              <a:srgbClr val="0047FF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>
          <a:xfrm rot="19724275">
            <a:off x="1830961" y="1038441"/>
            <a:ext cx="965416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>
          <a:xfrm rot="17656910">
            <a:off x="557464" y="419133"/>
            <a:ext cx="5538472" cy="597394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 rot="19724275">
            <a:off x="4370607" y="116855"/>
            <a:ext cx="8639149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6320" y="4876800"/>
            <a:ext cx="100584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4800" y="685802"/>
            <a:ext cx="8128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547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F732B5E-4F1B-42B1-9C4F-CCC51499DE69}" type="datetime1">
              <a:rPr lang="es-MX" smtClean="0"/>
              <a:t>20/09/2019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80" y="6154739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280" y="5842000"/>
            <a:ext cx="28448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|</a:t>
            </a:r>
            <a:r>
              <a:rPr lang="en-US" sz="900" baseline="16000"/>
              <a:t>        </a:t>
            </a:r>
            <a:fld id="{EBE09486-976F-4C96-82FD-F0A27CB13D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/>
          </a:p>
        </p:txBody>
      </p:sp>
      <p:pic>
        <p:nvPicPr>
          <p:cNvPr id="11" name="Picture 47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768" y="6092826"/>
            <a:ext cx="191981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3056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xmlns="" id="{7B0BB3C7-6053-43EF-B933-B7F0D057F6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41867" y="228600"/>
            <a:ext cx="110405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MX"/>
              <a:t>Haga clic para modificar el estilo de título del patrón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xmlns="" id="{C338A8F0-8AA0-4B8F-8C9A-0D3D22323A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85950"/>
            <a:ext cx="10905067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MX"/>
              <a:t>Haga clic para modificar el estilo de texto del patrón</a:t>
            </a:r>
          </a:p>
          <a:p>
            <a:pPr lvl="1"/>
            <a:r>
              <a:rPr lang="en-US" altLang="es-MX"/>
              <a:t>Segundo nivel</a:t>
            </a:r>
          </a:p>
          <a:p>
            <a:pPr lvl="2"/>
            <a:r>
              <a:rPr lang="en-US" altLang="es-MX"/>
              <a:t>Tercer nivel</a:t>
            </a:r>
          </a:p>
          <a:p>
            <a:pPr lvl="3"/>
            <a:r>
              <a:rPr lang="en-US" altLang="es-MX"/>
              <a:t>Cuarto nivel</a:t>
            </a:r>
          </a:p>
          <a:p>
            <a:pPr lvl="4"/>
            <a:r>
              <a:rPr lang="en-US" altLang="es-MX"/>
              <a:t>Quinto nivel</a:t>
            </a:r>
          </a:p>
        </p:txBody>
      </p:sp>
      <p:sp>
        <p:nvSpPr>
          <p:cNvPr id="115716" name="Rectangle 4">
            <a:extLst>
              <a:ext uri="{FF2B5EF4-FFF2-40B4-BE49-F238E27FC236}">
                <a16:creationId xmlns:a16="http://schemas.microsoft.com/office/drawing/2014/main" xmlns="" id="{A3DDD435-113A-4EF5-97C0-D9663D25F07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5733" y="622935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03BDDB6-B09B-42B2-8AF7-87B30A6FEFA8}" type="datetime1">
              <a:rPr lang="es-MX" smtClean="0"/>
              <a:t>20/09/2019</a:t>
            </a:fld>
            <a:endParaRPr lang="en-US"/>
          </a:p>
        </p:txBody>
      </p:sp>
      <p:sp>
        <p:nvSpPr>
          <p:cNvPr id="115717" name="Rectangle 5">
            <a:extLst>
              <a:ext uri="{FF2B5EF4-FFF2-40B4-BE49-F238E27FC236}">
                <a16:creationId xmlns:a16="http://schemas.microsoft.com/office/drawing/2014/main" xmlns="" id="{85B34449-7F89-4D42-B174-3ABF1AA8C7F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2935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8" name="Rectangle 6">
            <a:extLst>
              <a:ext uri="{FF2B5EF4-FFF2-40B4-BE49-F238E27FC236}">
                <a16:creationId xmlns:a16="http://schemas.microsoft.com/office/drawing/2014/main" xmlns="" id="{E7889D27-0BE1-452A-B6DB-BB92DBE2F0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74667" y="622935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55B31999-DF70-4F6B-B1C4-F008F3D65439}" type="slidenum">
              <a:rPr lang="en-US" altLang="es-MX"/>
              <a:pPr/>
              <a:t>‹Nº›</a:t>
            </a:fld>
            <a:endParaRPr lang="en-US" altLang="es-MX"/>
          </a:p>
        </p:txBody>
      </p:sp>
      <p:pic>
        <p:nvPicPr>
          <p:cNvPr id="7175" name="Picture 7" descr="A:\paint.GIF">
            <a:extLst>
              <a:ext uri="{FF2B5EF4-FFF2-40B4-BE49-F238E27FC236}">
                <a16:creationId xmlns:a16="http://schemas.microsoft.com/office/drawing/2014/main" xmlns="" id="{A76B6FBC-BDA8-4F49-80C1-A1B6EA0D6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14451"/>
            <a:ext cx="109728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9761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/>
        <a:buChar char="z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/>
        <a:buChar char="y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/>
        <a:buChar char="x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flu/professionals/acip/2013-summary-recommendations.htm?s_cid=seasonalflu-govd-00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cdc.gov/" TargetMode="External"/><Relationship Id="rId5" Type="http://schemas.openxmlformats.org/officeDocument/2006/relationships/hyperlink" Target="http://www.who.int/" TargetMode="External"/><Relationship Id="rId4" Type="http://schemas.openxmlformats.org/officeDocument/2006/relationships/hyperlink" Target="http://www.hhs.gov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4976880-FB60-6349-B613-C69B261234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968" y="2324101"/>
            <a:ext cx="9057502" cy="2705100"/>
          </a:xfrm>
        </p:spPr>
        <p:txBody>
          <a:bodyPr/>
          <a:lstStyle/>
          <a:p>
            <a:pPr algn="l"/>
            <a:r>
              <a:rPr lang="es-MX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 CLÍNICOS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69FE280-B06D-C24A-B4A9-00D76A45D9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5968" y="5200651"/>
            <a:ext cx="9144000" cy="2228850"/>
          </a:xfrm>
        </p:spPr>
        <p:txBody>
          <a:bodyPr/>
          <a:lstStyle/>
          <a:p>
            <a:pPr algn="l"/>
            <a:r>
              <a:rPr lang="es-MX" b="1" dirty="0">
                <a:solidFill>
                  <a:schemeClr val="bg1"/>
                </a:solidFill>
              </a:rPr>
              <a:t>         </a:t>
            </a:r>
            <a:r>
              <a:rPr lang="es-MX" sz="2800" b="1" dirty="0">
                <a:solidFill>
                  <a:srgbClr val="FFFF00"/>
                </a:solidFill>
              </a:rPr>
              <a:t>MARTE HERNANDEZ PORRAS </a:t>
            </a:r>
          </a:p>
        </p:txBody>
      </p:sp>
      <p:grpSp>
        <p:nvGrpSpPr>
          <p:cNvPr id="8" name="4 Grupo">
            <a:extLst>
              <a:ext uri="{FF2B5EF4-FFF2-40B4-BE49-F238E27FC236}">
                <a16:creationId xmlns:a16="http://schemas.microsoft.com/office/drawing/2014/main" xmlns="" id="{CC6366BB-EF8A-1C4E-AA61-C9BD97C3E00D}"/>
              </a:ext>
            </a:extLst>
          </p:cNvPr>
          <p:cNvGrpSpPr/>
          <p:nvPr/>
        </p:nvGrpSpPr>
        <p:grpSpPr>
          <a:xfrm>
            <a:off x="10167425" y="142875"/>
            <a:ext cx="1419738" cy="1757363"/>
            <a:chOff x="6372200" y="692696"/>
            <a:chExt cx="1866025" cy="2295526"/>
          </a:xfrm>
        </p:grpSpPr>
        <p:pic>
          <p:nvPicPr>
            <p:cNvPr id="9" name="Picture 5" descr="http://www.polisoftwares.com/INP_Reclutamiento/Images/Logos/INP.png">
              <a:extLst>
                <a:ext uri="{FF2B5EF4-FFF2-40B4-BE49-F238E27FC236}">
                  <a16:creationId xmlns:a16="http://schemas.microsoft.com/office/drawing/2014/main" xmlns="" id="{37A1AC37-7B17-B345-82EF-A6C44F420D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1"/>
            <a:stretch/>
          </p:blipFill>
          <p:spPr bwMode="auto">
            <a:xfrm>
              <a:off x="6372200" y="692696"/>
              <a:ext cx="1866025" cy="2295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3 Elipse">
              <a:extLst>
                <a:ext uri="{FF2B5EF4-FFF2-40B4-BE49-F238E27FC236}">
                  <a16:creationId xmlns:a16="http://schemas.microsoft.com/office/drawing/2014/main" xmlns="" id="{1C7EA645-5097-DA4D-85DF-DD8673C73F71}"/>
                </a:ext>
              </a:extLst>
            </p:cNvPr>
            <p:cNvSpPr/>
            <p:nvPr/>
          </p:nvSpPr>
          <p:spPr>
            <a:xfrm>
              <a:off x="6948264" y="1085751"/>
              <a:ext cx="288032" cy="295622"/>
            </a:xfrm>
            <a:prstGeom prst="ellipse">
              <a:avLst/>
            </a:prstGeom>
            <a:solidFill>
              <a:srgbClr val="B6B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11 Elipse">
              <a:extLst>
                <a:ext uri="{FF2B5EF4-FFF2-40B4-BE49-F238E27FC236}">
                  <a16:creationId xmlns:a16="http://schemas.microsoft.com/office/drawing/2014/main" xmlns="" id="{F806177B-5DBF-5D4C-8A17-5A2C66612546}"/>
                </a:ext>
              </a:extLst>
            </p:cNvPr>
            <p:cNvSpPr/>
            <p:nvPr/>
          </p:nvSpPr>
          <p:spPr>
            <a:xfrm>
              <a:off x="7668344" y="1090340"/>
              <a:ext cx="288032" cy="295622"/>
            </a:xfrm>
            <a:prstGeom prst="ellipse">
              <a:avLst/>
            </a:prstGeom>
            <a:solidFill>
              <a:srgbClr val="B6B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A7CA4B5E-A493-4A54-85DF-F1CD8B04E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169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" y="552450"/>
            <a:ext cx="11496675" cy="616962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MX" sz="8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5</a:t>
            </a:r>
            <a:r>
              <a:rPr lang="es-MX" sz="7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s-MX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Paciente masculino de 12 año de edad, quien es traído a consulta por iniciar hace 24 horas con fiebre de 38º tos, fatiga, malestar general y cefalea. A la exploración física encuentra paciente </a:t>
            </a:r>
            <a:r>
              <a:rPr lang="es-MX" sz="7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taquipnéico</a:t>
            </a:r>
            <a:r>
              <a:rPr lang="es-MX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 taquicardia, así como sibilancias difusas discretas en ambos campos pulmonares. La madre comenta que padece asma desde los 2 años, en tratamiento de rescate con salbutamol. Su ultima crisis fue hace 4 días cuando se encontraba jugando a la intemperie durante un retiro escolar.</a:t>
            </a: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¿Cuál es la tasa de eventos adversos reportados del Oseltamivir?</a:t>
            </a:r>
          </a:p>
          <a:p>
            <a:pPr marL="457200" indent="-457200">
              <a:buAutoNum type="arabicPeriod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al 2%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al 20%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al 95%</a:t>
            </a:r>
          </a:p>
          <a:p>
            <a:pPr marL="914400" lvl="1" indent="-457200">
              <a:buAutoNum type="alphaLcParenR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Con respecto al Oseltamivir seleccione lo correcto.</a:t>
            </a:r>
          </a:p>
          <a:p>
            <a:pPr marL="457200" lvl="1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   La duración del tratamiento es de 8-10 días               </a:t>
            </a:r>
          </a:p>
          <a:p>
            <a:pPr marL="457200" lvl="1" indent="0">
              <a:buNone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    Tiene metabolismo hepático sin tener efecto sobre el citocromo P450  </a:t>
            </a:r>
          </a:p>
          <a:p>
            <a:pPr marL="457200" lvl="1" indent="0">
              <a:buNone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    Según los CDC y la IDSA/PIDS tratamiento para paciente pediátrico &gt; 41 kg es de 100 mg cada 12 </a:t>
            </a:r>
            <a:r>
              <a:rPr lang="es-MX" sz="6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hrs</a:t>
            </a: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lvl="1" indent="0">
              <a:buNone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d)     Si se administra en menos de 12 </a:t>
            </a:r>
            <a:r>
              <a:rPr lang="es-MX" sz="6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hrs</a:t>
            </a: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modifica el pronostico de la enfermedad y disminuyen las complicaciones,                   pero no acorta el periodo de resolución de la enfermedad  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MX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xmlns="" id="{0144AB7C-E0A1-D24F-A179-C9BFCFF5EF36}"/>
              </a:ext>
            </a:extLst>
          </p:cNvPr>
          <p:cNvCxnSpPr>
            <a:cxnSpLocks/>
          </p:cNvCxnSpPr>
          <p:nvPr/>
        </p:nvCxnSpPr>
        <p:spPr>
          <a:xfrm>
            <a:off x="1064718" y="3096345"/>
            <a:ext cx="1353044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633BB0DC-10B7-7F4D-ADA6-BE700EA06B16}"/>
              </a:ext>
            </a:extLst>
          </p:cNvPr>
          <p:cNvCxnSpPr>
            <a:cxnSpLocks/>
          </p:cNvCxnSpPr>
          <p:nvPr/>
        </p:nvCxnSpPr>
        <p:spPr>
          <a:xfrm>
            <a:off x="875806" y="5871295"/>
            <a:ext cx="10982819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xmlns="" id="{EB290792-0FA3-4DC0-93B0-7C51059D0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07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84964" y="128749"/>
            <a:ext cx="9601200" cy="727364"/>
          </a:xfrm>
        </p:spPr>
        <p:txBody>
          <a:bodyPr/>
          <a:lstStyle/>
          <a:p>
            <a:r>
              <a:rPr lang="es-ES_tradnl" dirty="0"/>
              <a:t>Cuadro cl</a:t>
            </a:r>
            <a:r>
              <a:rPr lang="es-ES" dirty="0" err="1"/>
              <a:t>ínico</a:t>
            </a:r>
            <a:r>
              <a:rPr lang="es-ES" dirty="0"/>
              <a:t> </a:t>
            </a:r>
            <a:endParaRPr lang="es-ES_tradnl" dirty="0"/>
          </a:p>
        </p:txBody>
      </p:sp>
      <p:sp>
        <p:nvSpPr>
          <p:cNvPr id="5" name="CuadroTexto 4"/>
          <p:cNvSpPr txBox="1"/>
          <p:nvPr/>
        </p:nvSpPr>
        <p:spPr>
          <a:xfrm>
            <a:off x="136818" y="6180892"/>
            <a:ext cx="85205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Ruuskanen</a:t>
            </a:r>
            <a:r>
              <a:rPr kumimoji="0" lang="es-E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et al., Viral </a:t>
            </a:r>
            <a:r>
              <a:rPr kumimoji="0" lang="es-E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pnuemonia</a:t>
            </a:r>
            <a:r>
              <a:rPr kumimoji="0" lang="es-E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, </a:t>
            </a:r>
            <a:r>
              <a:rPr kumimoji="0" lang="es-E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Lancet</a:t>
            </a:r>
            <a:r>
              <a:rPr kumimoji="0" lang="es-E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2011; 377: 1264–75.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Seasonal</a:t>
            </a:r>
            <a:r>
              <a:rPr kumimoji="0" lang="es-ES_tradn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influenza in </a:t>
            </a:r>
            <a:r>
              <a:rPr kumimoji="0" lang="es-ES_tradnl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children</a:t>
            </a:r>
            <a:r>
              <a:rPr kumimoji="0" lang="es-ES_tradn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. </a:t>
            </a:r>
            <a:r>
              <a:rPr kumimoji="0" lang="es-ES_tradnl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Uptodate</a:t>
            </a:r>
            <a:r>
              <a:rPr kumimoji="0" lang="es-ES_tradn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Feb 2019.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585641" y="753776"/>
            <a:ext cx="1022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>
                <a:solidFill>
                  <a:prstClr val="black"/>
                </a:solidFill>
                <a:latin typeface="Century Gothic"/>
              </a:rPr>
              <a:t>      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Frecuencia de neumonía y otros hallazgos en 4277 pacientes pediátricos con infección respiratoria viral confirmada por laboratorio en Finlandia (%)</a:t>
            </a: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/>
        </p:nvGraphicFramePr>
        <p:xfrm>
          <a:off x="1244191" y="1676117"/>
          <a:ext cx="9566105" cy="3986648"/>
        </p:xfrm>
        <a:graphic>
          <a:graphicData uri="http://schemas.openxmlformats.org/drawingml/2006/table">
            <a:tbl>
              <a:tblPr firstRow="1" firstCol="1" bandRow="1"/>
              <a:tblGrid>
                <a:gridCol w="12609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35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6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879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1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56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3134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8771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0550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31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 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Rinovirus (n 580)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VSR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(n 1655)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Adenovirus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baseline="0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 (n 902)</a:t>
                      </a:r>
                      <a:endParaRPr lang="es-ES" sz="1400" b="1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 err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Parainfluenza</a:t>
                      </a: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 virus tipo 1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(n 94)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 err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Parainfluenza</a:t>
                      </a: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 virus tipo 2 (n 49)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 err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Parainfluenza</a:t>
                      </a: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 virus tipo 3 (n 315)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Influenza A (n 544)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Influenza B (n 139)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79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800" b="1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Neumonía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18%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16%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8%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9%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6%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14%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9%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8%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2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Sibilancias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8%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6%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6%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72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Otitis media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23%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59%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27%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20%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26%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19%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91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Infección respiratoria aguda no especificada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37%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27%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44%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53%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72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Bronquiolitis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72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Laringitis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37%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53%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72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Tonsilitis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85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Fiebre sin foco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318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Crisis convulsiva febril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7%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0%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12%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9%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72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Fiebre ≥38º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44%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63%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81%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77%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76%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63%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94%</a:t>
                      </a:r>
                      <a:endParaRPr lang="es-ES_tradnl" sz="20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89%</a:t>
                      </a:r>
                      <a:endParaRPr lang="es-ES_tradnl" sz="20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5497575" y="5969243"/>
            <a:ext cx="5629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Cefalea  20 a 30%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Infección bacteriana relacionada en 2 a 45% de los casos </a:t>
            </a:r>
          </a:p>
        </p:txBody>
      </p:sp>
      <p:sp>
        <p:nvSpPr>
          <p:cNvPr id="4" name="Elipse 3"/>
          <p:cNvSpPr/>
          <p:nvPr/>
        </p:nvSpPr>
        <p:spPr>
          <a:xfrm>
            <a:off x="8706532" y="1246374"/>
            <a:ext cx="2455673" cy="4722869"/>
          </a:xfrm>
          <a:prstGeom prst="ellipse">
            <a:avLst/>
          </a:prstGeom>
          <a:noFill/>
          <a:ln w="381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C16A949-1C27-40F4-98C9-F0E249FB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69648D-2B73-E948-85B5-47454D173DC7}" type="slidenum">
              <a:rPr kumimoji="0" lang="es-ES_tradnl" sz="2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ES_tradnl" sz="2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629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7 Marcador de contenido"/>
          <p:cNvSpPr>
            <a:spLocks noGrp="1"/>
          </p:cNvSpPr>
          <p:nvPr>
            <p:ph idx="1"/>
          </p:nvPr>
        </p:nvSpPr>
        <p:spPr>
          <a:xfrm>
            <a:off x="1775520" y="1557114"/>
            <a:ext cx="4225492" cy="4248150"/>
          </a:xfrm>
        </p:spPr>
        <p:txBody>
          <a:bodyPr>
            <a:normAutofit fontScale="85000" lnSpcReduction="20000"/>
          </a:bodyPr>
          <a:lstStyle/>
          <a:p>
            <a:r>
              <a:rPr lang="es-MX" dirty="0">
                <a:latin typeface="Calibri" pitchFamily="34" charset="0"/>
              </a:rPr>
              <a:t>Vacunación Rutinaria a todas las personas mayores de 6 meses de edad</a:t>
            </a:r>
          </a:p>
          <a:p>
            <a:pPr lvl="1"/>
            <a:r>
              <a:rPr lang="es-MX" dirty="0">
                <a:latin typeface="Calibri" pitchFamily="34" charset="0"/>
              </a:rPr>
              <a:t>Desde 2010 (Vacunación Universal)</a:t>
            </a:r>
          </a:p>
          <a:p>
            <a:r>
              <a:rPr lang="es-MX" dirty="0">
                <a:latin typeface="Calibri" pitchFamily="34" charset="0"/>
              </a:rPr>
              <a:t>Todos los niños de 6 a 59 meses</a:t>
            </a:r>
          </a:p>
          <a:p>
            <a:pPr lvl="1" eaLnBrk="1" hangingPunct="1"/>
            <a:r>
              <a:rPr lang="es-MX" dirty="0">
                <a:latin typeface="Calibri" pitchFamily="34" charset="0"/>
              </a:rPr>
              <a:t>Todas las personas de 6 meses a 59 meses (5 años)</a:t>
            </a:r>
          </a:p>
          <a:p>
            <a:pPr lvl="1" eaLnBrk="1" hangingPunct="1"/>
            <a:r>
              <a:rPr lang="es-MX" dirty="0">
                <a:latin typeface="Calibri" pitchFamily="34" charset="0"/>
              </a:rPr>
              <a:t>Todas las personas mayores de 50 años</a:t>
            </a:r>
          </a:p>
          <a:p>
            <a:pPr lvl="1" eaLnBrk="1" hangingPunct="1"/>
            <a:r>
              <a:rPr lang="es-MX" dirty="0">
                <a:latin typeface="Calibri" pitchFamily="34" charset="0"/>
              </a:rPr>
              <a:t>Adultos y niños con enfermedad pulmonar crónica (incluye asma), cardiovascular (excepto hipertensión esencial), renal, hepática, neurológica, hematológica, metabólica (incluye diabetes)</a:t>
            </a:r>
          </a:p>
          <a:p>
            <a:pPr lvl="1" eaLnBrk="1" hangingPunct="1"/>
            <a:r>
              <a:rPr lang="es-MX" dirty="0">
                <a:latin typeface="Calibri" pitchFamily="34" charset="0"/>
              </a:rPr>
              <a:t>Inmunosupresión (medicamentos o VIH)</a:t>
            </a:r>
          </a:p>
          <a:p>
            <a:pPr lvl="1" eaLnBrk="1" hangingPunct="1"/>
            <a:r>
              <a:rPr lang="es-MX" dirty="0">
                <a:latin typeface="Calibri" pitchFamily="34" charset="0"/>
              </a:rPr>
              <a:t>Estar embarazada o si se va ha embarazar durante temporada de Influenza</a:t>
            </a:r>
          </a:p>
        </p:txBody>
      </p:sp>
      <p:sp>
        <p:nvSpPr>
          <p:cNvPr id="29698" name="5 Título"/>
          <p:cNvSpPr>
            <a:spLocks noGrp="1"/>
          </p:cNvSpPr>
          <p:nvPr>
            <p:ph type="title"/>
          </p:nvPr>
        </p:nvSpPr>
        <p:spPr>
          <a:xfrm>
            <a:off x="1847529" y="715418"/>
            <a:ext cx="7858125" cy="841375"/>
          </a:xfrm>
        </p:spPr>
        <p:txBody>
          <a:bodyPr/>
          <a:lstStyle/>
          <a:p>
            <a:r>
              <a:rPr lang="es-MX" dirty="0">
                <a:latin typeface="Calibri" pitchFamily="34" charset="0"/>
              </a:rPr>
              <a:t>Recomendaciones de vacunación</a:t>
            </a:r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6" y="214290"/>
            <a:ext cx="2692400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2" name="8 CuadroTexto"/>
          <p:cNvSpPr txBox="1">
            <a:spLocks noChangeArrowheads="1"/>
          </p:cNvSpPr>
          <p:nvPr/>
        </p:nvSpPr>
        <p:spPr bwMode="auto">
          <a:xfrm>
            <a:off x="2135560" y="5949280"/>
            <a:ext cx="48245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dirty="0">
                <a:solidFill>
                  <a:prstClr val="white"/>
                </a:solidFill>
                <a:hlinkClick r:id="rId3"/>
              </a:rPr>
              <a:t>http://www.cdc.gov/flu/professionals/acip/2013-summary-recommendations.htm?s_cid=seasonalflu-govd-003</a:t>
            </a:r>
            <a:endParaRPr lang="es-MX" sz="1100" dirty="0">
              <a:solidFill>
                <a:prstClr val="white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dirty="0">
                <a:solidFill>
                  <a:prstClr val="white"/>
                </a:solidFill>
              </a:rPr>
              <a:t>Fecha de última visita 14 agosto 2013</a:t>
            </a:r>
          </a:p>
        </p:txBody>
      </p:sp>
      <p:sp>
        <p:nvSpPr>
          <p:cNvPr id="7" name="7 Marcador de contenido"/>
          <p:cNvSpPr txBox="1">
            <a:spLocks/>
          </p:cNvSpPr>
          <p:nvPr/>
        </p:nvSpPr>
        <p:spPr bwMode="auto">
          <a:xfrm>
            <a:off x="5628456" y="1556792"/>
            <a:ext cx="45720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130000"/>
              <a:buFont typeface="Verdana" pitchFamily="34" charset="0"/>
              <a:buChar char="●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Verdana" pitchFamily="34" charset="0"/>
              <a:buChar char="●"/>
              <a:defRPr sz="1600" b="1">
                <a:solidFill>
                  <a:srgbClr val="989898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1600">
                <a:solidFill>
                  <a:srgbClr val="989898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rgbClr val="989898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rgbClr val="989898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rgbClr val="989898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rgbClr val="989898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rgbClr val="989898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1600">
                <a:solidFill>
                  <a:srgbClr val="989898"/>
                </a:solidFill>
                <a:latin typeface="+mn-lt"/>
                <a:cs typeface="+mn-cs"/>
              </a:defRPr>
            </a:lvl9pPr>
          </a:lstStyle>
          <a:p>
            <a:pPr lvl="1">
              <a:buClr>
                <a:prstClr val="white"/>
              </a:buClr>
            </a:pPr>
            <a:r>
              <a:rPr lang="es-MX" sz="1800" b="0" dirty="0">
                <a:solidFill>
                  <a:prstClr val="white"/>
                </a:solidFill>
                <a:latin typeface="Calibri" pitchFamily="34" charset="0"/>
              </a:rPr>
              <a:t>Personas de 6 meses a 18 años de edad con tratamiento crónico con acido acetil salicílico </a:t>
            </a:r>
            <a:r>
              <a:rPr lang="es-MX" sz="1800" b="0" dirty="0">
                <a:solidFill>
                  <a:srgbClr val="FFFF00"/>
                </a:solidFill>
                <a:latin typeface="Calibri" pitchFamily="34" charset="0"/>
              </a:rPr>
              <a:t>o quienes han experimentado síndrome de Reye posterior a una infección por influenza</a:t>
            </a:r>
          </a:p>
          <a:p>
            <a:pPr lvl="1">
              <a:buClr>
                <a:prstClr val="white"/>
              </a:buClr>
            </a:pPr>
            <a:r>
              <a:rPr lang="es-MX" sz="1800" b="0" dirty="0">
                <a:solidFill>
                  <a:prstClr val="white"/>
                </a:solidFill>
                <a:latin typeface="Calibri" pitchFamily="34" charset="0"/>
              </a:rPr>
              <a:t>Personas que habitan en casas de cuidados crónicos</a:t>
            </a:r>
          </a:p>
          <a:p>
            <a:pPr lvl="1">
              <a:buClr>
                <a:prstClr val="white"/>
              </a:buClr>
            </a:pPr>
            <a:r>
              <a:rPr lang="es-MX" sz="1800" b="0" dirty="0">
                <a:solidFill>
                  <a:prstClr val="white"/>
                </a:solidFill>
                <a:latin typeface="Calibri" pitchFamily="34" charset="0"/>
              </a:rPr>
              <a:t>Obesidad (índice de masa corporal &gt;40)</a:t>
            </a:r>
          </a:p>
          <a:p>
            <a:pPr lvl="1">
              <a:buClr>
                <a:prstClr val="white"/>
              </a:buClr>
            </a:pPr>
            <a:r>
              <a:rPr lang="es-MX" sz="1800" b="0" dirty="0">
                <a:solidFill>
                  <a:prstClr val="white"/>
                </a:solidFill>
                <a:latin typeface="Calibri" pitchFamily="34" charset="0"/>
              </a:rPr>
              <a:t>Personas que viven o cuidan  a personas de alto riesgo</a:t>
            </a:r>
          </a:p>
          <a:p>
            <a:pPr lvl="2">
              <a:buClr>
                <a:srgbClr val="9454C3"/>
              </a:buClr>
            </a:pPr>
            <a:r>
              <a:rPr lang="es-MX" sz="1800" b="1" dirty="0">
                <a:latin typeface="Calibri" pitchFamily="34" charset="0"/>
              </a:rPr>
              <a:t>Profesionales de salud</a:t>
            </a:r>
          </a:p>
          <a:p>
            <a:pPr lvl="2">
              <a:buClr>
                <a:srgbClr val="9454C3"/>
              </a:buClr>
            </a:pPr>
            <a:r>
              <a:rPr lang="es-MX" sz="1800" b="1" dirty="0">
                <a:latin typeface="Calibri" pitchFamily="34" charset="0"/>
              </a:rPr>
              <a:t>Personas en contacto con niños menores de 5 años</a:t>
            </a:r>
          </a:p>
          <a:p>
            <a:pPr lvl="2">
              <a:buClr>
                <a:srgbClr val="9454C3"/>
              </a:buClr>
            </a:pPr>
            <a:r>
              <a:rPr lang="es-MX" sz="1800" b="1" dirty="0">
                <a:latin typeface="Calibri" pitchFamily="34" charset="0"/>
              </a:rPr>
              <a:t>Personas en contacto con personas con factores de riesgo</a:t>
            </a:r>
            <a:endParaRPr lang="en-US" sz="1800" b="1" dirty="0">
              <a:latin typeface="Calibri" pitchFamily="34" charset="0"/>
            </a:endParaRPr>
          </a:p>
          <a:p>
            <a:pPr lvl="2">
              <a:buClr>
                <a:srgbClr val="9454C3"/>
              </a:buClr>
            </a:pPr>
            <a:endParaRPr lang="es-MX" sz="1800" dirty="0"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296" y="6093297"/>
            <a:ext cx="1512168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xmlns="" id="{5417DA88-F61E-4EC6-B784-EAC674CD65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alpha val="60000"/>
                  </a:prstClr>
                </a:solidFill>
              </a:rPr>
              <a:t>|</a:t>
            </a:r>
            <a:r>
              <a:rPr lang="en-US" sz="900" baseline="16000">
                <a:solidFill>
                  <a:prstClr val="white">
                    <a:alpha val="60000"/>
                  </a:prstClr>
                </a:solidFill>
              </a:rPr>
              <a:t>        </a:t>
            </a:r>
            <a:fld id="{1424802B-1A50-49F7-B1AE-62409CC9D9C2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>
                <a:defRPr/>
              </a:pPr>
              <a:t>12</a:t>
            </a:fld>
            <a:endParaRPr lang="en-US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14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4976880-FB60-6349-B613-C69B261234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470" y="3704925"/>
            <a:ext cx="9144000" cy="2387600"/>
          </a:xfrm>
        </p:spPr>
        <p:txBody>
          <a:bodyPr/>
          <a:lstStyle/>
          <a:p>
            <a:pPr algn="l"/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CASO CLÍNICO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69FE280-B06D-C24A-B4A9-00D76A45D9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5968" y="6092525"/>
            <a:ext cx="9144000" cy="1655762"/>
          </a:xfrm>
        </p:spPr>
        <p:txBody>
          <a:bodyPr/>
          <a:lstStyle/>
          <a:p>
            <a:pPr algn="l"/>
            <a:r>
              <a:rPr lang="es-MX" b="1" dirty="0">
                <a:solidFill>
                  <a:schemeClr val="bg2">
                    <a:lumMod val="25000"/>
                  </a:schemeClr>
                </a:solidFill>
              </a:rPr>
              <a:t>INSTITUTO NACIONAL DE PEDIATRÍA</a:t>
            </a:r>
          </a:p>
        </p:txBody>
      </p:sp>
      <p:grpSp>
        <p:nvGrpSpPr>
          <p:cNvPr id="8" name="4 Grupo">
            <a:extLst>
              <a:ext uri="{FF2B5EF4-FFF2-40B4-BE49-F238E27FC236}">
                <a16:creationId xmlns:a16="http://schemas.microsoft.com/office/drawing/2014/main" xmlns="" id="{CC6366BB-EF8A-1C4E-AA61-C9BD97C3E00D}"/>
              </a:ext>
            </a:extLst>
          </p:cNvPr>
          <p:cNvGrpSpPr/>
          <p:nvPr/>
        </p:nvGrpSpPr>
        <p:grpSpPr>
          <a:xfrm>
            <a:off x="10167425" y="142875"/>
            <a:ext cx="1419738" cy="1757363"/>
            <a:chOff x="6372200" y="692696"/>
            <a:chExt cx="1866025" cy="2295526"/>
          </a:xfrm>
        </p:grpSpPr>
        <p:pic>
          <p:nvPicPr>
            <p:cNvPr id="9" name="Picture 5" descr="http://www.polisoftwares.com/INP_Reclutamiento/Images/Logos/INP.png">
              <a:extLst>
                <a:ext uri="{FF2B5EF4-FFF2-40B4-BE49-F238E27FC236}">
                  <a16:creationId xmlns:a16="http://schemas.microsoft.com/office/drawing/2014/main" xmlns="" id="{37A1AC37-7B17-B345-82EF-A6C44F420D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1"/>
            <a:stretch/>
          </p:blipFill>
          <p:spPr bwMode="auto">
            <a:xfrm>
              <a:off x="6372200" y="692696"/>
              <a:ext cx="1866025" cy="2295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3 Elipse">
              <a:extLst>
                <a:ext uri="{FF2B5EF4-FFF2-40B4-BE49-F238E27FC236}">
                  <a16:creationId xmlns:a16="http://schemas.microsoft.com/office/drawing/2014/main" xmlns="" id="{1C7EA645-5097-DA4D-85DF-DD8673C73F71}"/>
                </a:ext>
              </a:extLst>
            </p:cNvPr>
            <p:cNvSpPr/>
            <p:nvPr/>
          </p:nvSpPr>
          <p:spPr>
            <a:xfrm>
              <a:off x="6948264" y="1085751"/>
              <a:ext cx="288032" cy="295622"/>
            </a:xfrm>
            <a:prstGeom prst="ellipse">
              <a:avLst/>
            </a:prstGeom>
            <a:solidFill>
              <a:srgbClr val="B6B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11 Elipse">
              <a:extLst>
                <a:ext uri="{FF2B5EF4-FFF2-40B4-BE49-F238E27FC236}">
                  <a16:creationId xmlns:a16="http://schemas.microsoft.com/office/drawing/2014/main" xmlns="" id="{F806177B-5DBF-5D4C-8A17-5A2C66612546}"/>
                </a:ext>
              </a:extLst>
            </p:cNvPr>
            <p:cNvSpPr/>
            <p:nvPr/>
          </p:nvSpPr>
          <p:spPr>
            <a:xfrm>
              <a:off x="7668344" y="1090340"/>
              <a:ext cx="288032" cy="295622"/>
            </a:xfrm>
            <a:prstGeom prst="ellipse">
              <a:avLst/>
            </a:prstGeom>
            <a:solidFill>
              <a:srgbClr val="B6B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5B6CF82E-F114-44D6-B04E-DE0AAE9D6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223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FICHA DE IDENTIFICACIÓN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257" y="5236358"/>
            <a:ext cx="3795584" cy="534516"/>
          </a:xfrm>
        </p:spPr>
        <p:txBody>
          <a:bodyPr/>
          <a:lstStyle/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Femenino de 16 años 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D73192C7-E2E6-DA47-A0A8-256E6652852F}"/>
              </a:ext>
            </a:extLst>
          </p:cNvPr>
          <p:cNvSpPr/>
          <p:nvPr/>
        </p:nvSpPr>
        <p:spPr>
          <a:xfrm>
            <a:off x="6488834" y="5236358"/>
            <a:ext cx="45849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Originaria y residente de la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Ciudad de México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0322EE28-0D42-A840-8C5A-E82ECF4FFD9A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1352349" y="1908958"/>
            <a:ext cx="3327400" cy="33274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BBB8E2DE-F744-5748-9ACF-4645913221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78" t="31042" r="8766" b="31440"/>
          <a:stretch/>
        </p:blipFill>
        <p:spPr>
          <a:xfrm>
            <a:off x="6254172" y="3043238"/>
            <a:ext cx="4585479" cy="1628775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B3C71A6C-8F70-4CE9-9FBB-CD8BC1AA2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284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ANTECEDENTES RELEVANTES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9645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HEREDOFAMILIARES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Madre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de 46 años, preparatoria completa, ama de casa. Niega etilismo, tabaquismo, y toxicomanías. Sin vacuna contra influenza estacional. Se refiere sana. </a:t>
            </a: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Padre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de 44 años, preparatoria, auxiliar de cocina. Niega etilismo, tabaquismo, y toxicomanías. Sin vacuna contra influenza estacional. Se refiere sano.</a:t>
            </a: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Hermana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de 19 años, estudiante de preparatoria. Niega etilismo, tabaquismo, y toxicomanías. Sin vacuna contra influenza estacional.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Refiere cuadro de infección de vías respiratorias caracterizado por rinorrea, tos, y fiebre de 2 días de evolución. 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F6BDA6C7-C044-4DA6-B367-4B84F5DB0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211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ANTECEDENTES RELEVANTES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PATOLÓGICOS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Linfoma no Hodgkin tipo nasal T/NK (Dx a los 4 años) – en remisión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Sin hospitalizaciones durante los últimos 6 meses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F513BBF2-DC4F-4746-8872-10AF4DC83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224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ANTECEDENTES RELEVANTES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NO PATOLÓGICOS</a:t>
            </a:r>
          </a:p>
          <a:p>
            <a:pPr marL="0" indent="0">
              <a:buNone/>
            </a:pPr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Cuenta con todos los servicios de urbanidad. Duerme en cuarto propio</a:t>
            </a: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Inmunizaciones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Completo para su edad previo al trasplante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No cuenta con vacuna contra influenza estacional </a:t>
            </a:r>
          </a:p>
          <a:p>
            <a:pPr lvl="1"/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Convive con dos perros, vacunados y desparasitados</a:t>
            </a: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COMBE negado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B0310390-1A48-4811-915F-0BCC55A74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1151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PADECIMIENTO ACTUAL</a:t>
            </a:r>
          </a:p>
        </p:txBody>
      </p:sp>
      <p:sp>
        <p:nvSpPr>
          <p:cNvPr id="8" name="Flecha derecha 7">
            <a:extLst>
              <a:ext uri="{FF2B5EF4-FFF2-40B4-BE49-F238E27FC236}">
                <a16:creationId xmlns:a16="http://schemas.microsoft.com/office/drawing/2014/main" xmlns="" id="{C2FF2E9F-EB1D-CA4E-8DBD-8A2677ED4CD7}"/>
              </a:ext>
            </a:extLst>
          </p:cNvPr>
          <p:cNvSpPr/>
          <p:nvPr/>
        </p:nvSpPr>
        <p:spPr>
          <a:xfrm>
            <a:off x="-104930" y="2876037"/>
            <a:ext cx="11404944" cy="1678899"/>
          </a:xfrm>
          <a:prstGeom prst="rightArrow">
            <a:avLst>
              <a:gd name="adj1" fmla="val 50000"/>
              <a:gd name="adj2" fmla="val 4466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xmlns="" id="{F403231C-1B50-304C-82D1-1A5BFE694F16}"/>
              </a:ext>
            </a:extLst>
          </p:cNvPr>
          <p:cNvSpPr/>
          <p:nvPr/>
        </p:nvSpPr>
        <p:spPr>
          <a:xfrm>
            <a:off x="1048059" y="4360064"/>
            <a:ext cx="299803" cy="3147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D70D09EB-7108-2341-8B1A-261F65DA6843}"/>
              </a:ext>
            </a:extLst>
          </p:cNvPr>
          <p:cNvSpPr txBox="1"/>
          <p:nvPr/>
        </p:nvSpPr>
        <p:spPr>
          <a:xfrm>
            <a:off x="549863" y="479956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23.04.2019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xmlns="" id="{90ADCF81-51AF-914E-9C94-50FE1CDA3B91}"/>
              </a:ext>
            </a:extLst>
          </p:cNvPr>
          <p:cNvSpPr txBox="1"/>
          <p:nvPr/>
        </p:nvSpPr>
        <p:spPr>
          <a:xfrm>
            <a:off x="138801" y="5228855"/>
            <a:ext cx="21996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Rinorrea hialina y tos productiva no expectorante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xmlns="" id="{885DA1AB-1168-5E4C-B3CE-08DE71BADF9F}"/>
              </a:ext>
            </a:extLst>
          </p:cNvPr>
          <p:cNvSpPr/>
          <p:nvPr/>
        </p:nvSpPr>
        <p:spPr>
          <a:xfrm>
            <a:off x="3269036" y="2804106"/>
            <a:ext cx="299803" cy="3147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E0A39F81-4646-A94B-ADB3-59F6C54F4149}"/>
              </a:ext>
            </a:extLst>
          </p:cNvPr>
          <p:cNvSpPr txBox="1"/>
          <p:nvPr/>
        </p:nvSpPr>
        <p:spPr>
          <a:xfrm>
            <a:off x="2749524" y="137143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25.04.2019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CC75FD64-4E08-314D-8384-A8981739B5AC}"/>
              </a:ext>
            </a:extLst>
          </p:cNvPr>
          <p:cNvSpPr txBox="1"/>
          <p:nvPr/>
        </p:nvSpPr>
        <p:spPr>
          <a:xfrm>
            <a:off x="2062328" y="1785732"/>
            <a:ext cx="27132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 agrega fiebre cuantificada en 38.4ºC y ataque al estado general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xmlns="" id="{D191DCAE-A9F6-B24C-9712-66BFE846157F}"/>
              </a:ext>
            </a:extLst>
          </p:cNvPr>
          <p:cNvSpPr/>
          <p:nvPr/>
        </p:nvSpPr>
        <p:spPr>
          <a:xfrm>
            <a:off x="4813094" y="4360064"/>
            <a:ext cx="299803" cy="3147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xmlns="" id="{F9F959F8-17B8-6C4A-B9B6-FD4C0E0D5EB4}"/>
              </a:ext>
            </a:extLst>
          </p:cNvPr>
          <p:cNvSpPr txBox="1"/>
          <p:nvPr/>
        </p:nvSpPr>
        <p:spPr>
          <a:xfrm>
            <a:off x="4314898" y="479956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25.04.2019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xmlns="" id="{26C2960B-4580-DC4A-88CC-66BE27D4966B}"/>
              </a:ext>
            </a:extLst>
          </p:cNvPr>
          <p:cNvSpPr txBox="1"/>
          <p:nvPr/>
        </p:nvSpPr>
        <p:spPr>
          <a:xfrm>
            <a:off x="3484818" y="5228855"/>
            <a:ext cx="2998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Centro de salud: Faringitis. Recibe tratamiento con Amoxicilina, sin mejoría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xmlns="" id="{6DA6EAEA-E251-844E-825A-67C9DA1E8756}"/>
              </a:ext>
            </a:extLst>
          </p:cNvPr>
          <p:cNvSpPr/>
          <p:nvPr/>
        </p:nvSpPr>
        <p:spPr>
          <a:xfrm>
            <a:off x="7312416" y="2843463"/>
            <a:ext cx="299803" cy="3147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463B464A-DD53-A049-83DE-9949D52BC1AE}"/>
              </a:ext>
            </a:extLst>
          </p:cNvPr>
          <p:cNvSpPr txBox="1"/>
          <p:nvPr/>
        </p:nvSpPr>
        <p:spPr>
          <a:xfrm>
            <a:off x="6792904" y="141078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28.04.2019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5DE1592A-EEF2-DE41-AD0E-E0893747C60B}"/>
              </a:ext>
            </a:extLst>
          </p:cNvPr>
          <p:cNvSpPr txBox="1"/>
          <p:nvPr/>
        </p:nvSpPr>
        <p:spPr>
          <a:xfrm>
            <a:off x="6105708" y="1825089"/>
            <a:ext cx="27132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Persiste la sintomatología y se agrega dolor pleurítico</a:t>
            </a: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xmlns="" id="{3A6BB324-CFD5-FA48-BD2A-5528EAD01125}"/>
              </a:ext>
            </a:extLst>
          </p:cNvPr>
          <p:cNvSpPr/>
          <p:nvPr/>
        </p:nvSpPr>
        <p:spPr>
          <a:xfrm>
            <a:off x="9080309" y="4360064"/>
            <a:ext cx="299803" cy="3147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xmlns="" id="{7E87B38A-5388-F645-B9FE-21560549E3FE}"/>
              </a:ext>
            </a:extLst>
          </p:cNvPr>
          <p:cNvSpPr txBox="1"/>
          <p:nvPr/>
        </p:nvSpPr>
        <p:spPr>
          <a:xfrm>
            <a:off x="8582113" y="479956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28.04.2019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xmlns="" id="{48284F9C-9D60-2E43-955F-068D743BE574}"/>
              </a:ext>
            </a:extLst>
          </p:cNvPr>
          <p:cNvSpPr txBox="1"/>
          <p:nvPr/>
        </p:nvSpPr>
        <p:spPr>
          <a:xfrm>
            <a:off x="7752033" y="5228855"/>
            <a:ext cx="2998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Datos de dificultad respiratoria</a:t>
            </a:r>
          </a:p>
        </p:txBody>
      </p:sp>
      <p:grpSp>
        <p:nvGrpSpPr>
          <p:cNvPr id="24" name="4 Grupo">
            <a:extLst>
              <a:ext uri="{FF2B5EF4-FFF2-40B4-BE49-F238E27FC236}">
                <a16:creationId xmlns:a16="http://schemas.microsoft.com/office/drawing/2014/main" xmlns="" id="{CC42D748-D686-144D-9C65-3099B74E2E6B}"/>
              </a:ext>
            </a:extLst>
          </p:cNvPr>
          <p:cNvGrpSpPr/>
          <p:nvPr/>
        </p:nvGrpSpPr>
        <p:grpSpPr>
          <a:xfrm>
            <a:off x="11210368" y="3176185"/>
            <a:ext cx="838197" cy="1055155"/>
            <a:chOff x="6372200" y="692696"/>
            <a:chExt cx="1866025" cy="2295526"/>
          </a:xfrm>
        </p:grpSpPr>
        <p:pic>
          <p:nvPicPr>
            <p:cNvPr id="25" name="Picture 5" descr="http://www.polisoftwares.com/INP_Reclutamiento/Images/Logos/INP.png">
              <a:extLst>
                <a:ext uri="{FF2B5EF4-FFF2-40B4-BE49-F238E27FC236}">
                  <a16:creationId xmlns:a16="http://schemas.microsoft.com/office/drawing/2014/main" xmlns="" id="{85F2E856-A7DC-1E4D-969B-B57EFECD9A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1"/>
            <a:stretch/>
          </p:blipFill>
          <p:spPr bwMode="auto">
            <a:xfrm>
              <a:off x="6372200" y="692696"/>
              <a:ext cx="1866025" cy="2295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3 Elipse">
              <a:extLst>
                <a:ext uri="{FF2B5EF4-FFF2-40B4-BE49-F238E27FC236}">
                  <a16:creationId xmlns:a16="http://schemas.microsoft.com/office/drawing/2014/main" xmlns="" id="{C074FFF4-5EEC-EE4C-8211-D6A24882760F}"/>
                </a:ext>
              </a:extLst>
            </p:cNvPr>
            <p:cNvSpPr/>
            <p:nvPr/>
          </p:nvSpPr>
          <p:spPr>
            <a:xfrm>
              <a:off x="6948264" y="1085751"/>
              <a:ext cx="288032" cy="295622"/>
            </a:xfrm>
            <a:prstGeom prst="ellipse">
              <a:avLst/>
            </a:prstGeom>
            <a:solidFill>
              <a:srgbClr val="B6B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11 Elipse">
              <a:extLst>
                <a:ext uri="{FF2B5EF4-FFF2-40B4-BE49-F238E27FC236}">
                  <a16:creationId xmlns:a16="http://schemas.microsoft.com/office/drawing/2014/main" xmlns="" id="{73CFCAC8-8A6E-864D-A861-E3C2FA7FF3F1}"/>
                </a:ext>
              </a:extLst>
            </p:cNvPr>
            <p:cNvSpPr/>
            <p:nvPr/>
          </p:nvSpPr>
          <p:spPr>
            <a:xfrm>
              <a:off x="7668344" y="1090340"/>
              <a:ext cx="288032" cy="295622"/>
            </a:xfrm>
            <a:prstGeom prst="ellipse">
              <a:avLst/>
            </a:prstGeom>
            <a:solidFill>
              <a:srgbClr val="B6B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A3416C0F-EC7C-444D-91D7-00C93509D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326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EXPLORACIÓN FÍSICA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7A3C6359-7937-484C-8427-E8DC7863D6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4" t="6542" r="3969" b="4913"/>
          <a:stretch/>
        </p:blipFill>
        <p:spPr>
          <a:xfrm>
            <a:off x="6096000" y="2026023"/>
            <a:ext cx="5038165" cy="383689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72973A0B-EF26-C544-8BE2-C95FBD936A3E}"/>
              </a:ext>
            </a:extLst>
          </p:cNvPr>
          <p:cNvSpPr txBox="1"/>
          <p:nvPr/>
        </p:nvSpPr>
        <p:spPr>
          <a:xfrm>
            <a:off x="838200" y="2913418"/>
            <a:ext cx="307308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FC: 112 lpm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FR: 27 rpm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Sat O</a:t>
            </a:r>
            <a:r>
              <a:rPr kumimoji="0" lang="es-MX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s-MX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89% AA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Temp: 37.5ºC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8497C582-F743-5D48-93F4-FC693F7EC6FE}"/>
              </a:ext>
            </a:extLst>
          </p:cNvPr>
          <p:cNvSpPr txBox="1"/>
          <p:nvPr/>
        </p:nvSpPr>
        <p:spPr>
          <a:xfrm>
            <a:off x="4361329" y="3744415"/>
            <a:ext cx="3034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Ataque al estado general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A8D1E9A9-2012-B941-9BB9-448D23362F3B}"/>
              </a:ext>
            </a:extLst>
          </p:cNvPr>
          <p:cNvSpPr txBox="1"/>
          <p:nvPr/>
        </p:nvSpPr>
        <p:spPr>
          <a:xfrm>
            <a:off x="10105614" y="3744415"/>
            <a:ext cx="205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Tiraje intercostal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A0F6ABC4-7F5F-294D-BFF7-6792EB413901}"/>
              </a:ext>
            </a:extLst>
          </p:cNvPr>
          <p:cNvSpPr txBox="1"/>
          <p:nvPr/>
        </p:nvSpPr>
        <p:spPr>
          <a:xfrm>
            <a:off x="6954210" y="5722177"/>
            <a:ext cx="33217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Datos de hipoperfusión: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Llenado capilar 2 segundos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BD3816BB-206C-4DA1-BC86-6BC6CD2D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476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4079776" y="1231032"/>
            <a:ext cx="6336704" cy="685800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s-MX" sz="3200" b="1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es-MX" sz="3200" b="1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es-MX" sz="3200" b="1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es-MX" sz="3200" b="1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es-MX" sz="3200" b="1" dirty="0">
                <a:solidFill>
                  <a:srgbClr val="FFFF00"/>
                </a:solidFill>
                <a:latin typeface="Arial Black" pitchFamily="34" charset="0"/>
              </a:rPr>
              <a:t>Síntomas de la influenza A</a:t>
            </a:r>
            <a:r>
              <a:rPr lang="es-MX" sz="5400" b="1" dirty="0">
                <a:solidFill>
                  <a:srgbClr val="FFFF00"/>
                </a:solidFill>
              </a:rPr>
              <a:t/>
            </a:r>
            <a:br>
              <a:rPr lang="es-MX" sz="5400" b="1" dirty="0">
                <a:solidFill>
                  <a:srgbClr val="FFFF00"/>
                </a:solidFill>
              </a:rPr>
            </a:br>
            <a:endParaRPr lang="es-MX" sz="5400" b="1" dirty="0">
              <a:solidFill>
                <a:srgbClr val="FFFF00"/>
              </a:solidFill>
            </a:endParaRPr>
          </a:p>
        </p:txBody>
      </p:sp>
      <p:pic>
        <p:nvPicPr>
          <p:cNvPr id="25603" name="Picture 3" descr="U135P200T1D236917F8DT20090427001201"/>
          <p:cNvPicPr>
            <a:picLocks noChangeAspect="1" noChangeArrowheads="1"/>
          </p:cNvPicPr>
          <p:nvPr/>
        </p:nvPicPr>
        <p:blipFill>
          <a:blip r:embed="rId3"/>
          <a:srcRect t="11765"/>
          <a:stretch>
            <a:fillRect/>
          </a:stretch>
        </p:blipFill>
        <p:spPr bwMode="auto">
          <a:xfrm>
            <a:off x="2248622" y="1366170"/>
            <a:ext cx="5456252" cy="4706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9"/>
          <p:cNvSpPr txBox="1">
            <a:spLocks noChangeArrowheads="1"/>
          </p:cNvSpPr>
          <p:nvPr/>
        </p:nvSpPr>
        <p:spPr bwMode="auto">
          <a:xfrm>
            <a:off x="2238375" y="6572250"/>
            <a:ext cx="80343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s-MX" sz="1200" b="1" i="1" dirty="0">
                <a:solidFill>
                  <a:srgbClr val="FFFF00"/>
                </a:solidFill>
                <a:latin typeface="Palatino Linotype"/>
              </a:rPr>
              <a:t>h</a:t>
            </a:r>
            <a:r>
              <a:rPr lang="es-MX" sz="1200" b="1" i="1" dirty="0">
                <a:solidFill>
                  <a:srgbClr val="FFFF00"/>
                </a:solidFill>
                <a:latin typeface="Palatino Linotyp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ttp://www.hhs.gov</a:t>
            </a:r>
            <a:r>
              <a:rPr lang="es-MX" sz="1200" b="1" i="1" dirty="0">
                <a:solidFill>
                  <a:srgbClr val="FFFF00"/>
                </a:solidFill>
                <a:latin typeface="Palatino Linotype"/>
              </a:rPr>
              <a:t>  -   </a:t>
            </a:r>
            <a:r>
              <a:rPr lang="es-MX" sz="1200" b="1" i="1" dirty="0">
                <a:solidFill>
                  <a:srgbClr val="FFFF00"/>
                </a:solidFill>
                <a:latin typeface="Palatino Linotype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http://www.who.int</a:t>
            </a:r>
            <a:r>
              <a:rPr lang="es-MX" sz="1200" b="1" i="1" dirty="0">
                <a:solidFill>
                  <a:srgbClr val="FFFF00"/>
                </a:solidFill>
                <a:latin typeface="Palatino Linotype"/>
              </a:rPr>
              <a:t>.   - </a:t>
            </a:r>
            <a:r>
              <a:rPr lang="es-MX" sz="1200" b="1" i="1" dirty="0">
                <a:solidFill>
                  <a:srgbClr val="FFFF00"/>
                </a:solidFill>
                <a:latin typeface="Palatino Linotype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http://www.cdc.gov</a:t>
            </a:r>
            <a:endParaRPr lang="es-MX" sz="1200" b="1" i="1" dirty="0">
              <a:solidFill>
                <a:srgbClr val="FFFF00"/>
              </a:solidFill>
              <a:latin typeface="Palatino Linotype"/>
            </a:endParaRPr>
          </a:p>
          <a:p>
            <a:endParaRPr lang="es-MX" sz="1200" i="1" dirty="0">
              <a:solidFill>
                <a:srgbClr val="242852"/>
              </a:solidFill>
              <a:latin typeface="Palatino Linotype"/>
            </a:endParaRPr>
          </a:p>
        </p:txBody>
      </p:sp>
      <p:sp>
        <p:nvSpPr>
          <p:cNvPr id="25605" name="Oval 5"/>
          <p:cNvSpPr>
            <a:spLocks noChangeArrowheads="1"/>
          </p:cNvSpPr>
          <p:nvPr/>
        </p:nvSpPr>
        <p:spPr bwMode="auto">
          <a:xfrm>
            <a:off x="2537548" y="1341438"/>
            <a:ext cx="1871663" cy="1295400"/>
          </a:xfrm>
          <a:prstGeom prst="ellips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white"/>
              </a:solidFill>
              <a:latin typeface="Palatino Linotype"/>
            </a:endParaRPr>
          </a:p>
        </p:txBody>
      </p:sp>
      <p:sp>
        <p:nvSpPr>
          <p:cNvPr id="25606" name="Oval 7"/>
          <p:cNvSpPr>
            <a:spLocks noChangeArrowheads="1"/>
          </p:cNvSpPr>
          <p:nvPr/>
        </p:nvSpPr>
        <p:spPr bwMode="auto">
          <a:xfrm>
            <a:off x="6353898" y="4149725"/>
            <a:ext cx="2232025" cy="1727200"/>
          </a:xfrm>
          <a:prstGeom prst="ellips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white"/>
              </a:solidFill>
              <a:latin typeface="Palatino Linotype"/>
            </a:endParaRP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2775652" y="1714488"/>
            <a:ext cx="1485900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>
                <a:solidFill>
                  <a:prstClr val="white"/>
                </a:solidFill>
                <a:latin typeface="Palatino Linotype"/>
              </a:rPr>
              <a:t>Sistémicos</a:t>
            </a:r>
          </a:p>
          <a:p>
            <a:r>
              <a:rPr lang="es-MX" dirty="0">
                <a:solidFill>
                  <a:prstClr val="white"/>
                </a:solidFill>
                <a:latin typeface="Palatino Linotype"/>
              </a:rPr>
              <a:t>- Fiebre</a:t>
            </a:r>
          </a:p>
        </p:txBody>
      </p:sp>
      <p:sp>
        <p:nvSpPr>
          <p:cNvPr id="25608" name="TextBox 9"/>
          <p:cNvSpPr txBox="1">
            <a:spLocks noChangeArrowheads="1"/>
          </p:cNvSpPr>
          <p:nvPr/>
        </p:nvSpPr>
        <p:spPr bwMode="auto">
          <a:xfrm>
            <a:off x="5561735" y="1643051"/>
            <a:ext cx="2143125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>
                <a:solidFill>
                  <a:prstClr val="white"/>
                </a:solidFill>
                <a:latin typeface="Palatino Linotype"/>
              </a:rPr>
              <a:t>Psicológicos</a:t>
            </a:r>
          </a:p>
          <a:p>
            <a:pPr>
              <a:buFontTx/>
              <a:buChar char="-"/>
            </a:pPr>
            <a:r>
              <a:rPr lang="es-MX" dirty="0">
                <a:solidFill>
                  <a:prstClr val="white"/>
                </a:solidFill>
                <a:latin typeface="Palatino Linotype"/>
              </a:rPr>
              <a:t>Letargo</a:t>
            </a:r>
          </a:p>
          <a:p>
            <a:pPr>
              <a:buFontTx/>
              <a:buChar char="-"/>
            </a:pPr>
            <a:r>
              <a:rPr lang="es-MX" dirty="0">
                <a:solidFill>
                  <a:prstClr val="white"/>
                </a:solidFill>
                <a:latin typeface="Palatino Linotype"/>
              </a:rPr>
              <a:t>Falta de apetito</a:t>
            </a:r>
          </a:p>
        </p:txBody>
      </p:sp>
      <p:sp>
        <p:nvSpPr>
          <p:cNvPr id="25609" name="TextBox 10"/>
          <p:cNvSpPr txBox="1">
            <a:spLocks noChangeArrowheads="1"/>
          </p:cNvSpPr>
          <p:nvPr/>
        </p:nvSpPr>
        <p:spPr bwMode="auto">
          <a:xfrm>
            <a:off x="1775521" y="2714621"/>
            <a:ext cx="2143125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>
                <a:solidFill>
                  <a:prstClr val="white"/>
                </a:solidFill>
                <a:latin typeface="Palatino Linotype"/>
              </a:rPr>
              <a:t>Nasofaríngeos</a:t>
            </a:r>
          </a:p>
          <a:p>
            <a:pPr>
              <a:buFontTx/>
              <a:buChar char="-"/>
            </a:pPr>
            <a:r>
              <a:rPr lang="es-MX" dirty="0">
                <a:solidFill>
                  <a:prstClr val="white"/>
                </a:solidFill>
                <a:latin typeface="Palatino Linotype"/>
              </a:rPr>
              <a:t>Congestión nasal</a:t>
            </a:r>
          </a:p>
          <a:p>
            <a:pPr>
              <a:buFontTx/>
              <a:buChar char="-"/>
            </a:pPr>
            <a:r>
              <a:rPr lang="es-MX" dirty="0">
                <a:solidFill>
                  <a:prstClr val="white"/>
                </a:solidFill>
                <a:latin typeface="Palatino Linotype"/>
              </a:rPr>
              <a:t>Dolor de garganta</a:t>
            </a:r>
          </a:p>
        </p:txBody>
      </p:sp>
      <p:sp>
        <p:nvSpPr>
          <p:cNvPr id="25610" name="TextBox 11"/>
          <p:cNvSpPr txBox="1">
            <a:spLocks noChangeArrowheads="1"/>
          </p:cNvSpPr>
          <p:nvPr/>
        </p:nvSpPr>
        <p:spPr bwMode="auto">
          <a:xfrm>
            <a:off x="2061273" y="4643446"/>
            <a:ext cx="1500187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>
                <a:solidFill>
                  <a:prstClr val="white"/>
                </a:solidFill>
                <a:latin typeface="Palatino Linotype"/>
              </a:rPr>
              <a:t>Intestinal</a:t>
            </a:r>
          </a:p>
          <a:p>
            <a:pPr>
              <a:buFontTx/>
              <a:buChar char="-"/>
            </a:pPr>
            <a:r>
              <a:rPr lang="es-MX">
                <a:solidFill>
                  <a:prstClr val="white"/>
                </a:solidFill>
                <a:latin typeface="Palatino Linotype"/>
              </a:rPr>
              <a:t>Diarrea</a:t>
            </a:r>
          </a:p>
        </p:txBody>
      </p:sp>
      <p:sp>
        <p:nvSpPr>
          <p:cNvPr id="25611" name="TextBox 12"/>
          <p:cNvSpPr txBox="1">
            <a:spLocks noChangeArrowheads="1"/>
          </p:cNvSpPr>
          <p:nvPr/>
        </p:nvSpPr>
        <p:spPr bwMode="auto">
          <a:xfrm>
            <a:off x="6204676" y="3071811"/>
            <a:ext cx="1857394" cy="8002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prstClr val="white"/>
                </a:solidFill>
                <a:latin typeface="Palatino Linotype"/>
              </a:rPr>
              <a:t>Respiratorios</a:t>
            </a:r>
          </a:p>
          <a:p>
            <a:pPr>
              <a:buFontTx/>
              <a:buChar char="-"/>
            </a:pPr>
            <a:r>
              <a:rPr lang="es-MX" sz="2800" b="1" dirty="0">
                <a:solidFill>
                  <a:srgbClr val="C00000"/>
                </a:solidFill>
                <a:latin typeface="Palatino Linotype"/>
              </a:rPr>
              <a:t>Tos</a:t>
            </a:r>
            <a:endParaRPr lang="es-MX" sz="2000" b="1" dirty="0">
              <a:solidFill>
                <a:srgbClr val="C00000"/>
              </a:solidFill>
              <a:latin typeface="Palatino Linotype"/>
            </a:endParaRPr>
          </a:p>
        </p:txBody>
      </p:sp>
      <p:sp>
        <p:nvSpPr>
          <p:cNvPr id="25612" name="TextBox 13"/>
          <p:cNvSpPr txBox="1">
            <a:spLocks noChangeArrowheads="1"/>
          </p:cNvSpPr>
          <p:nvPr/>
        </p:nvSpPr>
        <p:spPr bwMode="auto">
          <a:xfrm>
            <a:off x="6418990" y="4429133"/>
            <a:ext cx="1428750" cy="9159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>
                <a:solidFill>
                  <a:prstClr val="white"/>
                </a:solidFill>
                <a:latin typeface="Palatino Linotype"/>
              </a:rPr>
              <a:t>Gástricos</a:t>
            </a:r>
          </a:p>
          <a:p>
            <a:pPr>
              <a:buFontTx/>
              <a:buChar char="-"/>
            </a:pPr>
            <a:r>
              <a:rPr lang="es-MX" dirty="0">
                <a:solidFill>
                  <a:prstClr val="white"/>
                </a:solidFill>
                <a:latin typeface="Palatino Linotype"/>
              </a:rPr>
              <a:t>Náusea</a:t>
            </a:r>
          </a:p>
          <a:p>
            <a:pPr>
              <a:buFontTx/>
              <a:buChar char="-"/>
            </a:pPr>
            <a:r>
              <a:rPr lang="es-MX" dirty="0">
                <a:solidFill>
                  <a:prstClr val="white"/>
                </a:solidFill>
                <a:latin typeface="Palatino Linotype"/>
              </a:rPr>
              <a:t>Vómito</a:t>
            </a:r>
          </a:p>
        </p:txBody>
      </p:sp>
      <p:cxnSp>
        <p:nvCxnSpPr>
          <p:cNvPr id="25613" name="1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7347673" y="1643063"/>
            <a:ext cx="2571750" cy="1571625"/>
          </a:xfrm>
          <a:prstGeom prst="straightConnector1">
            <a:avLst/>
          </a:prstGeom>
          <a:noFill/>
          <a:ln w="825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5614" name="Oval 6"/>
          <p:cNvSpPr>
            <a:spLocks noChangeArrowheads="1"/>
          </p:cNvSpPr>
          <p:nvPr/>
        </p:nvSpPr>
        <p:spPr bwMode="auto">
          <a:xfrm>
            <a:off x="6209436" y="2781300"/>
            <a:ext cx="2232025" cy="1295400"/>
          </a:xfrm>
          <a:prstGeom prst="ellips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white"/>
              </a:solidFill>
              <a:latin typeface="Palatino Linotype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9570027" y="6072188"/>
            <a:ext cx="2036618" cy="411739"/>
          </a:xfrm>
          <a:prstGeom prst="rect">
            <a:avLst/>
          </a:prstGeom>
          <a:solidFill>
            <a:srgbClr val="0E44DA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6788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EXPLORACIÓN FÍSICA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928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TÓRAX</a:t>
            </a:r>
          </a:p>
          <a:p>
            <a:pPr marL="0" indent="0">
              <a:buNone/>
            </a:pPr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Expansión torácica simétrica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Datos de dificultad respiratoria a expensas de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tiraje subcostal</a:t>
            </a:r>
          </a:p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Hipoventilación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basal izquierda</a:t>
            </a:r>
          </a:p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Sibilancias y estertores crepitantes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bilaterales</a:t>
            </a:r>
          </a:p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Mate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a la percusión basal izquierda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ED66E68-28D9-442D-A63D-3A1FD55D5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0250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BB2DCA2-9509-244C-861D-B56ACB989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LABORATORIOS INICIALES</a:t>
            </a:r>
            <a:endParaRPr lang="es-MX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0EC0B5C2-CB00-8C48-BE17-2A7321A43DE9}"/>
              </a:ext>
            </a:extLst>
          </p:cNvPr>
          <p:cNvGraphicFramePr>
            <a:graphicFrameLocks noGrp="1"/>
          </p:cNvGraphicFramePr>
          <p:nvPr/>
        </p:nvGraphicFramePr>
        <p:xfrm>
          <a:off x="1547905" y="1927710"/>
          <a:ext cx="9406965" cy="430574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458448">
                  <a:extLst>
                    <a:ext uri="{9D8B030D-6E8A-4147-A177-3AD203B41FA5}">
                      <a16:colId xmlns:a16="http://schemas.microsoft.com/office/drawing/2014/main" xmlns="" val="708795951"/>
                    </a:ext>
                  </a:extLst>
                </a:gridCol>
                <a:gridCol w="4948517">
                  <a:extLst>
                    <a:ext uri="{9D8B030D-6E8A-4147-A177-3AD203B41FA5}">
                      <a16:colId xmlns:a16="http://schemas.microsoft.com/office/drawing/2014/main" xmlns="" val="3388847213"/>
                    </a:ext>
                  </a:extLst>
                </a:gridCol>
              </a:tblGrid>
              <a:tr h="678629">
                <a:tc gridSpan="2">
                  <a:txBody>
                    <a:bodyPr/>
                    <a:lstStyle/>
                    <a:p>
                      <a:pPr algn="ctr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BIOMETRÍA HEMÁTICA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04935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Hemoglobina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05926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Hematocrito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1076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Leucocitos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4443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Neutrófilos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7243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Linfocitos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6095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Eosinófilos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35907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Plaquetas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314,000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17229566"/>
                  </a:ext>
                </a:extLst>
              </a:tr>
            </a:tbl>
          </a:graphicData>
        </a:graphic>
      </p:graphicFrame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229DD34D-40BF-46FF-8B86-4A431343E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0184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2B205AE8-872C-264C-B2D6-6E388552DEFC}"/>
              </a:ext>
            </a:extLst>
          </p:cNvPr>
          <p:cNvSpPr txBox="1"/>
          <p:nvPr/>
        </p:nvSpPr>
        <p:spPr>
          <a:xfrm>
            <a:off x="219775" y="6308209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INGRESO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BFB91D2A-A8AE-5D4E-9C64-C817D4927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257" y="-334640"/>
            <a:ext cx="8739884" cy="8467977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xmlns="" id="{40BA706E-6842-4976-9EF0-A99BA849A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9517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DIAGNÓSTICO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4333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Neumonía adquirida en la comunidad complicada con derrame pleural izquierdo</a:t>
            </a:r>
          </a:p>
          <a:p>
            <a:pPr marL="0" indent="0" algn="ctr">
              <a:buNone/>
            </a:pPr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331D38A0-E7D0-4A01-8DA8-A9E2924CE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0366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MANEJO INICIAL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566"/>
            <a:ext cx="10515600" cy="4351338"/>
          </a:xfrm>
        </p:spPr>
        <p:txBody>
          <a:bodyPr>
            <a:normAutofit/>
          </a:bodyPr>
          <a:lstStyle/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Oxígeno suplementario con cánulas de alto flujo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solicita PCR para Influenza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inicia manejo antimicrobiano empírico: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Ceftriaxona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Dicloxacilina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Oseltamivir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Interconsulta a Cirugía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Colocación de CVC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Valorar colocación de sonda pleural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0058A85E-0AFA-453A-9252-1FFC18A38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6263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DIAGNÓSTICO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4333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Neumonía adquirida en la comunidad complicada con derrame pleural izquierdo</a:t>
            </a:r>
          </a:p>
          <a:p>
            <a:pPr marL="0" indent="0" algn="ctr">
              <a:buNone/>
            </a:pPr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105D946E-F4AE-48C1-A9A2-3884291A3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2266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MANEJO INICIAL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566"/>
            <a:ext cx="10515600" cy="4351338"/>
          </a:xfrm>
        </p:spPr>
        <p:txBody>
          <a:bodyPr>
            <a:normAutofit/>
          </a:bodyPr>
          <a:lstStyle/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Oxígeno suplementario con cánulas de alto flujo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solicita PCR para Influenza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inicia manejo antimicrobiano empírico: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Ceftriaxona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Dicloxacilina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Oseltamivir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Interconsulta a Cirugía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Colocación de CVC</a:t>
            </a:r>
          </a:p>
          <a:p>
            <a:pPr lvl="1"/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Valorar colocación de sonda pleural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57F9A16E-6041-4C21-A231-5CB4A3DF9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1706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835D40E-6276-6444-85A5-0DE98737B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BEDCE76F-F1E0-224F-B82B-63BDA4B259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79"/>
          <a:stretch/>
        </p:blipFill>
        <p:spPr>
          <a:xfrm>
            <a:off x="2644620" y="0"/>
            <a:ext cx="7234486" cy="7490408"/>
          </a:xfr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58A635F9-9681-984F-AC85-31F9A52C8768}"/>
              </a:ext>
            </a:extLst>
          </p:cNvPr>
          <p:cNvSpPr txBox="1"/>
          <p:nvPr/>
        </p:nvSpPr>
        <p:spPr>
          <a:xfrm>
            <a:off x="219775" y="6308209"/>
            <a:ext cx="204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CONTROL CVC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2E85E35B-0563-4C17-8F45-CD6002BC7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799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EVOLUCIÓN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56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La paciente persistió con deterioro ventilatorio durante sus primeras 12 horas de estancia intrahospitalaria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realiza intubación endotraqueal 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coloca sonda pleural</a:t>
            </a: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	Se drenan 18 ml de material purulento</a:t>
            </a: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	Se solicita tinción Gram, PCR para S. aureus, y cultivo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09A29528-B63D-4E82-B4CB-066C625D1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29406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835D40E-6276-6444-85A5-0DE98737B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58A635F9-9681-984F-AC85-31F9A52C8768}"/>
              </a:ext>
            </a:extLst>
          </p:cNvPr>
          <p:cNvSpPr txBox="1"/>
          <p:nvPr/>
        </p:nvSpPr>
        <p:spPr>
          <a:xfrm>
            <a:off x="189022" y="6039266"/>
            <a:ext cx="3222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CONTROL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TET Y SONDA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xmlns="" id="{5B3972A5-AC0F-3744-A33D-9EB33A7916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2515" y="-146611"/>
            <a:ext cx="7527790" cy="8089339"/>
          </a:xfrm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A2D45B8-D0E3-4376-8B0E-AB2CCA80D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52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>
            <a:extLst>
              <a:ext uri="{FF2B5EF4-FFF2-40B4-BE49-F238E27FC236}">
                <a16:creationId xmlns:a16="http://schemas.microsoft.com/office/drawing/2014/main" xmlns="" id="{796DADE7-90B7-4232-8F4D-F6DDADB34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975" y="2333625"/>
            <a:ext cx="8459788" cy="323850"/>
          </a:xfrm>
          <a:prstGeom prst="roundRect">
            <a:avLst>
              <a:gd name="adj" fmla="val 16667"/>
            </a:avLst>
          </a:pr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altLang="es-MX">
              <a:solidFill>
                <a:srgbClr val="000000"/>
              </a:solidFill>
            </a:endParaRPr>
          </a:p>
        </p:txBody>
      </p:sp>
      <p:sp>
        <p:nvSpPr>
          <p:cNvPr id="27651" name="AutoShape 3">
            <a:extLst>
              <a:ext uri="{FF2B5EF4-FFF2-40B4-BE49-F238E27FC236}">
                <a16:creationId xmlns:a16="http://schemas.microsoft.com/office/drawing/2014/main" xmlns="" id="{B196FA67-750E-439D-997B-A06971B3C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975" y="3154363"/>
            <a:ext cx="8459788" cy="323850"/>
          </a:xfrm>
          <a:prstGeom prst="roundRect">
            <a:avLst>
              <a:gd name="adj" fmla="val 16667"/>
            </a:avLst>
          </a:pr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altLang="es-MX">
              <a:solidFill>
                <a:srgbClr val="000000"/>
              </a:solidFill>
            </a:endParaRPr>
          </a:p>
        </p:txBody>
      </p:sp>
      <p:sp>
        <p:nvSpPr>
          <p:cNvPr id="27652" name="AutoShape 4">
            <a:extLst>
              <a:ext uri="{FF2B5EF4-FFF2-40B4-BE49-F238E27FC236}">
                <a16:creationId xmlns:a16="http://schemas.microsoft.com/office/drawing/2014/main" xmlns="" id="{7AF54852-7AD9-4008-90DB-E3C9A9C8D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975" y="3975100"/>
            <a:ext cx="8459788" cy="323850"/>
          </a:xfrm>
          <a:prstGeom prst="roundRect">
            <a:avLst>
              <a:gd name="adj" fmla="val 16667"/>
            </a:avLst>
          </a:pr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altLang="es-MX">
              <a:solidFill>
                <a:srgbClr val="000000"/>
              </a:solidFill>
            </a:endParaRPr>
          </a:p>
        </p:txBody>
      </p:sp>
      <p:sp>
        <p:nvSpPr>
          <p:cNvPr id="27653" name="AutoShape 5">
            <a:extLst>
              <a:ext uri="{FF2B5EF4-FFF2-40B4-BE49-F238E27FC236}">
                <a16:creationId xmlns:a16="http://schemas.microsoft.com/office/drawing/2014/main" xmlns="" id="{8646BA19-A6EF-4ED0-877A-01ABA084F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975" y="4797425"/>
            <a:ext cx="8459788" cy="628650"/>
          </a:xfrm>
          <a:prstGeom prst="roundRect">
            <a:avLst>
              <a:gd name="adj" fmla="val 16667"/>
            </a:avLst>
          </a:pr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altLang="es-MX">
              <a:solidFill>
                <a:srgbClr val="000000"/>
              </a:solidFill>
            </a:endParaRP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xmlns="" id="{93776757-DB0E-45D6-92AB-BB2B50C7F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1" y="168275"/>
            <a:ext cx="8137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s-MX" sz="4400" b="1">
                <a:solidFill>
                  <a:srgbClr val="FFCC00"/>
                </a:solidFill>
                <a:latin typeface="Felix Titling" panose="04060505060202020A04" pitchFamily="82" charset="0"/>
              </a:rPr>
              <a:t>Signos y síntomas</a:t>
            </a:r>
            <a:br>
              <a:rPr lang="en-US" altLang="es-MX" sz="4400" b="1">
                <a:solidFill>
                  <a:srgbClr val="FFCC00"/>
                </a:solidFill>
                <a:latin typeface="Felix Titling" panose="04060505060202020A04" pitchFamily="82" charset="0"/>
              </a:rPr>
            </a:br>
            <a:r>
              <a:rPr lang="en-US" altLang="es-MX" sz="4400" b="1">
                <a:solidFill>
                  <a:srgbClr val="FFCC00"/>
                </a:solidFill>
                <a:latin typeface="Felix Titling" panose="04060505060202020A04" pitchFamily="82" charset="0"/>
              </a:rPr>
              <a:t>de la influenza</a:t>
            </a:r>
          </a:p>
        </p:txBody>
      </p:sp>
      <p:sp>
        <p:nvSpPr>
          <p:cNvPr id="27655" name="Text Box 7">
            <a:extLst>
              <a:ext uri="{FF2B5EF4-FFF2-40B4-BE49-F238E27FC236}">
                <a16:creationId xmlns:a16="http://schemas.microsoft.com/office/drawing/2014/main" xmlns="" id="{75317E3E-D28A-45D4-ADD2-BE7F67972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4050" y="1587501"/>
            <a:ext cx="8743950" cy="491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24100" algn="l"/>
                <a:tab pos="520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2200" b="1">
                <a:solidFill>
                  <a:srgbClr val="FF66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Síntomas</a:t>
            </a:r>
            <a:r>
              <a:rPr lang="es-MX" altLang="ja-JP" sz="2200" b="1">
                <a:solidFill>
                  <a:srgbClr val="0000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r>
              <a:rPr lang="es-MX" altLang="ja-JP" sz="2200" b="1">
                <a:solidFill>
                  <a:srgbClr val="FF66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Resfriado común	Influenza</a:t>
            </a: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FF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Fiebre	Rara	Característica;alta; 3-4 días</a:t>
            </a: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FF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Dolor de cabeza	Raro	Frecuente</a:t>
            </a: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CC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Mialgias	Leves	Usuales</a:t>
            </a: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FF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Fatiga	Leve	Puede durar 2-3 semanas</a:t>
            </a:r>
            <a:endParaRPr lang="es-MX" altLang="ja-JP" sz="1800">
              <a:solidFill>
                <a:srgbClr val="000000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CC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Congestión nasal	Común	Ocasional</a:t>
            </a: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FF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Estornudos	Usual	Ocasional</a:t>
            </a: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CC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Dolor de Garganta	Común	Ocasional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FF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Dolor de pecho, tos	Leve a moderado,	Común, intenso</a:t>
            </a:r>
            <a:br>
              <a:rPr lang="es-MX" altLang="ja-JP" sz="1800">
                <a:solidFill>
                  <a:srgbClr val="FFFF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</a:br>
            <a:r>
              <a:rPr lang="es-MX" altLang="ja-JP" sz="1800">
                <a:solidFill>
                  <a:srgbClr val="FFFF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	Tos seca	</a:t>
            </a: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MX" altLang="ja-JP" sz="1800">
                <a:solidFill>
                  <a:srgbClr val="FFCC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Complicaciones	Dolor de oídos	Bronquitis, neumonía;</a:t>
            </a:r>
            <a:br>
              <a:rPr lang="es-MX" altLang="ja-JP" sz="1800">
                <a:solidFill>
                  <a:srgbClr val="FFCC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</a:br>
            <a:r>
              <a:rPr lang="es-MX" altLang="ja-JP" sz="1800">
                <a:solidFill>
                  <a:srgbClr val="FFCC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		puede ser mortal</a:t>
            </a:r>
            <a:endParaRPr lang="es-ES" altLang="es-MX" sz="1800">
              <a:solidFill>
                <a:srgbClr val="FFCC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656" name="Text Box 8">
            <a:extLst>
              <a:ext uri="{FF2B5EF4-FFF2-40B4-BE49-F238E27FC236}">
                <a16:creationId xmlns:a16="http://schemas.microsoft.com/office/drawing/2014/main" xmlns="" id="{08D0CE17-E292-42D4-871B-3C56CE652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1214" y="6442075"/>
            <a:ext cx="78247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s-MX" altLang="ja-JP" sz="1600">
                <a:solidFill>
                  <a:srgbClr val="FF3300"/>
                </a:solidFill>
                <a:ea typeface="MS PGothic" panose="020B0600070205080204" pitchFamily="34" charset="-128"/>
              </a:rPr>
              <a:t>Fuente:Manual para la vigilancia epidemiológica de la influenza</a:t>
            </a:r>
            <a:endParaRPr lang="es-ES" altLang="es-MX" sz="1600">
              <a:solidFill>
                <a:srgbClr val="FF3300"/>
              </a:solidFill>
            </a:endParaRPr>
          </a:p>
        </p:txBody>
      </p:sp>
      <p:grpSp>
        <p:nvGrpSpPr>
          <p:cNvPr id="27657" name="Group 9">
            <a:extLst>
              <a:ext uri="{FF2B5EF4-FFF2-40B4-BE49-F238E27FC236}">
                <a16:creationId xmlns:a16="http://schemas.microsoft.com/office/drawing/2014/main" xmlns="" id="{22F51468-AA2E-44EB-AA1C-53B699752665}"/>
              </a:ext>
            </a:extLst>
          </p:cNvPr>
          <p:cNvGrpSpPr>
            <a:grpSpLocks/>
          </p:cNvGrpSpPr>
          <p:nvPr/>
        </p:nvGrpSpPr>
        <p:grpSpPr bwMode="auto">
          <a:xfrm>
            <a:off x="4064000" y="1414464"/>
            <a:ext cx="2871788" cy="4759325"/>
            <a:chOff x="1600" y="891"/>
            <a:chExt cx="1809" cy="2861"/>
          </a:xfrm>
        </p:grpSpPr>
        <p:sp>
          <p:nvSpPr>
            <p:cNvPr id="27658" name="Line 10">
              <a:extLst>
                <a:ext uri="{FF2B5EF4-FFF2-40B4-BE49-F238E27FC236}">
                  <a16:creationId xmlns:a16="http://schemas.microsoft.com/office/drawing/2014/main" xmlns="" id="{3142A3C1-EE86-4B67-AD23-DC88CD1257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0" y="891"/>
              <a:ext cx="0" cy="2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MX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659" name="Line 11">
              <a:extLst>
                <a:ext uri="{FF2B5EF4-FFF2-40B4-BE49-F238E27FC236}">
                  <a16:creationId xmlns:a16="http://schemas.microsoft.com/office/drawing/2014/main" xmlns="" id="{40B09489-7E24-41FF-A3EA-165AA8023B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9" y="891"/>
              <a:ext cx="0" cy="2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MX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xmlns="" id="{92CE90CE-D242-4E60-A41D-0A9268D62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735E741F-16E0-483F-895D-C0097AFC57C0}" type="slidenum">
              <a:rPr lang="en-US" altLang="es-MX" smtClean="0">
                <a:solidFill>
                  <a:srgbClr val="5E574E"/>
                </a:solidFill>
              </a:rPr>
              <a:pPr fontAlgn="base">
                <a:spcAft>
                  <a:spcPct val="0"/>
                </a:spcAft>
              </a:pPr>
              <a:t>3</a:t>
            </a:fld>
            <a:endParaRPr lang="en-US" altLang="es-MX">
              <a:solidFill>
                <a:srgbClr val="5E57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865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EVOLUCIÓN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recaban estudios de laboratorio: 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4233D9F3-3C51-9942-ADCD-26471E72C466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534323"/>
          <a:ext cx="8128000" cy="1036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xmlns="" val="1397102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PCR INFLUENZA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47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dirty="0"/>
                        <a:t>POSITIVA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4336697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540644D8-BA28-C440-845D-A6C9E260BAA0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4275755"/>
          <a:ext cx="8128000" cy="2072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xmlns="" val="1397102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PCR </a:t>
                      </a:r>
                      <a:r>
                        <a:rPr lang="es-MX" sz="28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 aureus </a:t>
                      </a:r>
                      <a:r>
                        <a:rPr lang="es-MX" sz="28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Liq. pleural</a:t>
                      </a:r>
                      <a:endParaRPr lang="es-MX" sz="28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47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dirty="0"/>
                        <a:t>POSITIVA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4336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 </a:t>
                      </a:r>
                      <a:r>
                        <a:rPr lang="es-MX" sz="2800" b="1" i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mecA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138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dirty="0"/>
                        <a:t>NEGATIVO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7815336"/>
                  </a:ext>
                </a:extLst>
              </a:tr>
            </a:tbl>
          </a:graphicData>
        </a:graphic>
      </p:graphicFrame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5446E36D-A48E-4C25-BEC1-F1DC536C9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03977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EVOLUCIÓN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56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Mejoría clínica y radiográfica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reporta cultivo de líquido pleural: </a:t>
            </a:r>
            <a:r>
              <a:rPr lang="es-MX" i="1" dirty="0">
                <a:latin typeface="Arial" panose="020B0604020202020204" pitchFamily="34" charset="0"/>
                <a:cs typeface="Arial" panose="020B0604020202020204" pitchFamily="34" charset="0"/>
              </a:rPr>
              <a:t>S. aureus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Extubación al 5to día de estancia intrahospitalaria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solicita ultrasonido de tórax para valorar volumen del derrame restante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10D37E1E-B785-43FA-A907-5012A26A9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771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ESTUDIOS MICROBIOLÓGICOS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4233D9F3-3C51-9942-ADCD-26471E72C466}"/>
              </a:ext>
            </a:extLst>
          </p:cNvPr>
          <p:cNvGraphicFramePr>
            <a:graphicFrameLocks noGrp="1"/>
          </p:cNvGraphicFramePr>
          <p:nvPr/>
        </p:nvGraphicFramePr>
        <p:xfrm>
          <a:off x="494272" y="3319130"/>
          <a:ext cx="3892378" cy="1463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892378">
                  <a:extLst>
                    <a:ext uri="{9D8B030D-6E8A-4147-A177-3AD203B41FA5}">
                      <a16:colId xmlns:a16="http://schemas.microsoft.com/office/drawing/2014/main" xmlns="" val="1397102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CULTIVO </a:t>
                      </a:r>
                    </a:p>
                    <a:p>
                      <a:pPr algn="ctr"/>
                      <a:r>
                        <a:rPr lang="es-MX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LIQ. PLEURAL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47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800" i="0" dirty="0"/>
                        <a:t>MALDI-TOF: </a:t>
                      </a:r>
                      <a:r>
                        <a:rPr lang="es-MX" sz="2800" i="1" dirty="0"/>
                        <a:t>S. aureus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4336697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56A4970A-F321-E74C-8D4A-32A607E0D2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000"/>
          <a:stretch/>
        </p:blipFill>
        <p:spPr>
          <a:xfrm>
            <a:off x="5286121" y="1690688"/>
            <a:ext cx="5872030" cy="4958603"/>
          </a:xfrm>
          <a:prstGeom prst="rect">
            <a:avLst/>
          </a:prstGeo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7EE79340-A8EC-45AA-9881-295173F0A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8084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835D40E-6276-6444-85A5-0DE98737B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xmlns="" id="{52C4E332-447D-9B4A-876B-D6B080027E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2182" y="0"/>
            <a:ext cx="9978489" cy="7237918"/>
          </a:xfr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98C5960D-DE4E-A442-BAF8-09EDD3D4F18D}"/>
              </a:ext>
            </a:extLst>
          </p:cNvPr>
          <p:cNvSpPr txBox="1"/>
          <p:nvPr/>
        </p:nvSpPr>
        <p:spPr>
          <a:xfrm>
            <a:off x="189022" y="6039266"/>
            <a:ext cx="3222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 CC DE MATERIAL PURULENTO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64041993-7965-4B39-A3BB-CCCED4DED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7343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EVOLUCIÓN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56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Continua manejo antimicrobiano, completando: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Oseltamivir: 5 días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Ceftriaxona: 10 días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Dicloxacilina: 14 días </a:t>
            </a: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Buena evolución</a:t>
            </a:r>
          </a:p>
          <a:p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Se retira sonda pleural en su día 14 de EIH</a:t>
            </a: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26528F5-8556-47BC-9CB6-ECAB721B9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6250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A39B60-C059-0249-9BA0-7800AEDBC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291C1B0A-8BE9-D74A-BCBD-B8B1DB8C33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1021" y="-287757"/>
            <a:ext cx="8460827" cy="8069122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BCFBCAE1-B82D-E547-AE66-26F1C06FE2AD}"/>
              </a:ext>
            </a:extLst>
          </p:cNvPr>
          <p:cNvSpPr txBox="1"/>
          <p:nvPr/>
        </p:nvSpPr>
        <p:spPr>
          <a:xfrm>
            <a:off x="103094" y="6292820"/>
            <a:ext cx="3222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CONTROL DÍA 14 EIH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xmlns="" id="{2FBE333D-B47A-464C-BA5D-B56CE2F84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57786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EVOLUCIÓN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56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Alta a domicilio tras 18 días de EIH 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DX FINAL:</a:t>
            </a: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Neumonía adquirida en la comunidad por influenza, complicada con derrame pleural por </a:t>
            </a:r>
            <a:r>
              <a:rPr lang="es-MX" i="1" dirty="0">
                <a:latin typeface="Arial" panose="020B0604020202020204" pitchFamily="34" charset="0"/>
                <a:cs typeface="Arial" panose="020B0604020202020204" pitchFamily="34" charset="0"/>
              </a:rPr>
              <a:t>S. aureus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meticilino-sensible</a:t>
            </a: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Vacunación contra influenza en la paciente y sus familiares</a:t>
            </a:r>
          </a:p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A7222A00-73A6-47E9-BB03-30B5A5934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3191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4" y="1"/>
            <a:ext cx="10429875" cy="857249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 CLINICOS INFLUENZA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857250"/>
            <a:ext cx="11534775" cy="586482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MX" sz="7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1</a:t>
            </a:r>
            <a:r>
              <a:rPr lang="es-MX" sz="7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s-MX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Paciente masculino de 3 años de edad, previamente sano que comienza su padecimiento actual con fiebre alta de 39.3 grados, odinofagia y tos. A las 48 </a:t>
            </a:r>
            <a:r>
              <a:rPr lang="es-MX" sz="7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hrs</a:t>
            </a:r>
            <a:r>
              <a:rPr lang="es-MX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iniciado el cuadro presenta dificultad respiratoria por lo que la madre acude a consulta.</a:t>
            </a: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1.¿Cuál de los siguientes es un dato de alarma para hospitalización en pacientes con diagnostico de influenza en pacientes pediátricos?</a:t>
            </a:r>
          </a:p>
          <a:p>
            <a:pPr marL="457200" indent="-457200">
              <a:buAutoNum type="arabicPeriod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Fiebre alta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Dificultad respiratoria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Tos intensa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Odinofagia persistente 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El uso de este medicamente actualmente no esta recomendado para el tratamiento de influenza B, dado que la mayoría de las cepas son resistentes al tratamiento.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Oseltamivir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Amoxicilina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Zanamivir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Amantadina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Es la medida más eficaz de prevención de transmisión y complicaciones.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Lavado de manos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Oseltamivir profiláctico para contactos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Vacunación anual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Aislamiento del caso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MX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AD8A0980-FE53-8348-9D0D-35CAD8F2D15E}"/>
              </a:ext>
            </a:extLst>
          </p:cNvPr>
          <p:cNvCxnSpPr>
            <a:cxnSpLocks/>
          </p:cNvCxnSpPr>
          <p:nvPr/>
        </p:nvCxnSpPr>
        <p:spPr>
          <a:xfrm>
            <a:off x="1104405" y="3104283"/>
            <a:ext cx="1954418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xmlns="" id="{289B95D7-98B1-DC4B-96F5-5E370A70E71F}"/>
              </a:ext>
            </a:extLst>
          </p:cNvPr>
          <p:cNvCxnSpPr>
            <a:cxnSpLocks/>
          </p:cNvCxnSpPr>
          <p:nvPr/>
        </p:nvCxnSpPr>
        <p:spPr>
          <a:xfrm>
            <a:off x="1104405" y="5171208"/>
            <a:ext cx="1954418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xmlns="" id="{2420E53A-1414-C24C-B8E5-25E3C6511A31}"/>
              </a:ext>
            </a:extLst>
          </p:cNvPr>
          <p:cNvCxnSpPr>
            <a:cxnSpLocks/>
          </p:cNvCxnSpPr>
          <p:nvPr/>
        </p:nvCxnSpPr>
        <p:spPr>
          <a:xfrm>
            <a:off x="1104405" y="6438033"/>
            <a:ext cx="1954418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E1121AF-97E3-44FF-8F75-E35150EF9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51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923924" y="-45718"/>
            <a:ext cx="10429875" cy="45719"/>
          </a:xfrm>
        </p:spPr>
        <p:txBody>
          <a:bodyPr>
            <a:normAutofit fontScale="90000"/>
          </a:bodyPr>
          <a:lstStyle/>
          <a:p>
            <a:endParaRPr lang="es-MX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" y="552450"/>
            <a:ext cx="11496675" cy="616962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MX" sz="8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2</a:t>
            </a:r>
            <a:r>
              <a:rPr lang="es-MX" sz="7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s-MX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Paciente femenino de 4 meses de edad, previamente sana que es traída por su madre para vacunación contra la influenza en temporada de influenza del año en curso  .</a:t>
            </a:r>
            <a:r>
              <a:rPr lang="es-MX" sz="9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s-MX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Edad recomendada para aplicación de vacuna de influenza estacional:</a:t>
            </a:r>
          </a:p>
          <a:p>
            <a:pPr marL="457200" indent="-457200">
              <a:buAutoNum type="arabicPeriod"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meses 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meses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meses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meses  </a:t>
            </a:r>
          </a:p>
          <a:p>
            <a:pPr marL="914400" lvl="1" indent="-457200">
              <a:buAutoNum type="alphaLcParenR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En caso de que la paciente presente sintomatología compatible con influenza, la recomendación es:</a:t>
            </a:r>
          </a:p>
          <a:p>
            <a:pPr marL="457200" lvl="1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Reposo en casa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Tratamiento sintomático con paracetamol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Iniciar Amantadina y Dextrometorfano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Acudir a consulta e iniciar tratamiento con Oseltamivir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MX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xmlns="" id="{9ACC5684-95D4-CE4F-8091-8D8E29CC379E}"/>
              </a:ext>
            </a:extLst>
          </p:cNvPr>
          <p:cNvCxnSpPr>
            <a:cxnSpLocks/>
          </p:cNvCxnSpPr>
          <p:nvPr/>
        </p:nvCxnSpPr>
        <p:spPr>
          <a:xfrm>
            <a:off x="1061542" y="3429000"/>
            <a:ext cx="1954418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6DF12BC1-2508-D44D-AF7B-F725E8BE4E34}"/>
              </a:ext>
            </a:extLst>
          </p:cNvPr>
          <p:cNvCxnSpPr>
            <a:cxnSpLocks/>
          </p:cNvCxnSpPr>
          <p:nvPr/>
        </p:nvCxnSpPr>
        <p:spPr>
          <a:xfrm>
            <a:off x="1061542" y="5847483"/>
            <a:ext cx="5382121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C5A33B1-51D5-447E-927B-0D1AC088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39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923924" y="-45718"/>
            <a:ext cx="10429875" cy="45719"/>
          </a:xfrm>
        </p:spPr>
        <p:txBody>
          <a:bodyPr>
            <a:normAutofit fontScale="90000"/>
          </a:bodyPr>
          <a:lstStyle/>
          <a:p>
            <a:endParaRPr lang="es-MX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45720"/>
            <a:ext cx="11572875" cy="667635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3. La dosis terapéutica del Oseltamivir al mes de edad es :</a:t>
            </a:r>
          </a:p>
          <a:p>
            <a:pPr marL="457200" indent="-457200">
              <a:buAutoNum type="arabicPeriod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mg/kg/ dosis cada 12 horas por 5 días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mg cada 12 horas por 5 días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mg cada 12 horas por 5 días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mg cada 24 horas por 10 días </a:t>
            </a:r>
          </a:p>
          <a:p>
            <a:pPr marL="914400" lvl="1" indent="-457200">
              <a:buAutoNum type="alphaLcParenR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Mecanismo de acción del Zanamivir.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Bloqueador de la proteína M2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Inhibidor de la proteína A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Inhibidor de la neuraminidasa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Inhibidor de la hemaglutinina</a:t>
            </a:r>
          </a:p>
          <a:p>
            <a:pPr marL="914400" lvl="1" indent="-457200">
              <a:buAutoNum type="alphaLcParenR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Cuál de los siguientes métodos diagnósticos se recomienda para la detección del virus de la influenza</a:t>
            </a: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 – PCR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Prueba de RNA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Inmunoensayo digital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Cultivo viral 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MX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xmlns="" id="{903247F1-C105-6742-A0FC-1D62188A96CC}"/>
              </a:ext>
            </a:extLst>
          </p:cNvPr>
          <p:cNvCxnSpPr>
            <a:cxnSpLocks/>
          </p:cNvCxnSpPr>
          <p:nvPr/>
        </p:nvCxnSpPr>
        <p:spPr>
          <a:xfrm>
            <a:off x="1032968" y="1461221"/>
            <a:ext cx="4024807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2EBDF486-0494-B447-80A1-B39159944335}"/>
              </a:ext>
            </a:extLst>
          </p:cNvPr>
          <p:cNvCxnSpPr>
            <a:cxnSpLocks/>
          </p:cNvCxnSpPr>
          <p:nvPr/>
        </p:nvCxnSpPr>
        <p:spPr>
          <a:xfrm>
            <a:off x="1032968" y="3761508"/>
            <a:ext cx="3224707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xmlns="" id="{FE151573-DB99-814C-B3E9-7981BFD84F6D}"/>
              </a:ext>
            </a:extLst>
          </p:cNvPr>
          <p:cNvCxnSpPr>
            <a:cxnSpLocks/>
          </p:cNvCxnSpPr>
          <p:nvPr/>
        </p:nvCxnSpPr>
        <p:spPr>
          <a:xfrm>
            <a:off x="1032968" y="5142633"/>
            <a:ext cx="1510207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A6E51F72-C008-4AF9-8E7E-AE740E3D2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65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923924" y="-45718"/>
            <a:ext cx="10429875" cy="45719"/>
          </a:xfrm>
        </p:spPr>
        <p:txBody>
          <a:bodyPr>
            <a:normAutofit fontScale="90000"/>
          </a:bodyPr>
          <a:lstStyle/>
          <a:p>
            <a:endParaRPr lang="es-MX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45720"/>
            <a:ext cx="11572875" cy="6676356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6. Es un factor de riesgo para influenza grave o complicada</a:t>
            </a:r>
          </a:p>
          <a:p>
            <a:pPr marL="457200" indent="-457200">
              <a:buAutoNum type="arabicPeriod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5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Hombre de 50 años   </a:t>
            </a:r>
          </a:p>
          <a:p>
            <a:pPr marL="914400" lvl="1" indent="-457200">
              <a:buAutoNum type="alphaLcParenR"/>
            </a:pPr>
            <a:r>
              <a:rPr lang="es-MX" sz="5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Adolescentes   </a:t>
            </a:r>
          </a:p>
          <a:p>
            <a:pPr marL="914400" lvl="1" indent="-457200">
              <a:buAutoNum type="alphaLcParenR"/>
            </a:pPr>
            <a:r>
              <a:rPr lang="es-MX" sz="5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Mayores de 5 años  </a:t>
            </a:r>
          </a:p>
          <a:p>
            <a:pPr marL="914400" lvl="1" indent="-457200">
              <a:buAutoNum type="alphaLcParenR"/>
            </a:pPr>
            <a:r>
              <a:rPr lang="es-MX" sz="5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Embarazadas     </a:t>
            </a: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 marL="914400" lvl="1" indent="-457200">
              <a:buAutoNum type="alphaLcParenR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En las mujeres embarazadas está contraindicada la aplicación de vacuna de influenza estacional.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5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Falso     </a:t>
            </a:r>
          </a:p>
          <a:p>
            <a:pPr marL="914400" lvl="1" indent="-457200">
              <a:buAutoNum type="alphaLcParenR"/>
            </a:pPr>
            <a:r>
              <a:rPr lang="es-MX" sz="5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Verdadero    </a:t>
            </a:r>
          </a:p>
          <a:p>
            <a:pPr marL="914400" lvl="1" indent="-457200">
              <a:buAutoNum type="alphaLcParenR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MX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xmlns="" id="{2E3F0585-8F08-3C40-A8ED-3F2A6D383702}"/>
              </a:ext>
            </a:extLst>
          </p:cNvPr>
          <p:cNvCxnSpPr>
            <a:cxnSpLocks/>
          </p:cNvCxnSpPr>
          <p:nvPr/>
        </p:nvCxnSpPr>
        <p:spPr>
          <a:xfrm>
            <a:off x="1061543" y="2475633"/>
            <a:ext cx="1924545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99800F08-E89D-D046-8350-6D6036EB8F82}"/>
              </a:ext>
            </a:extLst>
          </p:cNvPr>
          <p:cNvCxnSpPr>
            <a:cxnSpLocks/>
          </p:cNvCxnSpPr>
          <p:nvPr/>
        </p:nvCxnSpPr>
        <p:spPr>
          <a:xfrm>
            <a:off x="1061543" y="4075833"/>
            <a:ext cx="1138732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7DCDBB41-19BD-4E8B-A0EE-13BA1D1D5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48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4" y="1"/>
            <a:ext cx="10429875" cy="857249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CLINICA,DIAGNOSTICO Y TRATAMIENTO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857250"/>
            <a:ext cx="11534775" cy="586482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MX" sz="7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3</a:t>
            </a:r>
            <a:r>
              <a:rPr lang="es-MX" sz="7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s-MX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Paciente masculino de 4 años de edad, quien es traído por la madre en mes de noviembre, por presentar en las ultimas 24 horas fiebre de 38.3, tos y escurrimiento nasal. Al recibirlo lo encuentra  además con taquipnea e inyección conjuntival. Por sospecha de influenza estacional usted inicia manejo</a:t>
            </a: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Indique cual es la complicación más frecuente de la influenza estacional en el paciente pediátrico.</a:t>
            </a:r>
          </a:p>
          <a:p>
            <a:pPr marL="457200" indent="-457200">
              <a:buAutoNum type="arabicPeriod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Otitis media  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Neumonía 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Asma      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Crisis febriles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Bacteriemia </a:t>
            </a:r>
          </a:p>
          <a:p>
            <a:pPr marL="457200" lvl="1" indent="0">
              <a:buNone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Indique el síntoma mas frecuente de la influenza estacional. 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Rinorrea    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Cefalea         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Mialgias         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Fiebre alta                 </a:t>
            </a:r>
          </a:p>
          <a:p>
            <a:pPr marL="914400" lvl="1" indent="-457200">
              <a:buAutoNum type="alphaLcParenR"/>
            </a:pP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Tos         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MX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xmlns="" id="{1668939D-870F-F746-917A-184F6BCC7111}"/>
              </a:ext>
            </a:extLst>
          </p:cNvPr>
          <p:cNvCxnSpPr>
            <a:cxnSpLocks/>
          </p:cNvCxnSpPr>
          <p:nvPr/>
        </p:nvCxnSpPr>
        <p:spPr>
          <a:xfrm>
            <a:off x="1047256" y="2989983"/>
            <a:ext cx="1353044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8C6EA8D2-9B76-3B40-B506-E530F4B48DE7}"/>
              </a:ext>
            </a:extLst>
          </p:cNvPr>
          <p:cNvCxnSpPr>
            <a:cxnSpLocks/>
          </p:cNvCxnSpPr>
          <p:nvPr/>
        </p:nvCxnSpPr>
        <p:spPr>
          <a:xfrm>
            <a:off x="1047256" y="5528395"/>
            <a:ext cx="1353044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ECFB852C-7297-4326-9AF1-825DBA263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471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50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666CD7-CE43-8941-A8E8-282E7571F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923924" y="-45718"/>
            <a:ext cx="10429875" cy="45719"/>
          </a:xfrm>
        </p:spPr>
        <p:txBody>
          <a:bodyPr>
            <a:normAutofit fontScale="90000"/>
          </a:bodyPr>
          <a:lstStyle/>
          <a:p>
            <a:endParaRPr lang="es-MX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8F732D8-D913-254E-80EB-D9EE02B97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" y="552450"/>
            <a:ext cx="11496675" cy="616962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s-MX" sz="8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4</a:t>
            </a:r>
            <a:r>
              <a:rPr lang="es-MX" sz="7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s-MX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Paciente femenino de 13 año de edad, quien presenta durante sus vacaciones de navidad, fiebre de 38º mialgias, artralgias y tos de 48 horas de evolución. Refiere la madre que ha administrado té de eucalipto y paracetamol, notando mejoría parcial. A la exploración física encuentra datos compatibles con influenza estacional, por lo que inicia su abordaje diagnostico. </a:t>
            </a:r>
            <a:r>
              <a:rPr lang="es-MX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s-MX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  <a:r>
              <a:rPr lang="es-MX" sz="5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Cuál de los siguientes enunciados es falso con respecto a las pruebas de laboratorio para influenza :</a:t>
            </a:r>
          </a:p>
          <a:p>
            <a:pPr marL="457200" indent="-457200">
              <a:buAutoNum type="arabicPeriod"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indicado realizarlas en todos los pacientes de alto riesgo  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requiere confirmación por laboratorio antes de iniciar tratamiento antiviral especifico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pruebas de detección de antígeno con resultado negativo no descartan infección 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recomienda realizar pruebas de detección molecular sobre las de detección antigénica</a:t>
            </a:r>
          </a:p>
          <a:p>
            <a:pPr marL="914400" lvl="1" indent="-457200">
              <a:buAutoNum type="alphaLcParenR"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espécimen debe recolectarse antes de 96 horas iniciado el cuadro clínico</a:t>
            </a:r>
          </a:p>
          <a:p>
            <a:pPr marL="914400" lvl="1" indent="-457200">
              <a:buAutoNum type="alphaLcParenR"/>
            </a:pPr>
            <a:endParaRPr lang="es-MX" sz="6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En caso de que la paciente presente sintomatología compatible con influenza, la recomendación es:</a:t>
            </a:r>
          </a:p>
          <a:p>
            <a:pPr marL="457200" lvl="1" indent="0">
              <a:buNone/>
            </a:pPr>
            <a:endParaRPr lang="es-MX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s-MX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   RIDT</a:t>
            </a:r>
          </a:p>
          <a:p>
            <a:pPr marL="457200" lvl="1" indent="0">
              <a:buNone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    Inmunofluorescencia directa</a:t>
            </a:r>
          </a:p>
          <a:p>
            <a:pPr marL="457200" lvl="1" indent="0">
              <a:buNone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    RT – PCR  </a:t>
            </a:r>
          </a:p>
          <a:p>
            <a:pPr marL="457200" lvl="1" indent="0">
              <a:buNone/>
            </a:pPr>
            <a:r>
              <a:rPr lang="es-MX" sz="6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d)     Inmunofluorescencia indirecta </a:t>
            </a: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5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AutoNum type="alphaLcParenR"/>
            </a:pPr>
            <a:endParaRPr lang="es-MX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s-MX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xmlns="" id="{EFD20F9A-AF4A-0841-9189-E356C599BB16}"/>
              </a:ext>
            </a:extLst>
          </p:cNvPr>
          <p:cNvCxnSpPr>
            <a:cxnSpLocks/>
          </p:cNvCxnSpPr>
          <p:nvPr/>
        </p:nvCxnSpPr>
        <p:spPr>
          <a:xfrm>
            <a:off x="1161556" y="4190133"/>
            <a:ext cx="7325219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30642FC-76DE-F148-ACB1-D66DE4165B85}"/>
              </a:ext>
            </a:extLst>
          </p:cNvPr>
          <p:cNvCxnSpPr>
            <a:cxnSpLocks/>
          </p:cNvCxnSpPr>
          <p:nvPr/>
        </p:nvCxnSpPr>
        <p:spPr>
          <a:xfrm>
            <a:off x="1161556" y="5842720"/>
            <a:ext cx="1353044" cy="0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957329A9-061E-4355-A85A-AA9C4A6C3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623AC-2B0C-9046-A8F3-5C5A325A1941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16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2032</Words>
  <Application>Microsoft Office PowerPoint</Application>
  <PresentationFormat>Panorámica</PresentationFormat>
  <Paragraphs>530</Paragraphs>
  <Slides>36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36</vt:i4>
      </vt:variant>
    </vt:vector>
  </HeadingPairs>
  <TitlesOfParts>
    <vt:vector size="53" baseType="lpstr">
      <vt:lpstr>MS PGothic</vt:lpstr>
      <vt:lpstr>Arial</vt:lpstr>
      <vt:lpstr>Arial Black</vt:lpstr>
      <vt:lpstr>Calibri</vt:lpstr>
      <vt:lpstr>Calibri Light</vt:lpstr>
      <vt:lpstr>Century Gothic</vt:lpstr>
      <vt:lpstr>Felix Titling</vt:lpstr>
      <vt:lpstr>Monotype Sorts</vt:lpstr>
      <vt:lpstr>Palatino Linotype</vt:lpstr>
      <vt:lpstr>Times New Roman</vt:lpstr>
      <vt:lpstr>Verdana</vt:lpstr>
      <vt:lpstr>Wingdings</vt:lpstr>
      <vt:lpstr>Wingdings 2</vt:lpstr>
      <vt:lpstr>Tema de Office</vt:lpstr>
      <vt:lpstr>1_Tema de Office</vt:lpstr>
      <vt:lpstr>Elemental</vt:lpstr>
      <vt:lpstr>Tema de Office</vt:lpstr>
      <vt:lpstr>CASOS CLÍNICOS</vt:lpstr>
      <vt:lpstr>  Síntomas de la influenza A </vt:lpstr>
      <vt:lpstr>Presentación de PowerPoint</vt:lpstr>
      <vt:lpstr>CASOS CLINICOS INFLUENZA</vt:lpstr>
      <vt:lpstr>Presentación de PowerPoint</vt:lpstr>
      <vt:lpstr>Presentación de PowerPoint</vt:lpstr>
      <vt:lpstr>Presentación de PowerPoint</vt:lpstr>
      <vt:lpstr>CLINICA,DIAGNOSTICO Y TRATAMIENTO </vt:lpstr>
      <vt:lpstr>Presentación de PowerPoint</vt:lpstr>
      <vt:lpstr>Presentación de PowerPoint</vt:lpstr>
      <vt:lpstr>Cuadro clínico </vt:lpstr>
      <vt:lpstr>Recomendaciones de vacunación</vt:lpstr>
      <vt:lpstr>CASO CLÍNICO</vt:lpstr>
      <vt:lpstr>FICHA DE IDENTIFICACIÓN</vt:lpstr>
      <vt:lpstr>ANTECEDENTES RELEVANTES</vt:lpstr>
      <vt:lpstr>ANTECEDENTES RELEVANTES</vt:lpstr>
      <vt:lpstr>ANTECEDENTES RELEVANTES</vt:lpstr>
      <vt:lpstr>PADECIMIENTO ACTUAL</vt:lpstr>
      <vt:lpstr>EXPLORACIÓN FÍSICA</vt:lpstr>
      <vt:lpstr>EXPLORACIÓN FÍSICA</vt:lpstr>
      <vt:lpstr>LABORATORIOS INICIALES</vt:lpstr>
      <vt:lpstr>Presentación de PowerPoint</vt:lpstr>
      <vt:lpstr>DIAGNÓSTICO</vt:lpstr>
      <vt:lpstr>MANEJO INICIAL</vt:lpstr>
      <vt:lpstr>DIAGNÓSTICO</vt:lpstr>
      <vt:lpstr>MANEJO INICIAL</vt:lpstr>
      <vt:lpstr>Presentación de PowerPoint</vt:lpstr>
      <vt:lpstr>EVOLUCIÓN</vt:lpstr>
      <vt:lpstr>Presentación de PowerPoint</vt:lpstr>
      <vt:lpstr>EVOLUCIÓN</vt:lpstr>
      <vt:lpstr>EVOLUCIÓN</vt:lpstr>
      <vt:lpstr>ESTUDIOS MICROBIOLÓGICOS</vt:lpstr>
      <vt:lpstr>Presentación de PowerPoint</vt:lpstr>
      <vt:lpstr>EVOLUCIÓN</vt:lpstr>
      <vt:lpstr>Presentación de PowerPoint</vt:lpstr>
      <vt:lpstr>EVOLUCIÓN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CASOS CLÍNICOS</dc:title>
  <dc:creator>788MHERNANDEZP</dc:creator>
  <cp:lastModifiedBy>Arturo Galindo Fraga</cp:lastModifiedBy>
  <cp:revision>6</cp:revision>
  <dcterms:modified xsi:type="dcterms:W3CDTF">2019-09-20T15:58:04Z</dcterms:modified>
</cp:coreProperties>
</file>