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625" r:id="rId4"/>
    <p:sldId id="520" r:id="rId5"/>
    <p:sldId id="1030" r:id="rId6"/>
    <p:sldId id="1031" r:id="rId7"/>
    <p:sldId id="274" r:id="rId8"/>
    <p:sldId id="1038" r:id="rId9"/>
    <p:sldId id="1039" r:id="rId10"/>
    <p:sldId id="973" r:id="rId11"/>
    <p:sldId id="1040" r:id="rId12"/>
    <p:sldId id="427" r:id="rId13"/>
    <p:sldId id="1041" r:id="rId14"/>
    <p:sldId id="521" r:id="rId15"/>
    <p:sldId id="456" r:id="rId16"/>
    <p:sldId id="1042" r:id="rId17"/>
    <p:sldId id="339" r:id="rId18"/>
    <p:sldId id="991" r:id="rId19"/>
    <p:sldId id="986" r:id="rId20"/>
    <p:sldId id="987" r:id="rId21"/>
    <p:sldId id="414" r:id="rId22"/>
    <p:sldId id="350" r:id="rId23"/>
    <p:sldId id="351" r:id="rId24"/>
    <p:sldId id="285" r:id="rId25"/>
    <p:sldId id="259" r:id="rId26"/>
    <p:sldId id="989" r:id="rId27"/>
    <p:sldId id="1034" r:id="rId28"/>
    <p:sldId id="289" r:id="rId29"/>
    <p:sldId id="1023" r:id="rId30"/>
    <p:sldId id="1033" r:id="rId31"/>
    <p:sldId id="1037" r:id="rId32"/>
    <p:sldId id="287" r:id="rId33"/>
    <p:sldId id="1035" r:id="rId34"/>
    <p:sldId id="1036" r:id="rId35"/>
    <p:sldId id="264" r:id="rId36"/>
    <p:sldId id="1032" r:id="rId3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66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224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5DE78-0E72-4FCA-A00C-6128B0398BD7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64884-B492-42E5-BE85-4839F3C8D1F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4688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475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dirty="0">
              <a:latin typeface="Calibri" charset="0"/>
            </a:endParaRPr>
          </a:p>
        </p:txBody>
      </p:sp>
      <p:sp>
        <p:nvSpPr>
          <p:cNvPr id="7475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862" indent="-285716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2865" indent="-228573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011" indent="-228573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156" indent="-228573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303" indent="-2285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449" indent="-2285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8594" indent="-2285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5741" indent="-2285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62E0C568-A762-6B44-9845-6F81889310A4}" type="slidenum">
              <a:rPr lang="es-MX" sz="1200">
                <a:solidFill>
                  <a:prstClr val="black"/>
                </a:solidFill>
              </a:rPr>
              <a:pPr eaLnBrk="1" hangingPunct="1"/>
              <a:t>2</a:t>
            </a:fld>
            <a:endParaRPr lang="es-MX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977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>
            <a:extLst>
              <a:ext uri="{FF2B5EF4-FFF2-40B4-BE49-F238E27FC236}">
                <a16:creationId xmlns:a16="http://schemas.microsoft.com/office/drawing/2014/main" id="{0CD4BE7E-0B58-C44D-A8E7-3209C38FB530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9pPr>
          </a:lstStyle>
          <a:p>
            <a:fld id="{B59402EB-CCBB-9848-B267-8588E0ACD397}" type="slidenum">
              <a:rPr lang="fr-FR" altLang="es-MX"/>
              <a:pPr/>
              <a:t>4</a:t>
            </a:fld>
            <a:endParaRPr lang="fr-FR" altLang="es-MX"/>
          </a:p>
        </p:txBody>
      </p:sp>
      <p:sp>
        <p:nvSpPr>
          <p:cNvPr id="77826" name="Rectangle 2">
            <a:extLst>
              <a:ext uri="{FF2B5EF4-FFF2-40B4-BE49-F238E27FC236}">
                <a16:creationId xmlns:a16="http://schemas.microsoft.com/office/drawing/2014/main" id="{2E050F3A-15BD-494A-A4E5-8108394E44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5763" y="685800"/>
            <a:ext cx="6091237" cy="3427413"/>
          </a:xfrm>
          <a:ln/>
        </p:spPr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E3189614-BA0C-7642-89A8-8B7A5CBF19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MX" sz="800" b="1">
                <a:latin typeface="Gill Sans" panose="020B0502020104020203" pitchFamily="34" charset="-79"/>
                <a:ea typeface="ＭＳ Ｐゴシック" panose="020B0600070205080204" pitchFamily="34" charset="-128"/>
              </a:rPr>
              <a:t>Physiopathology (1)</a:t>
            </a:r>
          </a:p>
          <a:p>
            <a:r>
              <a:rPr lang="en-US" altLang="es-MX" sz="800">
                <a:latin typeface="Gill Sans" panose="020B0502020104020203" pitchFamily="34" charset="-79"/>
                <a:ea typeface="ＭＳ Ｐゴシック" panose="020B0600070205080204" pitchFamily="34" charset="-128"/>
              </a:rPr>
              <a:t>- The influenza virus penetrates the organism by the respiratory tract (inhalation of droplets suspended in air), and binds on the epithelial cells of the nasal, pharyngeal, and bronchial mucous membranes.</a:t>
            </a:r>
          </a:p>
          <a:p>
            <a:r>
              <a:rPr lang="en-US" altLang="es-MX" sz="800">
                <a:latin typeface="Gill Sans" panose="020B0502020104020203" pitchFamily="34" charset="-79"/>
                <a:ea typeface="ＭＳ Ｐゴシック" panose="020B0600070205080204" pitchFamily="34" charset="-128"/>
              </a:rPr>
              <a:t>- NA lowers the viscosity of the mucus, denuding the receptors of the cell surfaces and allowing the spread of infectious respiratory secretions  to the lower respiratory tract. </a:t>
            </a:r>
          </a:p>
          <a:p>
            <a:r>
              <a:rPr lang="en-US" altLang="es-MX" sz="800">
                <a:latin typeface="Gill Sans" panose="020B0502020104020203" pitchFamily="34" charset="-79"/>
                <a:ea typeface="ＭＳ Ｐゴシック" panose="020B0600070205080204" pitchFamily="34" charset="-128"/>
              </a:rPr>
              <a:t>- This local viral multiplication and cellular lesions bring about a local inflammatory reaction. A phase of viremia can be seen,  during  the primary infection and in those suffering from immunodeficiency. </a:t>
            </a:r>
          </a:p>
          <a:p>
            <a:r>
              <a:rPr lang="en-US" altLang="es-MX" sz="800">
                <a:latin typeface="Gill Sans" panose="020B0502020104020203" pitchFamily="34" charset="-79"/>
                <a:ea typeface="ＭＳ Ｐゴシック" panose="020B0600070205080204" pitchFamily="34" charset="-128"/>
              </a:rPr>
              <a:t>The virus can infect other types of cells : pulmonary, muscular, nervous, pericardial....</a:t>
            </a:r>
          </a:p>
          <a:p>
            <a:endParaRPr lang="en-US" altLang="es-MX" sz="800">
              <a:latin typeface="Gill Sans" panose="020B0502020104020203" pitchFamily="34" charset="-79"/>
              <a:ea typeface="ＭＳ Ｐゴシック" panose="020B0600070205080204" pitchFamily="34" charset="-128"/>
            </a:endParaRPr>
          </a:p>
          <a:p>
            <a:r>
              <a:rPr lang="en-US" altLang="es-MX" sz="800" i="1">
                <a:latin typeface="Gill Sans" panose="020B0502020104020203" pitchFamily="34" charset="-79"/>
                <a:ea typeface="ＭＳ Ｐゴシック" panose="020B0600070205080204" pitchFamily="34" charset="-128"/>
              </a:rPr>
              <a:t>(1). Aymard M., Influenza : epidemiology, etiology, physiopathology, diagnosis, treatment, prevention, Vac 1995:47-70</a:t>
            </a:r>
            <a:endParaRPr lang="en-US" altLang="es-MX" sz="800" b="1" i="1">
              <a:latin typeface="Gill Sans" panose="020B0502020104020203" pitchFamily="34" charset="-79"/>
              <a:ea typeface="ＭＳ Ｐゴシック" panose="020B0600070205080204" pitchFamily="34" charset="-128"/>
            </a:endParaRPr>
          </a:p>
          <a:p>
            <a:endParaRPr lang="en-US" altLang="es-MX" sz="800">
              <a:latin typeface="Gill Sans" panose="020B0502020104020203" pitchFamily="34" charset="-79"/>
              <a:ea typeface="ＭＳ Ｐゴシック" panose="020B0600070205080204" pitchFamily="34" charset="-128"/>
            </a:endParaRPr>
          </a:p>
          <a:p>
            <a:endParaRPr lang="en-GB" altLang="es-MX" sz="900">
              <a:latin typeface="Gill Sans" panose="020B0502020104020203" pitchFamily="34" charset="-79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899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D3CF2E-1227-E940-818D-627BEC15A4BC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014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>
              <a:latin typeface="Calibri" charset="0"/>
            </a:endParaRPr>
          </a:p>
        </p:txBody>
      </p:sp>
      <p:sp>
        <p:nvSpPr>
          <p:cNvPr id="5734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28D04543-5A65-E849-A38B-17B31FB0009A}" type="slidenum">
              <a:rPr lang="es-MX">
                <a:latin typeface="Calibri" charset="0"/>
              </a:rPr>
              <a:pPr/>
              <a:t>19</a:t>
            </a:fld>
            <a:endParaRPr lang="es-MX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611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>
              <a:latin typeface="Calibri" charset="0"/>
            </a:endParaRPr>
          </a:p>
        </p:txBody>
      </p:sp>
      <p:sp>
        <p:nvSpPr>
          <p:cNvPr id="583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644A7EB-BCEE-7740-B220-0CF34B8891FC}" type="slidenum">
              <a:rPr lang="es-MX"/>
              <a:pPr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9743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endParaRPr lang="es-MX">
              <a:latin typeface="Calibri" charset="0"/>
            </a:endParaRPr>
          </a:p>
        </p:txBody>
      </p:sp>
      <p:sp>
        <p:nvSpPr>
          <p:cNvPr id="604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45F8E20-A95B-034B-8B93-1DDD64250553}" type="slidenum">
              <a:rPr lang="es-MX"/>
              <a:pPr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2709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MX">
              <a:latin typeface="Calibri" charset="0"/>
            </a:endParaRPr>
          </a:p>
        </p:txBody>
      </p:sp>
      <p:sp>
        <p:nvSpPr>
          <p:cNvPr id="614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FCA11C8A-5B62-714F-A35A-AA9C29760A61}" type="slidenum">
              <a:rPr lang="es-MX"/>
              <a:pPr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1975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040B3-9C1C-42AB-A3D5-074008CB4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E324DE-DEAC-4D04-9007-0215496A9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F717F-19BF-4AF8-82BE-7A8159118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07171-1703-4EA2-9C54-795DC7A61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93168C-C3F9-46D6-9382-B8BDD7676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05382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593B-2C6F-4FBE-AB59-D0973E3C1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9AAC7-A9F1-4E89-8532-2EA1C52888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3F57D-C66C-4CFF-BD24-67663FE8E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5B604-5D0B-4C6C-BAD8-CC00B35F5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15203-0F04-4078-914A-928E46AEB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71459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109C1C-BE04-4CFF-9C63-EB7822D2E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C2758C-5EE6-4F64-8B59-4DD6C57E4B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F07A84-AAAB-43B0-9B15-AC5510909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E941F-A0A0-4654-99E6-24049CFAF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78279-7D2B-4E89-8AB7-3843AECFD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284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4F1EF-7547-4781-A76A-4AAFC3D0C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1DCA9-F92E-4C91-8994-5039BD9AA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1C981-F2A5-4A65-98E9-B32F1DBEA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80B6E-97F1-440D-8799-DF2A6FA42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1A039-2D03-4FEB-9B9F-CD0C290B8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9704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C7682-3237-4D39-B43D-4740E01A5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3C537-087B-4C35-99CE-E0A7FD9A9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8BF1-B8E9-4E66-AADA-C3CC7848B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6D204-F5E9-4E25-A9B5-A65C61DC7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777C3-2AFC-43E1-9ABA-F8EE05BD8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7506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E0227-5BEF-4911-B790-B042E7E41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D7CC8-A3E3-4753-81E6-C92D0B6FE6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07DD11-5984-4E6B-A5B1-AF60318DC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08628-1566-443C-ACC5-44A52EA4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499F20-AC94-4C17-849A-8D59AF02B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4858D-BF35-44AE-9CE7-8FA804C6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0534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00F47-ABC1-4FCA-B5E4-AE278E294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7877C-0FA5-43A0-95B6-D45CDA21EB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E3CC6-501F-4443-8AA5-9D35B94DD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C92C2E-E609-46C7-810E-D0ED1CFA51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4894C0-AC2C-4BA1-9D2F-E0037A8DB9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2AE8C0-9672-43E5-B774-7B543341A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F93BFE-8378-4C4B-B0B1-D3860B9FF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9E6B84-C478-424A-B277-69CB4E166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7325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49668-0A5D-4C97-868D-C1E7EB905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BB19CC-34CF-4BDF-9D66-4E6A3EE2D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63EC2D-0644-4798-B01A-49DC0A356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D37E5E-DF81-42F0-96DB-B2CC09A31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6950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B85615-C148-40AF-9524-4A980EDB5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92720-A98C-4695-931D-8C2F2F450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0D2C42-AE02-40C8-AA01-926F4C672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6252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0F53B-081C-463F-80B3-4B4AD2960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53FBA3-002D-42F7-8CA9-AC2F977D4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32BE6D-7526-4682-8DE6-A3A0F17EF2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BBD420-A0A0-46BA-8CB4-C156FFA52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02208-BEB2-4089-A96F-2259C1DA2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E28369-9DF8-4AB5-AA20-0D563D916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10336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D624C-8494-4B9E-9B2B-BF7417368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205C5A-3476-4BF5-9D5F-4E2F04973C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487313-38DB-4A59-9307-256E40D8C9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05628E-B2C5-4649-9CCB-A5571796D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FA5BD3-E22E-4FFB-B305-2F9D8331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8CE4F-ED2D-4BBF-BE64-248D249DD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2000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558FD-01C9-42C1-9F6C-2295DAB32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9433F-A8AD-4D23-9A8C-27CF838F1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AB83F-EA2A-46E1-B34A-281B5334C8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0E456-2DDB-4F1B-98B0-BDE39CAE72CC}" type="datetimeFigureOut">
              <a:rPr lang="es-MX" smtClean="0"/>
              <a:t>17/09/19</a:t>
            </a:fld>
            <a:endParaRPr lang="es-MX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3F835-22FA-4B87-A5B1-3EC97B947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5CBF3-592F-4923-AC85-9188E1F829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E90D7-C539-405C-9276-6AFFC93A53A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191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1.tiff"/><Relationship Id="rId7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tiff"/><Relationship Id="rId5" Type="http://schemas.openxmlformats.org/officeDocument/2006/relationships/image" Target="../media/image17.tiff"/><Relationship Id="rId4" Type="http://schemas.openxmlformats.org/officeDocument/2006/relationships/image" Target="../media/image19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4.wdp"/><Relationship Id="rId7" Type="http://schemas.openxmlformats.org/officeDocument/2006/relationships/image" Target="../media/image19.tif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tiff"/><Relationship Id="rId5" Type="http://schemas.openxmlformats.org/officeDocument/2006/relationships/image" Target="../media/image28.tiff"/><Relationship Id="rId4" Type="http://schemas.openxmlformats.org/officeDocument/2006/relationships/image" Target="../media/image27.tiff"/><Relationship Id="rId9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jpeg"/><Relationship Id="rId7" Type="http://schemas.microsoft.com/office/2007/relationships/hdphoto" Target="../media/hdphoto7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6.wdp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tiff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20.jpeg"/><Relationship Id="rId4" Type="http://schemas.openxmlformats.org/officeDocument/2006/relationships/image" Target="../media/image50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tiff"/><Relationship Id="rId4" Type="http://schemas.openxmlformats.org/officeDocument/2006/relationships/image" Target="../media/image53.tif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tiff"/><Relationship Id="rId13" Type="http://schemas.openxmlformats.org/officeDocument/2006/relationships/image" Target="../media/image70.tiff"/><Relationship Id="rId18" Type="http://schemas.openxmlformats.org/officeDocument/2006/relationships/image" Target="../media/image75.tiff"/><Relationship Id="rId3" Type="http://schemas.openxmlformats.org/officeDocument/2006/relationships/image" Target="../media/image60.png"/><Relationship Id="rId7" Type="http://schemas.openxmlformats.org/officeDocument/2006/relationships/image" Target="../media/image64.tiff"/><Relationship Id="rId12" Type="http://schemas.openxmlformats.org/officeDocument/2006/relationships/image" Target="../media/image69.tiff"/><Relationship Id="rId17" Type="http://schemas.openxmlformats.org/officeDocument/2006/relationships/image" Target="../media/image74.tiff"/><Relationship Id="rId2" Type="http://schemas.openxmlformats.org/officeDocument/2006/relationships/image" Target="../media/image59.tiff"/><Relationship Id="rId16" Type="http://schemas.openxmlformats.org/officeDocument/2006/relationships/image" Target="../media/image7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tiff"/><Relationship Id="rId11" Type="http://schemas.openxmlformats.org/officeDocument/2006/relationships/image" Target="../media/image68.tiff"/><Relationship Id="rId5" Type="http://schemas.openxmlformats.org/officeDocument/2006/relationships/image" Target="../media/image62.tiff"/><Relationship Id="rId15" Type="http://schemas.openxmlformats.org/officeDocument/2006/relationships/image" Target="../media/image72.tiff"/><Relationship Id="rId10" Type="http://schemas.openxmlformats.org/officeDocument/2006/relationships/image" Target="../media/image67.tiff"/><Relationship Id="rId19" Type="http://schemas.openxmlformats.org/officeDocument/2006/relationships/image" Target="../media/image76.emf"/><Relationship Id="rId4" Type="http://schemas.openxmlformats.org/officeDocument/2006/relationships/image" Target="../media/image61.tiff"/><Relationship Id="rId9" Type="http://schemas.openxmlformats.org/officeDocument/2006/relationships/image" Target="../media/image66.emf"/><Relationship Id="rId14" Type="http://schemas.openxmlformats.org/officeDocument/2006/relationships/image" Target="../media/image7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602703-06CC-44C4-9B75-2938F0916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167" y="2230870"/>
            <a:ext cx="10058400" cy="1925515"/>
          </a:xfrm>
        </p:spPr>
        <p:txBody>
          <a:bodyPr anchor="ctr">
            <a:noAutofit/>
          </a:bodyPr>
          <a:lstStyle/>
          <a:p>
            <a:r>
              <a:rPr lang="es-MX" sz="3600" dirty="0">
                <a:solidFill>
                  <a:srgbClr val="FF0000"/>
                </a:solidFill>
                <a:latin typeface="Arial Rounded MT Bold" panose="020F0704030504030204" pitchFamily="34" charset="77"/>
              </a:rPr>
              <a:t>ABORDAJE CLÍNICO DEL</a:t>
            </a:r>
            <a:br>
              <a:rPr lang="es-MX" sz="4800" dirty="0">
                <a:latin typeface="Arial Rounded MT Bold" panose="020F0704030504030204" pitchFamily="34" charset="77"/>
              </a:rPr>
            </a:br>
            <a:r>
              <a:rPr lang="es-MX" sz="6600" dirty="0">
                <a:latin typeface="Arial Rounded MT Bold" panose="020F0704030504030204" pitchFamily="34" charset="77"/>
              </a:rPr>
              <a:t>NIÑO CON INFLUENZA</a:t>
            </a:r>
            <a:br>
              <a:rPr lang="es-MX" sz="4800" dirty="0">
                <a:latin typeface="Arial Rounded MT Bold" panose="020F0704030504030204" pitchFamily="34" charset="77"/>
              </a:rPr>
            </a:br>
            <a:r>
              <a:rPr lang="es-MX" sz="3600" dirty="0">
                <a:solidFill>
                  <a:srgbClr val="FF0000"/>
                </a:solidFill>
                <a:latin typeface="Arial Rounded MT Bold" panose="020F0704030504030204" pitchFamily="34" charset="77"/>
              </a:rPr>
              <a:t>EN EL PRIMER NIVEL DE ATENCIÓN</a:t>
            </a:r>
            <a:endParaRPr lang="es-MX" sz="4800" dirty="0">
              <a:solidFill>
                <a:srgbClr val="FF0000"/>
              </a:solidFill>
              <a:latin typeface="Arial Rounded MT Bold" panose="020F0704030504030204" pitchFamily="34" charset="77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2E93395-8F84-48DC-BB22-8A828E870A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86466" y="5029202"/>
            <a:ext cx="4929101" cy="1502268"/>
          </a:xfrm>
        </p:spPr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es-ES" spc="-150" dirty="0">
                <a:latin typeface="Arial Rounded MT Bold"/>
                <a:cs typeface="Arial Rounded MT Bold"/>
              </a:rPr>
              <a:t>Dr. Sarbelio Moreno Espinosa</a:t>
            </a:r>
          </a:p>
          <a:p>
            <a:pPr>
              <a:spcBef>
                <a:spcPts val="0"/>
              </a:spcBef>
            </a:pPr>
            <a:r>
              <a:rPr lang="es-ES" sz="1800" spc="-150" dirty="0">
                <a:latin typeface="Arial Rounded MT Bold" panose="020F0704030504030204" pitchFamily="34" charset="77"/>
                <a:cs typeface="Arial" panose="020B0604020202020204" pitchFamily="34" charset="0"/>
              </a:rPr>
              <a:t>Infectólogo Pediatra</a:t>
            </a:r>
          </a:p>
          <a:p>
            <a:pPr>
              <a:spcBef>
                <a:spcPts val="0"/>
              </a:spcBef>
            </a:pPr>
            <a:r>
              <a:rPr lang="es-ES" sz="1800" spc="-150" dirty="0">
                <a:latin typeface="Arial Rounded MT Bold" panose="020F0704030504030204" pitchFamily="34" charset="77"/>
                <a:cs typeface="Arial" panose="020B0604020202020204" pitchFamily="34" charset="0"/>
              </a:rPr>
              <a:t>Dirección de Enseñanza y Desarrollo Académico</a:t>
            </a:r>
          </a:p>
          <a:p>
            <a:pPr>
              <a:spcBef>
                <a:spcPts val="0"/>
              </a:spcBef>
            </a:pPr>
            <a:r>
              <a:rPr lang="es-ES" sz="1800" spc="-150" dirty="0">
                <a:latin typeface="Arial Rounded MT Bold" panose="020F0704030504030204" pitchFamily="34" charset="77"/>
                <a:cs typeface="Arial" panose="020B0604020202020204" pitchFamily="34" charset="0"/>
              </a:rPr>
              <a:t>Instituto Nacional de Salud</a:t>
            </a:r>
          </a:p>
          <a:p>
            <a:pPr>
              <a:spcBef>
                <a:spcPts val="0"/>
              </a:spcBef>
            </a:pPr>
            <a:r>
              <a:rPr lang="es-ES" sz="1800" spc="-150" dirty="0">
                <a:latin typeface="Arial Rounded MT Bold" panose="020F0704030504030204" pitchFamily="34" charset="77"/>
                <a:cs typeface="Arial" panose="020B0604020202020204" pitchFamily="34" charset="0"/>
              </a:rPr>
              <a:t>Hospital Infantil de México Federico Gómez</a:t>
            </a:r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9B2ECC04-85D6-BA49-AA05-CAD990FF9953}"/>
              </a:ext>
            </a:extLst>
          </p:cNvPr>
          <p:cNvSpPr/>
          <p:nvPr/>
        </p:nvSpPr>
        <p:spPr>
          <a:xfrm>
            <a:off x="6076181" y="6463098"/>
            <a:ext cx="4694084" cy="26631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Arial Rounded MT Bold" panose="020F0704030504030204" pitchFamily="34" charset="77"/>
              </a:rPr>
              <a:t>Ciudad de México, 18 de septiembre de 2019.</a:t>
            </a:r>
            <a:endParaRPr lang="es-ES_tradnl" sz="1600" dirty="0">
              <a:latin typeface="Arial Rounded MT Bold" panose="020F0704030504030204" pitchFamily="34" charset="77"/>
            </a:endParaRPr>
          </a:p>
        </p:txBody>
      </p:sp>
      <p:pic>
        <p:nvPicPr>
          <p:cNvPr id="5" name="Imagen 14">
            <a:extLst>
              <a:ext uri="{FF2B5EF4-FFF2-40B4-BE49-F238E27FC236}">
                <a16:creationId xmlns:a16="http://schemas.microsoft.com/office/drawing/2014/main" id="{C89FA84B-F3A4-2F4F-99ED-3EB229A4B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689" y="5029202"/>
            <a:ext cx="1210535" cy="176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B39AB4DA-A044-274A-968F-8C234B271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079987"/>
              </p:ext>
            </p:extLst>
          </p:nvPr>
        </p:nvGraphicFramePr>
        <p:xfrm>
          <a:off x="201477" y="326530"/>
          <a:ext cx="11747715" cy="7407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47715">
                  <a:extLst>
                    <a:ext uri="{9D8B030D-6E8A-4147-A177-3AD203B41FA5}">
                      <a16:colId xmlns:a16="http://schemas.microsoft.com/office/drawing/2014/main" val="1856193750"/>
                    </a:ext>
                  </a:extLst>
                </a:gridCol>
              </a:tblGrid>
              <a:tr h="722022">
                <a:tc>
                  <a:txBody>
                    <a:bodyPr/>
                    <a:lstStyle/>
                    <a:p>
                      <a:pPr algn="ctr" fontAlgn="b"/>
                      <a:r>
                        <a:rPr lang="es-MX" sz="2400" u="none" strike="noStrike" dirty="0">
                          <a:effectLst/>
                          <a:latin typeface="Arial Rounded MT Bold" panose="020F0704030504030204" pitchFamily="34" charset="77"/>
                        </a:rPr>
                        <a:t>CURSO: ATENCIÓN A PACIENTES CON INFECCIÓN RESPIRATORIA AGUDA Y/O ENFERMEDAD SIMILAR A LA INFLUENZA 2019-2020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77"/>
                      </a:endParaRPr>
                    </a:p>
                  </a:txBody>
                  <a:tcPr marL="9257" marR="9257" marT="9257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6320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582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934548" y="1456722"/>
          <a:ext cx="10301728" cy="475293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2584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6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7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8803">
                  <a:extLst>
                    <a:ext uri="{9D8B030D-6E8A-4147-A177-3AD203B41FA5}">
                      <a16:colId xmlns:a16="http://schemas.microsoft.com/office/drawing/2014/main" val="3183818252"/>
                    </a:ext>
                  </a:extLst>
                </a:gridCol>
                <a:gridCol w="2104900">
                  <a:extLst>
                    <a:ext uri="{9D8B030D-6E8A-4147-A177-3AD203B41FA5}">
                      <a16:colId xmlns:a16="http://schemas.microsoft.com/office/drawing/2014/main" val="1329584891"/>
                    </a:ext>
                  </a:extLst>
                </a:gridCol>
              </a:tblGrid>
              <a:tr h="489729"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Signo / Síntoma</a:t>
                      </a:r>
                      <a:endParaRPr lang="es-ES_tradnl" sz="18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s-ES_tradnl" sz="18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</a:rPr>
                        <a:t>TIPO DE INFLUENZA</a:t>
                      </a:r>
                      <a:endParaRPr lang="es-ES_tradnl" sz="18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37811" marR="37811" marT="23632" marB="23632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RM</a:t>
                      </a:r>
                    </a:p>
                    <a:p>
                      <a:pPr algn="ctr" fontAlgn="base"/>
                      <a:r>
                        <a:rPr lang="es-ES_tradnl" sz="16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no ajustada</a:t>
                      </a:r>
                      <a:endParaRPr lang="es-ES_tradnl" sz="24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RM</a:t>
                      </a:r>
                      <a:endParaRPr lang="es-ES_tradnl" sz="1800" baseline="0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  <a:p>
                      <a:pPr algn="ctr" fontAlgn="base"/>
                      <a:r>
                        <a:rPr lang="es-ES_tradnl" sz="1600" baseline="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ajustada</a:t>
                      </a:r>
                      <a:endParaRPr lang="es-ES_tradnl" sz="24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668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400" noProof="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</a:t>
                      </a:r>
                    </a:p>
                    <a:p>
                      <a:pPr algn="ctr" fontAlgn="base"/>
                      <a:r>
                        <a:rPr lang="es-ES_tradnl" sz="16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(n = 2142)</a:t>
                      </a:r>
                      <a:endParaRPr lang="es-ES_tradnl" sz="16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40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B</a:t>
                      </a:r>
                    </a:p>
                    <a:p>
                      <a:pPr algn="ctr" fontAlgn="base"/>
                      <a:r>
                        <a:rPr lang="es-ES_tradnl" sz="16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(n = 1248)</a:t>
                      </a:r>
                      <a:endParaRPr lang="es-ES_tradnl" sz="16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56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20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SISTÉMICO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6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6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400" dirty="0"/>
                    </a:p>
                  </a:txBody>
                  <a:tcPr marL="37811" marR="37811" marT="23632" marB="2363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67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 Fiebre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1990 (92.9)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1167 (93.5)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1.10 (0.83–1.46)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203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 Cefalea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78 (3.6)</a:t>
                      </a: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123 (9.9)</a:t>
                      </a: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2.89 (2.16–3.88)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1.85 (1.36–2.52)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67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 Letargia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741 (34.6)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465 (37.3)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1.12 (0.97–1.30)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156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20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RESPIRATORIO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6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6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67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 Coriza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1277 (59.6)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744 (59.6)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1.00 (0.87–1.15)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67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 Tos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1835 (85.7)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1051 (84.2)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0.89 (0.73–1.08)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367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 Sibilancias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476 (22.2)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260 (20.8)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0.92 (0.78–1.09)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15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</a:t>
                      </a:r>
                      <a:r>
                        <a:rPr lang="es-ES_tradnl" sz="1600" dirty="0" err="1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Dif</a:t>
                      </a: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. Respiratoria</a:t>
                      </a:r>
                      <a:endParaRPr lang="es-ES_tradnl" sz="1600" b="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0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904 (42.2)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489 (39.2)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0.88 (0.76–1.02)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367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 Apnea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65 (3.0)</a:t>
                      </a:r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37 (3.0)</a:t>
                      </a:r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0.98 (0.65–1.47)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Rectángulo 6"/>
          <p:cNvSpPr/>
          <p:nvPr/>
        </p:nvSpPr>
        <p:spPr>
          <a:xfrm>
            <a:off x="6554331" y="6466645"/>
            <a:ext cx="5566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1800" i="1" dirty="0">
                <a:solidFill>
                  <a:srgbClr val="000000"/>
                </a:solidFill>
                <a:latin typeface="Arial Unicode MS" charset="0"/>
                <a:ea typeface="Arial Unicode MS" charset="0"/>
                <a:cs typeface="Arial Unicode MS" charset="0"/>
              </a:rPr>
              <a:t>Tran D et al. </a:t>
            </a:r>
            <a:r>
              <a:rPr lang="fi-FI" sz="1800" dirty="0">
                <a:solidFill>
                  <a:srgbClr val="00000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Pediatrics 2016;138 pii: e20154643.</a:t>
            </a:r>
            <a:endParaRPr lang="es-ES_tradnl" sz="18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pic>
        <p:nvPicPr>
          <p:cNvPr id="6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256" y="6425301"/>
            <a:ext cx="20558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6271" y="488916"/>
            <a:ext cx="860080" cy="430041"/>
          </a:xfrm>
          <a:prstGeom prst="rect">
            <a:avLst/>
          </a:prstGeom>
        </p:spPr>
      </p:pic>
      <p:sp>
        <p:nvSpPr>
          <p:cNvPr id="10" name="Título 9">
            <a:extLst>
              <a:ext uri="{FF2B5EF4-FFF2-40B4-BE49-F238E27FC236}">
                <a16:creationId xmlns:a16="http://schemas.microsoft.com/office/drawing/2014/main" id="{9EC8E239-68E0-0F49-8124-873076815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009"/>
            <a:ext cx="12192000" cy="421349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/>
            <a:r>
              <a:rPr lang="es-ES_tradnl" sz="2400" dirty="0">
                <a:latin typeface="Arial Rounded MT Bold"/>
              </a:rPr>
              <a:t>INFLUENZA A VS. INFLUENZA B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60ECBB1-78EA-A34A-A943-F31B97D3F8E8}"/>
              </a:ext>
            </a:extLst>
          </p:cNvPr>
          <p:cNvSpPr txBox="1"/>
          <p:nvPr/>
        </p:nvSpPr>
        <p:spPr>
          <a:xfrm>
            <a:off x="5583361" y="607561"/>
            <a:ext cx="3320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 = 2 - 3.9 años   2004 – 2013</a:t>
            </a:r>
          </a:p>
          <a:p>
            <a:pPr algn="ctr"/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Vigilancia Activa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B2C4F5FE-AC0C-C84B-B89E-EEBADD1CA41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8292" y="581106"/>
            <a:ext cx="1026408" cy="699241"/>
          </a:xfrm>
          <a:prstGeom prst="rect">
            <a:avLst/>
          </a:prstGeom>
        </p:spPr>
      </p:pic>
      <p:grpSp>
        <p:nvGrpSpPr>
          <p:cNvPr id="25" name="Grupo 24">
            <a:extLst>
              <a:ext uri="{FF2B5EF4-FFF2-40B4-BE49-F238E27FC236}">
                <a16:creationId xmlns:a16="http://schemas.microsoft.com/office/drawing/2014/main" id="{3277C4F6-ACB2-2344-8104-8CDF77347BF6}"/>
              </a:ext>
            </a:extLst>
          </p:cNvPr>
          <p:cNvGrpSpPr/>
          <p:nvPr/>
        </p:nvGrpSpPr>
        <p:grpSpPr>
          <a:xfrm>
            <a:off x="138256" y="581964"/>
            <a:ext cx="4526565" cy="728837"/>
            <a:chOff x="138256" y="519972"/>
            <a:chExt cx="4526565" cy="728837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94EFA1E0-925C-C24F-B1B2-0DBB9AC788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346" t="9820" r="10834" b="8276"/>
            <a:stretch/>
          </p:blipFill>
          <p:spPr>
            <a:xfrm flipV="1">
              <a:off x="1943482" y="519972"/>
              <a:ext cx="404441" cy="409870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51CD97A9-3045-9E4D-8BD7-3D084826C2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346" t="9820" r="10834" b="8276"/>
            <a:stretch/>
          </p:blipFill>
          <p:spPr>
            <a:xfrm flipV="1">
              <a:off x="4260380" y="519972"/>
              <a:ext cx="404441" cy="409870"/>
            </a:xfrm>
            <a:prstGeom prst="rect">
              <a:avLst/>
            </a:prstGeom>
          </p:spPr>
        </p:pic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4E109805-BE05-D145-BEC5-C6BFE33CFFFB}"/>
                </a:ext>
              </a:extLst>
            </p:cNvPr>
            <p:cNvSpPr txBox="1"/>
            <p:nvPr/>
          </p:nvSpPr>
          <p:spPr>
            <a:xfrm>
              <a:off x="651101" y="879477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2,647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4DB46603-5FB3-7548-9FC0-65ABCB4D0B0B}"/>
                </a:ext>
              </a:extLst>
            </p:cNvPr>
            <p:cNvSpPr txBox="1"/>
            <p:nvPr/>
          </p:nvSpPr>
          <p:spPr>
            <a:xfrm>
              <a:off x="2958702" y="879477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1,510</a:t>
              </a:r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4707B08D-194B-7044-BD4E-6746F55A2A53}"/>
                </a:ext>
              </a:extLst>
            </p:cNvPr>
            <p:cNvSpPr txBox="1"/>
            <p:nvPr/>
          </p:nvSpPr>
          <p:spPr>
            <a:xfrm>
              <a:off x="1970012" y="87947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_tradnl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A</a:t>
              </a: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CCAA7265-EBF5-2041-8997-3AF9051360F3}"/>
                </a:ext>
              </a:extLst>
            </p:cNvPr>
            <p:cNvSpPr txBox="1"/>
            <p:nvPr/>
          </p:nvSpPr>
          <p:spPr>
            <a:xfrm>
              <a:off x="4286911" y="879477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B</a:t>
              </a:r>
            </a:p>
          </p:txBody>
        </p:sp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56DC94C2-ABC5-D749-AC15-84A5674A6A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704" t="18293" r="3135" b="4083"/>
            <a:stretch/>
          </p:blipFill>
          <p:spPr>
            <a:xfrm>
              <a:off x="138256" y="543276"/>
              <a:ext cx="1787437" cy="386566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4F35D530-4A4D-8545-BFA2-EB5DF2DDE9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704" t="18293" r="3135" b="4083"/>
            <a:stretch/>
          </p:blipFill>
          <p:spPr>
            <a:xfrm>
              <a:off x="2445857" y="543276"/>
              <a:ext cx="1787437" cy="386566"/>
            </a:xfrm>
            <a:prstGeom prst="rect">
              <a:avLst/>
            </a:prstGeom>
          </p:spPr>
        </p:pic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226D2389-F39B-5E4F-8BDF-909180B65AD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7305"/>
          <a:stretch/>
        </p:blipFill>
        <p:spPr>
          <a:xfrm>
            <a:off x="8919373" y="553213"/>
            <a:ext cx="1063134" cy="72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080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914399" y="1100380"/>
          <a:ext cx="10259878" cy="5064247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2440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5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7118">
                  <a:extLst>
                    <a:ext uri="{9D8B030D-6E8A-4147-A177-3AD203B41FA5}">
                      <a16:colId xmlns:a16="http://schemas.microsoft.com/office/drawing/2014/main" val="3183818252"/>
                    </a:ext>
                  </a:extLst>
                </a:gridCol>
                <a:gridCol w="1940733">
                  <a:extLst>
                    <a:ext uri="{9D8B030D-6E8A-4147-A177-3AD203B41FA5}">
                      <a16:colId xmlns:a16="http://schemas.microsoft.com/office/drawing/2014/main" val="1329584891"/>
                    </a:ext>
                  </a:extLst>
                </a:gridCol>
              </a:tblGrid>
              <a:tr h="540681"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Signo / Síntoma</a:t>
                      </a:r>
                      <a:endParaRPr lang="es-ES_tradnl" sz="18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</a:rPr>
                        <a:t>TIPO DE INFLUENZA</a:t>
                      </a:r>
                      <a:endParaRPr lang="es-ES_tradnl" sz="20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37811" marR="37811" marT="23632" marB="23632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RM</a:t>
                      </a:r>
                    </a:p>
                    <a:p>
                      <a:pPr algn="ctr" fontAlgn="base"/>
                      <a:r>
                        <a:rPr lang="es-ES_tradnl" sz="16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no ajustada</a:t>
                      </a:r>
                      <a:endParaRPr lang="es-ES_tradnl" sz="24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RM</a:t>
                      </a:r>
                      <a:endParaRPr lang="es-ES_tradnl" sz="1800" baseline="0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  <a:p>
                      <a:pPr algn="ctr" fontAlgn="base"/>
                      <a:r>
                        <a:rPr lang="es-ES_tradnl" sz="1600" baseline="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ajustada</a:t>
                      </a:r>
                      <a:endParaRPr lang="es-ES_tradnl" sz="24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5888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400" noProof="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</a:t>
                      </a:r>
                    </a:p>
                    <a:p>
                      <a:pPr algn="ctr" fontAlgn="base"/>
                      <a:r>
                        <a:rPr lang="es-ES_tradnl" sz="16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(n = 2142)</a:t>
                      </a:r>
                      <a:endParaRPr lang="es-ES_tradnl" sz="16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40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B</a:t>
                      </a:r>
                    </a:p>
                    <a:p>
                      <a:pPr algn="ctr" fontAlgn="base"/>
                      <a:r>
                        <a:rPr lang="es-ES_tradnl" sz="16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(n = 1248)</a:t>
                      </a:r>
                      <a:endParaRPr lang="es-ES_tradnl" sz="1600" b="1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728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20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NO RESPIRATORIO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6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60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7811" marR="37811" marT="23632" marB="2363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400" dirty="0"/>
                    </a:p>
                  </a:txBody>
                  <a:tcPr marL="37811" marR="37811" marT="23632" marB="23632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3439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 Dolor abdominal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119 (5.6)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126 (10.1)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1.91 (1.47–2.48)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1.38 (1.05–1.81)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63439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   Vómito y/o diarrea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1003 (46.8)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569 (45.6)</a:t>
                      </a:r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0.95 (0.83–1.10)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63439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 Mialgia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38 (1.8)</a:t>
                      </a: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102 (8.2)</a:t>
                      </a: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4.93 (3.37–7.20)</a:t>
                      </a:r>
                      <a:endParaRPr lang="es-ES_tradnl" sz="2400" dirty="0">
                        <a:solidFill>
                          <a:srgbClr val="FF0000"/>
                        </a:solidFill>
                        <a:latin typeface="Arial Rounded MT Bold" panose="020F0704030504030204" pitchFamily="34" charset="77"/>
                      </a:endParaRP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3.19 (2.16–4.72)</a:t>
                      </a:r>
                      <a:endParaRPr lang="es-ES_tradnl" sz="2400" dirty="0">
                        <a:solidFill>
                          <a:srgbClr val="FF0000"/>
                        </a:solidFill>
                        <a:latin typeface="Arial Rounded MT Bold" panose="020F0704030504030204" pitchFamily="34" charset="77"/>
                      </a:endParaRPr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63439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 Artralgia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 (0.5)</a:t>
                      </a: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15 (1.2)</a:t>
                      </a: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2.59 (1.16–5.79)</a:t>
                      </a:r>
                      <a:endParaRPr lang="es-ES_tradnl" sz="2400" dirty="0">
                        <a:solidFill>
                          <a:srgbClr val="FF0000"/>
                        </a:solidFill>
                        <a:latin typeface="Arial Rounded MT Bold" panose="020F0704030504030204" pitchFamily="34" charset="77"/>
                      </a:endParaRPr>
                    </a:p>
                  </a:txBody>
                  <a:tcPr marL="37811" marR="37811" marT="23632" marB="2363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1.95 (0.86–4.40)</a:t>
                      </a:r>
                      <a:endParaRPr lang="es-ES_tradnl" sz="2400" dirty="0">
                        <a:solidFill>
                          <a:srgbClr val="FF0000"/>
                        </a:solidFill>
                        <a:latin typeface="Arial Rounded MT Bold" panose="020F0704030504030204" pitchFamily="34" charset="77"/>
                      </a:endParaRPr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63439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 Convulsiones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238 (11.1)</a:t>
                      </a:r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116 (9.3)</a:t>
                      </a:r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0.82 (0.65–1.04)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  <a:endParaRPr lang="es-ES_tradnl" sz="2400" dirty="0"/>
                    </a:p>
                  </a:txBody>
                  <a:tcPr marL="37811" marR="37811" marT="23632" marB="2363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" name="Rectángulo 6"/>
          <p:cNvSpPr/>
          <p:nvPr/>
        </p:nvSpPr>
        <p:spPr>
          <a:xfrm>
            <a:off x="6554331" y="6466645"/>
            <a:ext cx="5566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1800" i="1" dirty="0">
                <a:solidFill>
                  <a:srgbClr val="000000"/>
                </a:solidFill>
                <a:latin typeface="Arial Unicode MS" charset="0"/>
                <a:ea typeface="Arial Unicode MS" charset="0"/>
                <a:cs typeface="Arial Unicode MS" charset="0"/>
              </a:rPr>
              <a:t>Tran D et al. </a:t>
            </a:r>
            <a:r>
              <a:rPr lang="fi-FI" sz="1800" dirty="0">
                <a:solidFill>
                  <a:srgbClr val="00000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Pediatrics 2016;138 pii: e20154643.</a:t>
            </a:r>
            <a:endParaRPr lang="es-ES_tradnl" sz="18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pic>
        <p:nvPicPr>
          <p:cNvPr id="6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256" y="6425301"/>
            <a:ext cx="20558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5812" y="635695"/>
            <a:ext cx="824748" cy="412375"/>
          </a:xfrm>
          <a:prstGeom prst="rect">
            <a:avLst/>
          </a:prstGeom>
        </p:spPr>
      </p:pic>
      <p:sp>
        <p:nvSpPr>
          <p:cNvPr id="10" name="Título 9">
            <a:extLst>
              <a:ext uri="{FF2B5EF4-FFF2-40B4-BE49-F238E27FC236}">
                <a16:creationId xmlns:a16="http://schemas.microsoft.com/office/drawing/2014/main" id="{9EC8E239-68E0-0F49-8124-873076815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1453"/>
            <a:ext cx="12192000" cy="412375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/>
            <a:r>
              <a:rPr lang="es-ES_tradnl" sz="2800" dirty="0">
                <a:latin typeface="Arial Rounded MT Bold"/>
              </a:rPr>
              <a:t>INFLUENZA A VS. INFLUENZA B</a:t>
            </a:r>
          </a:p>
        </p:txBody>
      </p:sp>
    </p:spTree>
    <p:extLst>
      <p:ext uri="{BB962C8B-B14F-4D97-AF65-F5344CB8AC3E}">
        <p14:creationId xmlns:p14="http://schemas.microsoft.com/office/powerpoint/2010/main" val="1736203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625771" y="6488668"/>
            <a:ext cx="5566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1800" i="1" dirty="0">
                <a:solidFill>
                  <a:srgbClr val="000000"/>
                </a:solidFill>
                <a:latin typeface="Arial Unicode MS" charset="0"/>
                <a:ea typeface="Arial Unicode MS" charset="0"/>
                <a:cs typeface="Arial Unicode MS" charset="0"/>
              </a:rPr>
              <a:t>Tran D et al. </a:t>
            </a:r>
            <a:r>
              <a:rPr lang="fi-FI" sz="1800" dirty="0">
                <a:solidFill>
                  <a:srgbClr val="00000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Pediatrics 2016;138 pii: e20154643.</a:t>
            </a:r>
            <a:endParaRPr lang="es-ES_tradnl" sz="18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/>
        </p:nvGraphicFramePr>
        <p:xfrm>
          <a:off x="914400" y="640053"/>
          <a:ext cx="10303044" cy="5637606"/>
        </p:xfrm>
        <a:graphic>
          <a:graphicData uri="http://schemas.openxmlformats.org/drawingml/2006/table">
            <a:tbl>
              <a:tblPr/>
              <a:tblGrid>
                <a:gridCol w="3817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4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2341">
                  <a:extLst>
                    <a:ext uri="{9D8B030D-6E8A-4147-A177-3AD203B41FA5}">
                      <a16:colId xmlns:a16="http://schemas.microsoft.com/office/drawing/2014/main" val="4119371319"/>
                    </a:ext>
                  </a:extLst>
                </a:gridCol>
                <a:gridCol w="1617462">
                  <a:extLst>
                    <a:ext uri="{9D8B030D-6E8A-4147-A177-3AD203B41FA5}">
                      <a16:colId xmlns:a16="http://schemas.microsoft.com/office/drawing/2014/main" val="2431979180"/>
                    </a:ext>
                  </a:extLst>
                </a:gridCol>
              </a:tblGrid>
              <a:tr h="433822"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8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TRATAMIENTO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s-ES_tradnl" sz="1800" b="1" dirty="0">
                          <a:solidFill>
                            <a:schemeClr val="bg1"/>
                          </a:solidFill>
                          <a:effectLst/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TIPO DE INFLUENZA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RM</a:t>
                      </a:r>
                    </a:p>
                    <a:p>
                      <a:pPr algn="ctr" fontAlgn="base"/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no ajustada</a:t>
                      </a:r>
                      <a:endParaRPr lang="es-ES_tradnl" sz="20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RM</a:t>
                      </a:r>
                      <a:endParaRPr lang="es-ES_tradnl" sz="1600" b="1" baseline="0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Rounded MT Bold" charset="0"/>
                        <a:cs typeface="Arial Rounded MT Bold" charset="0"/>
                      </a:endParaRPr>
                    </a:p>
                    <a:p>
                      <a:pPr algn="ctr" fontAlgn="base"/>
                      <a:r>
                        <a:rPr lang="es-ES_tradnl" sz="1600" b="1" baseline="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ajustada</a:t>
                      </a:r>
                      <a:endParaRPr lang="es-ES_tradnl" sz="20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554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000" b="1" noProof="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A</a:t>
                      </a:r>
                      <a:endParaRPr lang="es-ES_tradnl" sz="2000" b="0" noProof="0" dirty="0">
                        <a:solidFill>
                          <a:srgbClr val="FFFF00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  <a:p>
                      <a:pPr algn="ctr" fontAlgn="base"/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(</a:t>
                      </a:r>
                      <a:r>
                        <a:rPr lang="es-ES_tradnl" sz="1600" b="1" i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n</a:t>
                      </a:r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 = 2142)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6" rtl="0" eaLnBrk="1" fontAlgn="base" latinLnBrk="0" hangingPunct="1"/>
                      <a:r>
                        <a:rPr lang="es-ES_tradnl" sz="2000" b="1" kern="120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B</a:t>
                      </a:r>
                    </a:p>
                    <a:p>
                      <a:pPr algn="ctr" fontAlgn="base"/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(</a:t>
                      </a:r>
                      <a:r>
                        <a:rPr lang="es-ES_tradnl" sz="1600" b="1" i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n</a:t>
                      </a:r>
                      <a:r>
                        <a:rPr lang="es-ES_tradnl" sz="16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 = 1248)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133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ANTIVIRAL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312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 Antibiótico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400/2643 (15.1)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202/1508 (13.4)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0.87 (0.72–1.04)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8229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b="1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</a:t>
                      </a:r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Medidas de sostén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1913/2640 (72.5)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1050/1508 (69.6)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0.87 (0.76–1.00)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5133">
                <a:tc>
                  <a:txBody>
                    <a:bodyPr/>
                    <a:lstStyle/>
                    <a:p>
                      <a:pPr marL="0" algn="l" defTabSz="457206" rtl="0" eaLnBrk="1" fontAlgn="base" latinLnBrk="0" hangingPunct="1"/>
                      <a:r>
                        <a:rPr lang="es-ES_tradnl" sz="1600" kern="12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COMPLICACIONES RESPIRATORIAS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0312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 Croup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101 (3.8)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51 (3.4)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0.88 (0.62–1.24)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229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 Neumonía (Rx confirmada)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595 (22.5)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364 (24.1)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1.09 (0.94–1.27)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5133">
                <a:tc>
                  <a:txBody>
                    <a:bodyPr/>
                    <a:lstStyle/>
                    <a:p>
                      <a:pPr marL="0" algn="l" defTabSz="457206" rtl="0" eaLnBrk="1" fontAlgn="base" latinLnBrk="0" hangingPunct="1"/>
                      <a:r>
                        <a:rPr lang="es-ES_tradnl" sz="1400" kern="12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COMPLICACIONES NO RESPIRATORIAS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2465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 MIOSITIS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18 (0.7)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101 (6.7)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10.46 (6.31–17.35)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6.95 (4.15–11.64)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0312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 MIOCARDITIS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6 (0.2)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6 (0.4)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1.75 (0.56–5.45)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0312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 HEPATITIS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24 (0.9)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22 (1.5)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1.61 (0.90–2.89)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0312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 Meningitis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6 (0.2)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4 (0.3)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1.17 (0.33–4.15)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0312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 ENCEFALITIS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42 (1.6)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36 (2.4)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1.51 (0.97–2.37)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3036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 Estancia hospitalaria, mediana días (IQR)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3.0 (2.0–5.0)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3.0 (2.0–5.0)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0.60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0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8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91584" y="6445440"/>
            <a:ext cx="20558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CCAA40A-9C69-5042-B7B8-D73BAB620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9033" y="526988"/>
            <a:ext cx="738663" cy="369332"/>
          </a:xfrm>
          <a:prstGeom prst="rect">
            <a:avLst/>
          </a:prstGeom>
        </p:spPr>
      </p:pic>
      <p:sp>
        <p:nvSpPr>
          <p:cNvPr id="12" name="Título 9">
            <a:extLst>
              <a:ext uri="{FF2B5EF4-FFF2-40B4-BE49-F238E27FC236}">
                <a16:creationId xmlns:a16="http://schemas.microsoft.com/office/drawing/2014/main" id="{FBEA8901-59E7-F941-AB83-600611101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979"/>
            <a:ext cx="12192000" cy="421349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/>
            <a:r>
              <a:rPr lang="es-ES_tradnl" sz="2400" dirty="0">
                <a:latin typeface="Arial Rounded MT Bold"/>
              </a:rPr>
              <a:t>INFLUENZA A VS. INFLUENZA B</a:t>
            </a:r>
          </a:p>
        </p:txBody>
      </p:sp>
    </p:spTree>
    <p:extLst>
      <p:ext uri="{BB962C8B-B14F-4D97-AF65-F5344CB8AC3E}">
        <p14:creationId xmlns:p14="http://schemas.microsoft.com/office/powerpoint/2010/main" val="2595862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625771" y="6488668"/>
            <a:ext cx="5566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i-FI" sz="1800" i="1" dirty="0">
                <a:solidFill>
                  <a:srgbClr val="000000"/>
                </a:solidFill>
                <a:latin typeface="Arial Unicode MS" charset="0"/>
                <a:ea typeface="Arial Unicode MS" charset="0"/>
                <a:cs typeface="Arial Unicode MS" charset="0"/>
              </a:rPr>
              <a:t>Tran D et al. </a:t>
            </a:r>
            <a:r>
              <a:rPr lang="fi-FI" sz="1800" dirty="0">
                <a:solidFill>
                  <a:srgbClr val="00000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Pediatrics 2016;138 pii: e20154643.</a:t>
            </a:r>
            <a:endParaRPr lang="es-ES_tradnl" sz="18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/>
        </p:nvGraphicFramePr>
        <p:xfrm>
          <a:off x="340963" y="686547"/>
          <a:ext cx="10876479" cy="5463622"/>
        </p:xfrm>
        <a:graphic>
          <a:graphicData uri="http://schemas.openxmlformats.org/drawingml/2006/table">
            <a:tbl>
              <a:tblPr/>
              <a:tblGrid>
                <a:gridCol w="4035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1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7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5984">
                  <a:extLst>
                    <a:ext uri="{9D8B030D-6E8A-4147-A177-3AD203B41FA5}">
                      <a16:colId xmlns:a16="http://schemas.microsoft.com/office/drawing/2014/main" val="4119371319"/>
                    </a:ext>
                  </a:extLst>
                </a:gridCol>
                <a:gridCol w="1705984">
                  <a:extLst>
                    <a:ext uri="{9D8B030D-6E8A-4147-A177-3AD203B41FA5}">
                      <a16:colId xmlns:a16="http://schemas.microsoft.com/office/drawing/2014/main" val="2431979180"/>
                    </a:ext>
                  </a:extLst>
                </a:gridCol>
              </a:tblGrid>
              <a:tr h="544232"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24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TRATAMIENTO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es-ES_tradnl" sz="2400" b="1" dirty="0">
                          <a:solidFill>
                            <a:schemeClr val="bg1"/>
                          </a:solidFill>
                          <a:effectLst/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TIPO DE INFLUENZA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RM</a:t>
                      </a:r>
                    </a:p>
                    <a:p>
                      <a:pPr algn="ctr" fontAlgn="base"/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no ajustada</a:t>
                      </a:r>
                      <a:endParaRPr lang="es-ES_tradnl" sz="28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RM</a:t>
                      </a:r>
                      <a:endParaRPr lang="es-ES_tradnl" sz="2000" b="1" baseline="0" dirty="0">
                        <a:solidFill>
                          <a:schemeClr val="bg1"/>
                        </a:solidFill>
                        <a:effectLst/>
                        <a:latin typeface="Arial Rounded MT Bold" panose="020F0704030504030204" pitchFamily="34" charset="77"/>
                        <a:ea typeface="Arial Rounded MT Bold" charset="0"/>
                        <a:cs typeface="Arial Rounded MT Bold" charset="0"/>
                      </a:endParaRPr>
                    </a:p>
                    <a:p>
                      <a:pPr algn="ctr" fontAlgn="base"/>
                      <a:r>
                        <a:rPr lang="es-ES_tradnl" sz="2000" b="1" baseline="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ajustada</a:t>
                      </a:r>
                      <a:endParaRPr lang="es-ES_tradnl" sz="2800" dirty="0">
                        <a:solidFill>
                          <a:schemeClr val="bg1"/>
                        </a:solidFill>
                      </a:endParaRP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3394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800" b="1" noProof="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A</a:t>
                      </a:r>
                      <a:endParaRPr lang="es-ES_tradnl" sz="2800" b="0" noProof="0" dirty="0">
                        <a:solidFill>
                          <a:srgbClr val="FFFF00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  <a:p>
                      <a:pPr algn="ctr" fontAlgn="base"/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(</a:t>
                      </a:r>
                      <a:r>
                        <a:rPr lang="es-ES_tradnl" sz="2000" b="1" i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n</a:t>
                      </a:r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 = 2142)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6" rtl="0" eaLnBrk="1" fontAlgn="base" latinLnBrk="0" hangingPunct="1"/>
                      <a:r>
                        <a:rPr lang="es-ES_tradnl" sz="2800" b="1" kern="1200" dirty="0">
                          <a:solidFill>
                            <a:srgbClr val="FFFF00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B</a:t>
                      </a:r>
                    </a:p>
                    <a:p>
                      <a:pPr algn="ctr" fontAlgn="base"/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(</a:t>
                      </a:r>
                      <a:r>
                        <a:rPr lang="es-ES_tradnl" sz="2000" b="1" i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n</a:t>
                      </a:r>
                      <a:r>
                        <a:rPr lang="es-ES_tradnl" sz="2000" b="1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Rounded MT Bold" charset="0"/>
                          <a:cs typeface="Arial Rounded MT Bold" charset="0"/>
                        </a:rPr>
                        <a:t> = 1248)</a:t>
                      </a:r>
                    </a:p>
                  </a:txBody>
                  <a:tcPr marL="37811" marR="37811" marT="23632" marB="2363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es-ES_tradnl" dirty="0"/>
                    </a:p>
                  </a:txBody>
                  <a:tcPr marL="37811" marR="37811" marT="23632" marB="23632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844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kern="1200" dirty="0">
                          <a:solidFill>
                            <a:srgbClr val="0432FF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MORTALIDAD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8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800" dirty="0">
                        <a:solidFill>
                          <a:schemeClr val="tx1"/>
                        </a:solidFill>
                        <a:effectLst/>
                        <a:latin typeface="Arial Rounded MT Bold" panose="020F0704030504030204" pitchFamily="34" charset="77"/>
                        <a:ea typeface="Arial Unicode MS" charset="0"/>
                        <a:cs typeface="Arial Unicode MS" charset="0"/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_tradnl" sz="28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_tradnl" sz="28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54931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 ATRIBUIBLE A INFLUENZA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10 (0.4)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16 (1.1)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2.82 (1.28–6.23)</a:t>
                      </a:r>
                      <a:endParaRPr lang="es-ES_tradnl" sz="24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2.65 (1.18–5.94)</a:t>
                      </a:r>
                      <a:endParaRPr lang="es-ES_tradnl" sz="24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518383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 TODAS LAS CAUSAS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10 (0.4)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18 (1.2)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3.18 (1.46–6.90)</a:t>
                      </a:r>
                      <a:endParaRPr lang="es-ES_tradnl" sz="24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2.95 (1.34–6.49)</a:t>
                      </a:r>
                      <a:endParaRPr lang="es-ES_tradnl" sz="24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518383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 Admisión UTI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337 (12.7)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190 (12.6)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0.99 (0.82–1.19)</a:t>
                      </a:r>
                      <a:endParaRPr lang="es-ES_tradnl" sz="24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4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54931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 Requirió ventilación mecánica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212 (62.9)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124 (65.3)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1.11 (0.76–1.61)</a:t>
                      </a:r>
                      <a:endParaRPr lang="es-ES_tradnl" sz="24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4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518383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 REQUIRIÓ ECMO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7 (2.1)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6 (3.2)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1.54 (0.51–4.64)</a:t>
                      </a:r>
                      <a:endParaRPr lang="es-ES_tradnl" sz="24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400" dirty="0">
                        <a:solidFill>
                          <a:srgbClr val="FF0000"/>
                        </a:solidFill>
                      </a:endParaRP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518383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 Estancia UTI, mediana días (IQR)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3.0 (1.0–6.5)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3.0 (1.0–7.0)</a:t>
                      </a:r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0.62</a:t>
                      </a:r>
                      <a:endParaRPr lang="es-ES_tradnl" sz="24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charset="0"/>
                          <a:cs typeface="Arial Unicode MS" charset="0"/>
                        </a:rPr>
                        <a:t>—</a:t>
                      </a:r>
                      <a:endParaRPr lang="es-ES_tradnl" sz="2400" dirty="0"/>
                    </a:p>
                  </a:txBody>
                  <a:tcPr marL="26956" marR="26956" marT="16848" marB="168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8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91584" y="6445440"/>
            <a:ext cx="205581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CCAA40A-9C69-5042-B7B8-D73BAB620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9033" y="635474"/>
            <a:ext cx="738663" cy="369332"/>
          </a:xfrm>
          <a:prstGeom prst="rect">
            <a:avLst/>
          </a:prstGeom>
        </p:spPr>
      </p:pic>
      <p:sp>
        <p:nvSpPr>
          <p:cNvPr id="12" name="Título 9">
            <a:extLst>
              <a:ext uri="{FF2B5EF4-FFF2-40B4-BE49-F238E27FC236}">
                <a16:creationId xmlns:a16="http://schemas.microsoft.com/office/drawing/2014/main" id="{FBEA8901-59E7-F941-AB83-600611101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983"/>
            <a:ext cx="12192000" cy="529997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/>
            <a:r>
              <a:rPr lang="es-ES_tradnl" sz="2800" dirty="0">
                <a:latin typeface="Arial Rounded MT Bold"/>
              </a:rPr>
              <a:t>INFLUENZA A VS. INFLUENZA B</a:t>
            </a:r>
          </a:p>
        </p:txBody>
      </p:sp>
    </p:spTree>
    <p:extLst>
      <p:ext uri="{BB962C8B-B14F-4D97-AF65-F5344CB8AC3E}">
        <p14:creationId xmlns:p14="http://schemas.microsoft.com/office/powerpoint/2010/main" val="3711878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363" y="49068"/>
            <a:ext cx="12013273" cy="418093"/>
          </a:xfrm>
          <a:noFill/>
        </p:spPr>
        <p:txBody>
          <a:bodyPr>
            <a:noAutofit/>
          </a:bodyPr>
          <a:lstStyle/>
          <a:p>
            <a:pPr algn="ctr"/>
            <a:r>
              <a:rPr lang="es-ES_tradnl" sz="1800" dirty="0">
                <a:latin typeface="Arial Rounded MT Bold"/>
                <a:ea typeface="+mn-ea"/>
                <a:cs typeface="Arial Rounded MT Bold"/>
              </a:rPr>
              <a:t>CARACTERÍSTICAS CLÍNICAS DE NIÑOS Y ADULTOS HOSPITALIZADOS POR INFLUENZA</a:t>
            </a:r>
          </a:p>
        </p:txBody>
      </p:sp>
      <p:sp>
        <p:nvSpPr>
          <p:cNvPr id="9" name="Rectángulo 8"/>
          <p:cNvSpPr/>
          <p:nvPr/>
        </p:nvSpPr>
        <p:spPr>
          <a:xfrm>
            <a:off x="6065519" y="6461965"/>
            <a:ext cx="60560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latin typeface="Arial Unicode MS" charset="0"/>
                <a:ea typeface="Arial Unicode MS" charset="0"/>
                <a:cs typeface="Arial Unicode MS" charset="0"/>
              </a:rPr>
              <a:t>Leung CH et al. </a:t>
            </a:r>
            <a:r>
              <a:rPr lang="en-US" sz="1600" dirty="0">
                <a:latin typeface="Arial Rounded MT Bold" charset="0"/>
                <a:ea typeface="Arial Rounded MT Bold" charset="0"/>
                <a:cs typeface="Arial Rounded MT Bold" charset="0"/>
              </a:rPr>
              <a:t>J </a:t>
            </a:r>
            <a:r>
              <a:rPr lang="en-US" sz="1600" dirty="0" err="1">
                <a:latin typeface="Arial Rounded MT Bold" charset="0"/>
                <a:ea typeface="Arial Rounded MT Bold" charset="0"/>
                <a:cs typeface="Arial Rounded MT Bold" charset="0"/>
              </a:rPr>
              <a:t>Microbiol</a:t>
            </a:r>
            <a:r>
              <a:rPr lang="en-US" sz="1600" dirty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lang="en-US" sz="1600" dirty="0" err="1">
                <a:latin typeface="Arial Rounded MT Bold" charset="0"/>
                <a:ea typeface="Arial Rounded MT Bold" charset="0"/>
                <a:cs typeface="Arial Rounded MT Bold" charset="0"/>
              </a:rPr>
              <a:t>Immunol</a:t>
            </a:r>
            <a:r>
              <a:rPr lang="en-US" sz="1600" dirty="0">
                <a:latin typeface="Arial Rounded MT Bold" charset="0"/>
                <a:ea typeface="Arial Rounded MT Bold" charset="0"/>
                <a:cs typeface="Arial Rounded MT Bold" charset="0"/>
              </a:rPr>
              <a:t> Infect 2014;47:518e525. </a:t>
            </a:r>
            <a:endParaRPr lang="es-ES_tradnl" sz="1600" dirty="0"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7" y="6361788"/>
            <a:ext cx="1224527" cy="45397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944" y="560149"/>
            <a:ext cx="623923" cy="418092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B8874A73-04E3-6949-8B75-27B8610CC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948531"/>
              </p:ext>
            </p:extLst>
          </p:nvPr>
        </p:nvGraphicFramePr>
        <p:xfrm>
          <a:off x="868680" y="596350"/>
          <a:ext cx="10469880" cy="5645427"/>
        </p:xfrm>
        <a:graphic>
          <a:graphicData uri="http://schemas.openxmlformats.org/drawingml/2006/table">
            <a:tbl>
              <a:tblPr/>
              <a:tblGrid>
                <a:gridCol w="2484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2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8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30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4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7232">
                <a:tc rowSpan="2"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VARIABLES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NIÑOS (n = 917)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ADULTOS (n = 286)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692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No (n = 913)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Si (n = 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p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No (n = 276)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Si (n = 10)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2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p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05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Edad (años)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6.7 ± 4.1 (3.6–9.2)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4.1 ± 1.4 (3.3–4.8)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0.199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50.3 ± 22.3 (29.0–69.4)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67.8 ± 13.5 (53.4–84.5)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0.014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Género (varón)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493 (54.0)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(100.0)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0.129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122 (44.2)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 (50.0)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0.755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Influenza 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752 (82.4)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(100.0)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262 (94.9)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7 (70.0)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0.016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101">
                <a:tc gridSpan="7">
                  <a:txBody>
                    <a:bodyPr/>
                    <a:lstStyle/>
                    <a:p>
                      <a:pPr algn="l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Enfermedad subyacente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 Cardiopatía crónica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33 (3.6)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40 (14.5)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(40.0)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0.051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 Neumopatía crónica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153 (16.8)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44 (15.9)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 (20.0)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0.666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 Nefropatía crónica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8 (0.9)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24 (8.7)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 (30.0)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0.058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 Cirrosis hepática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(0.1)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(1.4)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 (30.0)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 Diabetes mellitus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(0.1)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50 (18.1)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(40.0)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0.098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890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 Enfermedad neuromuscular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65 (7.1)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31 (11.2)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(10.0)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7101">
                <a:tc gridSpan="7">
                  <a:txBody>
                    <a:bodyPr/>
                    <a:lstStyle/>
                    <a:p>
                      <a:pPr algn="l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Hallazgos de laboratorio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 Leucocitosis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121 (13.4)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52 (18.8)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 (60.0)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0.006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 Trombocitopenia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17 (1.9)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9 (3.4)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(44.4)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&lt;0.001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 PCR &gt; 4 (mg/dL)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98 (11.2)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 (66.7)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0.036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118 (47.0)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9 (90.0)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0.009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 PCR (mg/dL)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2.0 ± 3.8 (0.3–2.1)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3.6 ± 2.0 (1.5–5.4)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0.447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6.1 ± 6.7 (1.5–7.5)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17.3 ± 7.9 (14.4–23.5)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solidFill>
                            <a:schemeClr val="tx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&lt;0.001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7101">
                <a:tc gridSpan="7">
                  <a:txBody>
                    <a:bodyPr/>
                    <a:lstStyle/>
                    <a:p>
                      <a:pPr algn="l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Complicaciones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 Neumonía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483 (52.9)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(100.0)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0.127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194 (70.3)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7 (70.0)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 SDRA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(0.1)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10 (3.6)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(10.0)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0.329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 Falla</a:t>
                      </a:r>
                      <a:r>
                        <a:rPr lang="es-ES_tradnl" sz="1000" baseline="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 respiratoria aguda</a:t>
                      </a:r>
                      <a:endParaRPr lang="es-ES_tradnl" sz="10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 (0.5)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highlight>
                            <a:srgbClr val="FFFF00"/>
                          </a:highlight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22 (8.0)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highlight>
                            <a:srgbClr val="FFFF00"/>
                          </a:highlight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 (50.0)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highlight>
                            <a:srgbClr val="FFFF00"/>
                          </a:highlight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 Choque séptico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highlight>
                            <a:srgbClr val="FFFF00"/>
                          </a:highlight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15 (5.4)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highlight>
                            <a:srgbClr val="FFFF00"/>
                          </a:highlight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 (60.0)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highlight>
                            <a:srgbClr val="FFFF00"/>
                          </a:highlight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&lt;0.001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11479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 Complicación neurológica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30 (3.3)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9 (3.3)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(10.0)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0.304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 Complicación cardiovascular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 (0.5)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26 (9.4)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 (60.0)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&lt;0.001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1465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 Estancia hospitalaria(días)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4.2 ± 2.8 (3.0–5.0)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7.0 ± 3.4 (4.5–9.5)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0.046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7.8 ± 12.3 (3.0–8.0)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13.0 ± 8.3 (5.0–17.0)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0.188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 Mortalidad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 (1.4)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 (50.0)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&lt;0.001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 Falla cardiaca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NA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13 (4.7)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 (20.0)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0.091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 ECMO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 (0.1)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 (0.7)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 (20.0)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0.006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77101">
                <a:tc>
                  <a:txBody>
                    <a:bodyPr/>
                    <a:lstStyle/>
                    <a:p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 Estancia UTI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9 (1.0)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 (0.0)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&gt; 0.99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33 (12.0)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 (50.0)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0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0.005</a:t>
                      </a:r>
                    </a:p>
                  </a:txBody>
                  <a:tcPr marL="18473" marR="18473" marT="9237" marB="923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0321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347693" y="1253260"/>
          <a:ext cx="9517510" cy="5059837"/>
        </p:xfrm>
        <a:graphic>
          <a:graphicData uri="http://schemas.openxmlformats.org/drawingml/2006/table">
            <a:tbl>
              <a:tblPr/>
              <a:tblGrid>
                <a:gridCol w="6623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1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8668">
                <a:tc>
                  <a:txBody>
                    <a:bodyPr/>
                    <a:lstStyle/>
                    <a:p>
                      <a:pPr algn="ctr"/>
                      <a:r>
                        <a:rPr lang="es-ES_tradnl" sz="18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MOTIVO DE ADMISIÓN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(%)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Falla o dificultad respiratoria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123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(86)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 Fiebre con una condición de alto riesgo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 Vómito que requirió hidratación IV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 Convulsiones y otros síntomas neurológicos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(3)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 Otros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(3)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Edad (mediana, IQR)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2.0 años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(1.0–6.0)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 Pacientes sin comorbilidad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1.8 años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(1.0–3.0)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 Pacientes con comorbilidad(es)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5.3 años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(1.3–10.7)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Comorbilidad, n (%)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s-ES_tradnl" sz="16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s-ES_tradnl" sz="16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 Ninguna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88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(62)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 Condiciones pulmonares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26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(47)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 Enfermedad neurológica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23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(42)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 Enfermedad cardiovascular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 Insuficiencia renal crónica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(3)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 Diabetes mellitus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 Inmunodeficiencia primaria o secundaria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7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(5)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0657">
                <a:tc>
                  <a:txBody>
                    <a:bodyPr/>
                    <a:lstStyle/>
                    <a:p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 Pacientes con 2 o más condiciones predisponentes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10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6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(7)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6383215" y="6414197"/>
            <a:ext cx="5723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i="1" dirty="0" err="1">
                <a:latin typeface="Arial Unicode MS" charset="0"/>
                <a:ea typeface="Arial Unicode MS" charset="0"/>
                <a:cs typeface="Arial Unicode MS" charset="0"/>
              </a:rPr>
              <a:t>Launes</a:t>
            </a:r>
            <a:r>
              <a:rPr lang="es-ES_tradnl" i="1" dirty="0">
                <a:latin typeface="Arial Unicode MS" charset="0"/>
                <a:ea typeface="Arial Unicode MS" charset="0"/>
                <a:cs typeface="Arial Unicode MS" charset="0"/>
              </a:rPr>
              <a:t> C et al. </a:t>
            </a:r>
            <a:r>
              <a:rPr lang="es-ES_tradnl" dirty="0" err="1">
                <a:latin typeface="Arial Rounded MT Bold" charset="0"/>
                <a:ea typeface="Arial Rounded MT Bold" charset="0"/>
                <a:cs typeface="Arial Rounded MT Bold" charset="0"/>
              </a:rPr>
              <a:t>Clin</a:t>
            </a:r>
            <a:r>
              <a:rPr lang="es-ES_tradnl" dirty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lang="es-ES_tradnl" dirty="0" err="1">
                <a:latin typeface="Arial Rounded MT Bold" charset="0"/>
                <a:ea typeface="Arial Rounded MT Bold" charset="0"/>
                <a:cs typeface="Arial Rounded MT Bold" charset="0"/>
              </a:rPr>
              <a:t>Microbiol</a:t>
            </a:r>
            <a:r>
              <a:rPr lang="es-ES_tradnl" dirty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lang="es-ES_tradnl" dirty="0" err="1">
                <a:latin typeface="Arial Rounded MT Bold" charset="0"/>
                <a:ea typeface="Arial Rounded MT Bold" charset="0"/>
                <a:cs typeface="Arial Rounded MT Bold" charset="0"/>
              </a:rPr>
              <a:t>Dis</a:t>
            </a:r>
            <a:r>
              <a:rPr lang="es-ES_tradnl" dirty="0">
                <a:latin typeface="Arial Rounded MT Bold" charset="0"/>
                <a:ea typeface="Arial Rounded MT Bold" charset="0"/>
                <a:cs typeface="Arial Rounded MT Bold" charset="0"/>
              </a:rPr>
              <a:t> 2013;19E157-62</a:t>
            </a:r>
          </a:p>
        </p:txBody>
      </p:sp>
      <p:sp>
        <p:nvSpPr>
          <p:cNvPr id="5" name="Rectángulo 4"/>
          <p:cNvSpPr/>
          <p:nvPr/>
        </p:nvSpPr>
        <p:spPr>
          <a:xfrm>
            <a:off x="0" y="-11292"/>
            <a:ext cx="1219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b="1" dirty="0">
                <a:latin typeface="arial" charset="0"/>
              </a:rPr>
              <a:t>HALLAZGOS CLÍNICOS DE INFLUENZA EN NIÑOS ESPAÑOLES. ESTUDIO MULTICÉNTRICO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76" y="6199327"/>
            <a:ext cx="2305364" cy="6586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8263" y="567643"/>
            <a:ext cx="766442" cy="51096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A592ECA-ECC8-2546-95AA-A3037E0FCD36}"/>
              </a:ext>
            </a:extLst>
          </p:cNvPr>
          <p:cNvSpPr txBox="1"/>
          <p:nvPr/>
        </p:nvSpPr>
        <p:spPr>
          <a:xfrm>
            <a:off x="4310667" y="499959"/>
            <a:ext cx="4352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ECCA  6 meses – 12 años   2010 – 2011</a:t>
            </a:r>
          </a:p>
          <a:p>
            <a:pPr algn="ctr"/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Multicéntrico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51B1F8B6-2D76-5148-909D-CB158E40709A}"/>
              </a:ext>
            </a:extLst>
          </p:cNvPr>
          <p:cNvGrpSpPr/>
          <p:nvPr/>
        </p:nvGrpSpPr>
        <p:grpSpPr>
          <a:xfrm>
            <a:off x="137240" y="388172"/>
            <a:ext cx="2288934" cy="869904"/>
            <a:chOff x="137240" y="419789"/>
            <a:chExt cx="2288934" cy="869904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EA5F01FA-C1F0-1641-BA4A-4ED68E9ED4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5297"/>
            <a:stretch/>
          </p:blipFill>
          <p:spPr>
            <a:xfrm>
              <a:off x="137240" y="419789"/>
              <a:ext cx="1884493" cy="557914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3DBD521F-7941-1E4C-995D-8064DD59B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346" t="9820" r="10834" b="8276"/>
            <a:stretch/>
          </p:blipFill>
          <p:spPr>
            <a:xfrm flipV="1">
              <a:off x="2021733" y="419789"/>
              <a:ext cx="404441" cy="409870"/>
            </a:xfrm>
            <a:prstGeom prst="rect">
              <a:avLst/>
            </a:prstGeom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B0C588C9-68A9-A04B-9C09-ECEC78CFB011}"/>
                </a:ext>
              </a:extLst>
            </p:cNvPr>
            <p:cNvSpPr txBox="1"/>
            <p:nvPr/>
          </p:nvSpPr>
          <p:spPr>
            <a:xfrm>
              <a:off x="901401" y="920361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143</a:t>
              </a:r>
            </a:p>
          </p:txBody>
        </p:sp>
      </p:grpSp>
      <p:pic>
        <p:nvPicPr>
          <p:cNvPr id="19" name="Imagen 18">
            <a:extLst>
              <a:ext uri="{FF2B5EF4-FFF2-40B4-BE49-F238E27FC236}">
                <a16:creationId xmlns:a16="http://schemas.microsoft.com/office/drawing/2014/main" id="{B04E631C-0508-3F45-A41E-C6FF15618C6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44268" y="473504"/>
            <a:ext cx="1026408" cy="69924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7FE827F-2022-094C-9285-368A3886A0E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7305"/>
          <a:stretch/>
        </p:blipFill>
        <p:spPr>
          <a:xfrm>
            <a:off x="9136345" y="444727"/>
            <a:ext cx="1063134" cy="72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24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464024" y="442916"/>
          <a:ext cx="10304059" cy="5753162"/>
        </p:xfrm>
        <a:graphic>
          <a:graphicData uri="http://schemas.openxmlformats.org/drawingml/2006/table">
            <a:tbl>
              <a:tblPr/>
              <a:tblGrid>
                <a:gridCol w="6550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48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038">
                <a:tc>
                  <a:txBody>
                    <a:bodyPr/>
                    <a:lstStyle/>
                    <a:p>
                      <a:pPr algn="ctr"/>
                      <a:r>
                        <a:rPr lang="es-ES_tradnl" sz="20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MOTIVO DE ADMISIÓN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20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n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2000" noProof="0" dirty="0">
                          <a:solidFill>
                            <a:schemeClr val="bg1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(%)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Principales síntomas clínicos, n (%)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s-ES_tradnl" sz="18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s-ES_tradnl" sz="18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 Fiebre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133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(93)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 Síntomas respiratorios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129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solidFill>
                            <a:srgbClr val="FF0000"/>
                          </a:solidFill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(90)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 Síntomas gastrointestinales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57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 Mialgias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38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(27)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 Cefalea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25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(17)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 Otros síntomas neurológicos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25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(17)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Estancia hospitalaria(mediana, IQR)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</a:t>
                      </a:r>
                      <a:r>
                        <a:rPr lang="es-ES_tradnl" sz="1800" baseline="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 </a:t>
                      </a:r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días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(4–10)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 Pacientes sin comorbilidad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</a:t>
                      </a:r>
                      <a:r>
                        <a:rPr lang="es-ES_tradnl" sz="1800" baseline="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 </a:t>
                      </a:r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días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(IQR: 4–11)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 Pacientes con comorbilidad(es)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6.5</a:t>
                      </a:r>
                      <a:r>
                        <a:rPr lang="es-ES_tradnl" sz="1800" baseline="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 </a:t>
                      </a:r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días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(IQR: 4–10)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Antivirales durante la hospitalización, n (%)c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s-ES_tradnl" sz="18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s-ES_tradnl" sz="18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 Dentro de las primeras 72 horas de síntomas clínicos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25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(23)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 Más de 72 horas después de inicio de síntomas clínicos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44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(40)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Radiografía, n (%):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s-ES_tradnl" sz="18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s-ES_tradnl" sz="1800" noProof="0" dirty="0">
                        <a:latin typeface="Arial Rounded MT Bold" charset="0"/>
                        <a:ea typeface="Arial Rounded MT Bold" charset="0"/>
                        <a:cs typeface="Arial Rounded MT Bold" charset="0"/>
                      </a:endParaRPr>
                    </a:p>
                  </a:txBody>
                  <a:tcPr marL="26468" marR="26468" marT="0" marB="0" anchor="ctr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 Ausencia o sin opacidades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102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(71)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 Opacidades en un cuadrante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19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(13)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 Opacidades en mas de un cuadrante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22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(15)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292118">
                <a:tc>
                  <a:txBody>
                    <a:bodyPr/>
                    <a:lstStyle/>
                    <a:p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 Requirieron admisión a la UTIP, n (%)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20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_tradnl" sz="1800" noProof="0" dirty="0">
                          <a:latin typeface="Arial Rounded MT Bold" charset="0"/>
                          <a:ea typeface="Arial Rounded MT Bold" charset="0"/>
                          <a:cs typeface="Arial Rounded MT Bold" charset="0"/>
                        </a:rPr>
                        <a:t>(14)</a:t>
                      </a:r>
                    </a:p>
                  </a:txBody>
                  <a:tcPr marL="26468" marR="264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7726333" y="6537292"/>
            <a:ext cx="4398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400" i="1" dirty="0" err="1">
                <a:latin typeface="Arial Unicode MS" charset="0"/>
                <a:ea typeface="Arial Unicode MS" charset="0"/>
                <a:cs typeface="Arial Unicode MS" charset="0"/>
              </a:rPr>
              <a:t>Launes</a:t>
            </a:r>
            <a:r>
              <a:rPr lang="es-ES_tradnl" sz="1400" i="1" dirty="0">
                <a:latin typeface="Arial Unicode MS" charset="0"/>
                <a:ea typeface="Arial Unicode MS" charset="0"/>
                <a:cs typeface="Arial Unicode MS" charset="0"/>
              </a:rPr>
              <a:t> C et al. </a:t>
            </a:r>
            <a:r>
              <a:rPr lang="es-ES_tradnl" sz="1400" dirty="0" err="1">
                <a:latin typeface="Arial Rounded MT Bold" charset="0"/>
                <a:ea typeface="Arial Rounded MT Bold" charset="0"/>
                <a:cs typeface="Arial Rounded MT Bold" charset="0"/>
              </a:rPr>
              <a:t>Clin</a:t>
            </a:r>
            <a:r>
              <a:rPr lang="es-ES_tradnl" sz="1400" dirty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lang="es-ES_tradnl" sz="1400" dirty="0" err="1">
                <a:latin typeface="Arial Rounded MT Bold" charset="0"/>
                <a:ea typeface="Arial Rounded MT Bold" charset="0"/>
                <a:cs typeface="Arial Rounded MT Bold" charset="0"/>
              </a:rPr>
              <a:t>Microbiol</a:t>
            </a:r>
            <a:r>
              <a:rPr lang="es-ES_tradnl" sz="1400" dirty="0"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r>
              <a:rPr lang="es-ES_tradnl" sz="1400" dirty="0" err="1">
                <a:latin typeface="Arial Rounded MT Bold" charset="0"/>
                <a:ea typeface="Arial Rounded MT Bold" charset="0"/>
                <a:cs typeface="Arial Rounded MT Bold" charset="0"/>
              </a:rPr>
              <a:t>Dis</a:t>
            </a:r>
            <a:r>
              <a:rPr lang="es-ES_tradnl" sz="1400" dirty="0">
                <a:latin typeface="Arial Rounded MT Bold" charset="0"/>
                <a:ea typeface="Arial Rounded MT Bold" charset="0"/>
                <a:cs typeface="Arial Rounded MT Bold" charset="0"/>
              </a:rPr>
              <a:t> 2013;19E157-62</a:t>
            </a:r>
          </a:p>
        </p:txBody>
      </p:sp>
      <p:sp>
        <p:nvSpPr>
          <p:cNvPr id="5" name="Rectángulo 4"/>
          <p:cNvSpPr/>
          <p:nvPr/>
        </p:nvSpPr>
        <p:spPr>
          <a:xfrm>
            <a:off x="0" y="-11292"/>
            <a:ext cx="1219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b="1" dirty="0">
                <a:latin typeface="arial" charset="0"/>
              </a:rPr>
              <a:t>HALLAZGOS CLÍNICOS DE INFLUENZA EN NIÑOS ESPAÑOLES. ESTUDIO MULTICÉNTRICO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76" y="6365585"/>
            <a:ext cx="1723456" cy="49241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2721" y="564961"/>
            <a:ext cx="766442" cy="51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03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Flecha derecha"/>
          <p:cNvSpPr/>
          <p:nvPr/>
        </p:nvSpPr>
        <p:spPr>
          <a:xfrm>
            <a:off x="3295949" y="1171750"/>
            <a:ext cx="720725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617083" y="3140865"/>
            <a:ext cx="2607597" cy="1873250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PROTECCIÓN </a:t>
            </a:r>
          </a:p>
          <a:p>
            <a:pPr algn="ctr" eaLnBrk="1" hangingPunct="1">
              <a:lnSpc>
                <a:spcPct val="12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DE PERSONAL</a:t>
            </a:r>
            <a:endParaRPr lang="es-MX" sz="1600" dirty="0">
              <a:solidFill>
                <a:srgbClr val="0000FF"/>
              </a:solidFill>
              <a:latin typeface="Arial Rounded MT Bold"/>
              <a:ea typeface="ＭＳ Ｐゴシック" charset="0"/>
              <a:cs typeface="Arial Rounded MT Bold"/>
            </a:endParaRPr>
          </a:p>
          <a:p>
            <a:pPr marL="342900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ES_tradnl" dirty="0">
                <a:solidFill>
                  <a:schemeClr val="tx1"/>
                </a:solidFill>
                <a:latin typeface="Arial Unicode MS"/>
                <a:cs typeface="Arial Unicode MS"/>
              </a:rPr>
              <a:t>E</a:t>
            </a: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tiqueta respiratoria</a:t>
            </a:r>
          </a:p>
          <a:p>
            <a:pPr marL="342900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Cubrebocas</a:t>
            </a:r>
          </a:p>
          <a:p>
            <a:pPr marL="342900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Hgiene de manos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9206676" y="166985"/>
            <a:ext cx="2389712" cy="2404817"/>
          </a:xfrm>
          <a:prstGeom prst="rect">
            <a:avLst/>
          </a:prstGeom>
          <a:noFill/>
          <a:ln w="57150" cmpd="sng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buClr>
                <a:srgbClr val="0000FF"/>
              </a:buClr>
              <a:defRPr/>
            </a:pPr>
            <a:r>
              <a:rPr lang="es-MX" dirty="0">
                <a:solidFill>
                  <a:srgbClr val="0000FF"/>
                </a:solidFill>
                <a:latin typeface="Arial Rounded MT Bold"/>
                <a:cs typeface="Arial Rounded MT Bold"/>
              </a:rPr>
              <a:t>SIGNOS VITALES </a:t>
            </a: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TA</a:t>
            </a: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FC</a:t>
            </a: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FR</a:t>
            </a: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Temp</a:t>
            </a: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SpO2%</a:t>
            </a:r>
          </a:p>
          <a:p>
            <a:pPr>
              <a:lnSpc>
                <a:spcPct val="120000"/>
              </a:lnSpc>
              <a:buClr>
                <a:srgbClr val="0000FF"/>
              </a:buClr>
              <a:defRPr/>
            </a:pPr>
            <a:r>
              <a:rPr lang="es-MX" dirty="0">
                <a:solidFill>
                  <a:srgbClr val="0000FF"/>
                </a:solidFill>
                <a:latin typeface="Arial Rounded MT Bold"/>
                <a:cs typeface="Arial Rounded MT Bold"/>
              </a:rPr>
              <a:t>DATOS DE ALARMA</a:t>
            </a:r>
          </a:p>
        </p:txBody>
      </p:sp>
      <p:sp>
        <p:nvSpPr>
          <p:cNvPr id="10" name="9 Abrir llave"/>
          <p:cNvSpPr>
            <a:spLocks/>
          </p:cNvSpPr>
          <p:nvPr/>
        </p:nvSpPr>
        <p:spPr bwMode="auto">
          <a:xfrm rot="5400000" flipH="1">
            <a:off x="5777612" y="1566327"/>
            <a:ext cx="360363" cy="2592831"/>
          </a:xfrm>
          <a:prstGeom prst="leftBrace">
            <a:avLst>
              <a:gd name="adj1" fmla="val 23725"/>
              <a:gd name="adj2" fmla="val 50000"/>
            </a:avLst>
          </a:pr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s-MX" sz="1000">
              <a:latin typeface="Arial Unicode MS"/>
              <a:cs typeface="Arial Unicode MS"/>
            </a:endParaRPr>
          </a:p>
        </p:txBody>
      </p:sp>
      <p:grpSp>
        <p:nvGrpSpPr>
          <p:cNvPr id="23" name="Agrupar 22"/>
          <p:cNvGrpSpPr/>
          <p:nvPr/>
        </p:nvGrpSpPr>
        <p:grpSpPr>
          <a:xfrm>
            <a:off x="7754004" y="3008655"/>
            <a:ext cx="2220382" cy="1750988"/>
            <a:chOff x="6551092" y="3058468"/>
            <a:chExt cx="2220382" cy="1750988"/>
          </a:xfrm>
        </p:grpSpPr>
        <p:pic>
          <p:nvPicPr>
            <p:cNvPr id="26633" name="10 Imagen" descr="CUBRE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lum brigh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7374" y="3058468"/>
              <a:ext cx="1547818" cy="121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4" name="11 CuadroTexto"/>
            <p:cNvSpPr txBox="1">
              <a:spLocks noChangeArrowheads="1"/>
            </p:cNvSpPr>
            <p:nvPr/>
          </p:nvSpPr>
          <p:spPr bwMode="auto">
            <a:xfrm>
              <a:off x="6551092" y="4286236"/>
              <a:ext cx="22203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s-MX" sz="1400" dirty="0">
                  <a:latin typeface="Arial Unicode MS"/>
                  <a:cs typeface="Arial Unicode MS"/>
                </a:rPr>
                <a:t>Cubrebocas desechable</a:t>
              </a:r>
            </a:p>
            <a:p>
              <a:pPr algn="ctr" eaLnBrk="1" hangingPunct="1"/>
              <a:r>
                <a:rPr lang="es-MX" sz="1400" dirty="0">
                  <a:latin typeface="Arial Unicode MS"/>
                  <a:cs typeface="Arial Unicode MS"/>
                </a:rPr>
                <a:t>Vida útil: 1 hora</a:t>
              </a:r>
            </a:p>
          </p:txBody>
        </p:sp>
      </p:grpSp>
      <p:grpSp>
        <p:nvGrpSpPr>
          <p:cNvPr id="24" name="Agrupar 23"/>
          <p:cNvGrpSpPr/>
          <p:nvPr/>
        </p:nvGrpSpPr>
        <p:grpSpPr>
          <a:xfrm>
            <a:off x="7763530" y="4833552"/>
            <a:ext cx="2201333" cy="1935772"/>
            <a:chOff x="6560617" y="4883365"/>
            <a:chExt cx="2201333" cy="1935772"/>
          </a:xfrm>
        </p:grpSpPr>
        <p:pic>
          <p:nvPicPr>
            <p:cNvPr id="26635" name="12 Imagen" descr="cubrebocas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4652" y="4883365"/>
              <a:ext cx="1973263" cy="140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6" name="13 CuadroTexto"/>
            <p:cNvSpPr txBox="1">
              <a:spLocks noChangeArrowheads="1"/>
            </p:cNvSpPr>
            <p:nvPr/>
          </p:nvSpPr>
          <p:spPr bwMode="auto">
            <a:xfrm>
              <a:off x="6560617" y="6295917"/>
              <a:ext cx="220133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s-MX" sz="1400" dirty="0">
                  <a:latin typeface="Arial Unicode MS"/>
                  <a:cs typeface="Arial Unicode MS"/>
                </a:rPr>
                <a:t>Cubrebocas Quirúrgico</a:t>
              </a:r>
            </a:p>
            <a:p>
              <a:pPr algn="ctr"/>
              <a:r>
                <a:rPr lang="es-MX" sz="1400" dirty="0">
                  <a:latin typeface="Arial Unicode MS"/>
                  <a:cs typeface="Arial Unicode MS"/>
                </a:rPr>
                <a:t>Vida útil : 8 horas</a:t>
              </a:r>
            </a:p>
          </p:txBody>
        </p:sp>
      </p:grpSp>
      <p:sp>
        <p:nvSpPr>
          <p:cNvPr id="26638" name="15 CuadroTexto"/>
          <p:cNvSpPr txBox="1">
            <a:spLocks noChangeArrowheads="1"/>
          </p:cNvSpPr>
          <p:nvPr/>
        </p:nvSpPr>
        <p:spPr bwMode="auto">
          <a:xfrm>
            <a:off x="1474043" y="4379071"/>
            <a:ext cx="21367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1400" dirty="0">
                <a:latin typeface="Arial Unicode MS"/>
                <a:cs typeface="Arial Unicode MS"/>
              </a:rPr>
              <a:t>Higiene de manos</a:t>
            </a:r>
          </a:p>
          <a:p>
            <a:pPr algn="ctr" eaLnBrk="1" hangingPunct="1"/>
            <a:r>
              <a:rPr lang="es-MX" sz="1400" dirty="0">
                <a:latin typeface="Arial Unicode MS"/>
                <a:cs typeface="Arial Unicode MS"/>
              </a:rPr>
              <a:t>Con </a:t>
            </a:r>
            <a:r>
              <a:rPr lang="es-MX" sz="1400" dirty="0">
                <a:solidFill>
                  <a:srgbClr val="FF0000"/>
                </a:solidFill>
                <a:latin typeface="Arial Unicode MS"/>
                <a:cs typeface="Arial Unicode MS"/>
              </a:rPr>
              <a:t>alcohol gel </a:t>
            </a:r>
            <a:r>
              <a:rPr lang="es-MX" sz="1400" dirty="0">
                <a:latin typeface="Arial Unicode MS"/>
                <a:cs typeface="Arial Unicode MS"/>
              </a:rPr>
              <a:t>o </a:t>
            </a:r>
            <a:r>
              <a:rPr lang="es-MX" sz="1400" dirty="0">
                <a:solidFill>
                  <a:srgbClr val="0000FF"/>
                </a:solidFill>
                <a:latin typeface="Arial Unicode MS"/>
                <a:cs typeface="Arial Unicode MS"/>
              </a:rPr>
              <a:t>agua</a:t>
            </a:r>
            <a:r>
              <a:rPr lang="es-MX" sz="1400" dirty="0">
                <a:latin typeface="Arial Unicode MS"/>
                <a:cs typeface="Arial Unicode MS"/>
              </a:rPr>
              <a:t> y jabón antiséptico</a:t>
            </a:r>
          </a:p>
        </p:txBody>
      </p:sp>
      <p:sp>
        <p:nvSpPr>
          <p:cNvPr id="15" name="5 Flecha derecha"/>
          <p:cNvSpPr/>
          <p:nvPr/>
        </p:nvSpPr>
        <p:spPr>
          <a:xfrm>
            <a:off x="7871922" y="1171750"/>
            <a:ext cx="720725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MX">
              <a:latin typeface="Arial Unicode MS"/>
              <a:cs typeface="Arial Unicode MS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617" y="3038023"/>
            <a:ext cx="1771616" cy="128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2847" r="22825"/>
          <a:stretch/>
        </p:blipFill>
        <p:spPr>
          <a:xfrm>
            <a:off x="1635800" y="5240573"/>
            <a:ext cx="1813250" cy="1355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6" name="Agrupar 25"/>
          <p:cNvGrpSpPr/>
          <p:nvPr/>
        </p:nvGrpSpPr>
        <p:grpSpPr>
          <a:xfrm>
            <a:off x="4631847" y="159600"/>
            <a:ext cx="2622364" cy="2419586"/>
            <a:chOff x="2930655" y="309935"/>
            <a:chExt cx="2622364" cy="2419586"/>
          </a:xfrm>
        </p:grpSpPr>
        <p:sp>
          <p:nvSpPr>
            <p:cNvPr id="4" name="3 Rectángulo"/>
            <p:cNvSpPr/>
            <p:nvPr/>
          </p:nvSpPr>
          <p:spPr>
            <a:xfrm>
              <a:off x="2930655" y="1882935"/>
              <a:ext cx="2607597" cy="729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s-MX" dirty="0">
                  <a:solidFill>
                    <a:srgbClr val="0000FF"/>
                  </a:solidFill>
                  <a:latin typeface="Arial Rounded MT Bold"/>
                  <a:ea typeface="ＭＳ Ｐゴシック" charset="0"/>
                  <a:cs typeface="Arial Rounded MT Bold"/>
                </a:rPr>
                <a:t>PRIMER CONTACTO</a:t>
              </a:r>
            </a:p>
            <a:p>
              <a:pPr algn="ctr" eaLnBrk="1" hangingPunct="1"/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(Centro de salud / Consultorio)</a:t>
              </a:r>
            </a:p>
            <a:p>
              <a:pPr algn="ctr" eaLnBrk="1" hangingPunct="1"/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Médico o Enfermera</a:t>
              </a: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26926" y="324703"/>
              <a:ext cx="2245022" cy="14955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" name="Rectángulo 24"/>
            <p:cNvSpPr/>
            <p:nvPr/>
          </p:nvSpPr>
          <p:spPr>
            <a:xfrm>
              <a:off x="2945422" y="309935"/>
              <a:ext cx="2607597" cy="2419586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7" name="Agrupar 26"/>
          <p:cNvGrpSpPr/>
          <p:nvPr/>
        </p:nvGrpSpPr>
        <p:grpSpPr>
          <a:xfrm>
            <a:off x="542466" y="159600"/>
            <a:ext cx="2089175" cy="2419586"/>
            <a:chOff x="132896" y="226047"/>
            <a:chExt cx="2089175" cy="2419586"/>
          </a:xfrm>
        </p:grpSpPr>
        <p:grpSp>
          <p:nvGrpSpPr>
            <p:cNvPr id="11" name="Agrupar 10"/>
            <p:cNvGrpSpPr/>
            <p:nvPr/>
          </p:nvGrpSpPr>
          <p:grpSpPr>
            <a:xfrm>
              <a:off x="352890" y="463241"/>
              <a:ext cx="1647287" cy="1964263"/>
              <a:chOff x="158765" y="118537"/>
              <a:chExt cx="1647287" cy="1964263"/>
            </a:xfrm>
          </p:grpSpPr>
          <p:sp>
            <p:nvSpPr>
              <p:cNvPr id="5" name="4 Rectángulo"/>
              <p:cNvSpPr/>
              <p:nvPr/>
            </p:nvSpPr>
            <p:spPr>
              <a:xfrm>
                <a:off x="158765" y="1484788"/>
                <a:ext cx="1647287" cy="5980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s-MX" sz="1600" dirty="0">
                    <a:solidFill>
                      <a:schemeClr val="tx1"/>
                    </a:solidFill>
                    <a:latin typeface="Arial Unicode MS"/>
                    <a:cs typeface="Arial Unicode MS"/>
                  </a:rPr>
                  <a:t>Paciente  </a:t>
                </a:r>
              </a:p>
              <a:p>
                <a:pPr algn="ctr">
                  <a:defRPr/>
                </a:pPr>
                <a:r>
                  <a:rPr lang="es-MX" dirty="0">
                    <a:solidFill>
                      <a:srgbClr val="0000FF"/>
                    </a:solidFill>
                    <a:latin typeface="Arial Rounded MT Bold"/>
                    <a:cs typeface="Arial Rounded MT Bold"/>
                  </a:rPr>
                  <a:t>IRA / ETI</a:t>
                </a:r>
              </a:p>
            </p:txBody>
          </p:sp>
          <p:pic>
            <p:nvPicPr>
              <p:cNvPr id="2" name="Imagen 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7297" y="118537"/>
                <a:ext cx="1405464" cy="1405464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33" name="Rectángulo 32"/>
            <p:cNvSpPr/>
            <p:nvPr/>
          </p:nvSpPr>
          <p:spPr>
            <a:xfrm>
              <a:off x="132896" y="226047"/>
              <a:ext cx="2089175" cy="2419586"/>
            </a:xfrm>
            <a:prstGeom prst="rect">
              <a:avLst/>
            </a:prstGeom>
            <a:noFill/>
            <a:ln w="5715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2" name="Imagen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9636" y="5117736"/>
            <a:ext cx="1721724" cy="168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65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1981200" y="444608"/>
            <a:ext cx="8229600" cy="896512"/>
          </a:xfrm>
        </p:spPr>
        <p:txBody>
          <a:bodyPr>
            <a:noAutofit/>
          </a:bodyPr>
          <a:lstStyle/>
          <a:p>
            <a:pPr algn="ctr"/>
            <a:r>
              <a:rPr lang="es-MX" sz="3600" dirty="0">
                <a:solidFill>
                  <a:srgbClr val="000000"/>
                </a:solidFill>
                <a:latin typeface="Arial Rounded MT Bold"/>
                <a:cs typeface="Arial Rounded MT Bold"/>
              </a:rPr>
              <a:t>DEFINICIÓN DE TAQUIPNEA  </a:t>
            </a:r>
            <a:endParaRPr lang="es-MX" dirty="0">
              <a:solidFill>
                <a:srgbClr val="FF0000"/>
              </a:solidFill>
              <a:latin typeface="Arial Rounded MT Bold"/>
              <a:cs typeface="Arial Rounded MT Bold"/>
            </a:endParaRPr>
          </a:p>
        </p:txBody>
      </p:sp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</p:nvPr>
        </p:nvGraphicFramePr>
        <p:xfrm>
          <a:off x="914400" y="1628941"/>
          <a:ext cx="10413242" cy="4156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7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5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92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b="0" kern="150" dirty="0">
                          <a:solidFill>
                            <a:srgbClr val="000000"/>
                          </a:solidFill>
                          <a:effectLst/>
                          <a:latin typeface="Arial Rounded MT Bold"/>
                          <a:ea typeface="Times New Roman"/>
                          <a:cs typeface="Arial Rounded MT Bold"/>
                        </a:rPr>
                        <a:t>Edad</a:t>
                      </a:r>
                      <a:endParaRPr lang="es-ES_tradnl" sz="2000" b="0" kern="150" dirty="0">
                        <a:solidFill>
                          <a:srgbClr val="000000"/>
                        </a:solidFill>
                        <a:effectLst/>
                        <a:latin typeface="Arial Rounded MT Bold"/>
                        <a:ea typeface="Times New Roman"/>
                        <a:cs typeface="Arial Rounded MT Bold"/>
                      </a:endParaRPr>
                    </a:p>
                  </a:txBody>
                  <a:tcPr marL="68580" marR="68580" marT="0" marB="0" anchor="ctr" anchorCtr="1"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b="0" kern="150" dirty="0">
                          <a:solidFill>
                            <a:srgbClr val="000000"/>
                          </a:solidFill>
                          <a:effectLst/>
                          <a:latin typeface="Arial Rounded MT Bold"/>
                          <a:ea typeface="Times New Roman"/>
                          <a:cs typeface="Arial Rounded MT Bold"/>
                        </a:rPr>
                        <a:t>Frecuencia respiratoria</a:t>
                      </a:r>
                      <a:endParaRPr lang="es-ES_tradnl" sz="2000" b="0" kern="150" dirty="0">
                        <a:solidFill>
                          <a:srgbClr val="000000"/>
                        </a:solidFill>
                        <a:effectLst/>
                        <a:latin typeface="Arial Rounded MT Bold"/>
                        <a:ea typeface="Times New Roman"/>
                        <a:cs typeface="Arial Rounded MT Bold"/>
                      </a:endParaRPr>
                    </a:p>
                  </a:txBody>
                  <a:tcPr marL="68580" marR="68580" marT="0" marB="0" anchor="ctr" anchorCtr="1"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92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kern="150" dirty="0">
                          <a:solidFill>
                            <a:srgbClr val="000000"/>
                          </a:solidFill>
                          <a:effectLst/>
                          <a:latin typeface="Arial Unicode MS"/>
                          <a:ea typeface="Times New Roman"/>
                          <a:cs typeface="Arial Unicode MS"/>
                        </a:rPr>
                        <a:t>&lt; 2   meses</a:t>
                      </a:r>
                      <a:endParaRPr lang="es-ES_tradnl" sz="2000" kern="15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Times New Roman"/>
                        <a:cs typeface="Arial Unicode MS"/>
                      </a:endParaRPr>
                    </a:p>
                  </a:txBody>
                  <a:tcPr marL="68580" marR="68580" marT="0" marB="0" anchor="ctr" anchorCtr="1"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kern="150" dirty="0">
                          <a:solidFill>
                            <a:srgbClr val="000000"/>
                          </a:solidFill>
                          <a:effectLst/>
                          <a:latin typeface="Arial Unicode MS"/>
                          <a:ea typeface="Times New Roman"/>
                          <a:cs typeface="Arial Unicode MS"/>
                        </a:rPr>
                        <a:t>&gt; 60 respiraciones/min</a:t>
                      </a:r>
                      <a:endParaRPr lang="es-ES_tradnl" sz="2000" kern="15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Times New Roman"/>
                        <a:cs typeface="Arial Unicode MS"/>
                      </a:endParaRPr>
                    </a:p>
                  </a:txBody>
                  <a:tcPr marL="68580" marR="68580" marT="0" marB="0" anchor="ctr" anchorCtr="1"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92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kern="150" dirty="0">
                          <a:solidFill>
                            <a:srgbClr val="000000"/>
                          </a:solidFill>
                          <a:effectLst/>
                          <a:latin typeface="Arial Unicode MS"/>
                          <a:ea typeface="Times New Roman"/>
                          <a:cs typeface="Arial Unicode MS"/>
                        </a:rPr>
                        <a:t>2-12 meses</a:t>
                      </a:r>
                      <a:endParaRPr lang="es-ES_tradnl" sz="2000" kern="15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Times New Roman"/>
                        <a:cs typeface="Arial Unicode MS"/>
                      </a:endParaRPr>
                    </a:p>
                  </a:txBody>
                  <a:tcPr marL="68580" marR="68580" marT="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kern="150" dirty="0">
                          <a:solidFill>
                            <a:srgbClr val="000000"/>
                          </a:solidFill>
                          <a:effectLst/>
                          <a:latin typeface="Arial Unicode MS"/>
                          <a:ea typeface="Times New Roman"/>
                          <a:cs typeface="Arial Unicode MS"/>
                        </a:rPr>
                        <a:t>&gt; 50 respiraciones/min</a:t>
                      </a:r>
                      <a:endParaRPr lang="es-ES_tradnl" sz="2000" kern="15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Times New Roman"/>
                        <a:cs typeface="Arial Unicode MS"/>
                      </a:endParaRPr>
                    </a:p>
                  </a:txBody>
                  <a:tcPr marL="68580" marR="68580" marT="0" marB="0" anchor="ctr" anchorCtr="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92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kern="150">
                          <a:solidFill>
                            <a:srgbClr val="000000"/>
                          </a:solidFill>
                          <a:effectLst/>
                          <a:latin typeface="Arial Unicode MS"/>
                          <a:ea typeface="Times New Roman"/>
                          <a:cs typeface="Arial Unicode MS"/>
                        </a:rPr>
                        <a:t>&gt; 12 meses</a:t>
                      </a:r>
                      <a:endParaRPr lang="es-ES_tradnl" sz="2000" kern="15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Times New Roman"/>
                        <a:cs typeface="Arial Unicode MS"/>
                      </a:endParaRPr>
                    </a:p>
                  </a:txBody>
                  <a:tcPr marL="68580" marR="68580" marT="0" marB="0" anchor="ctr" anchorCtr="1"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MX" sz="3200" kern="150" dirty="0">
                          <a:solidFill>
                            <a:srgbClr val="000000"/>
                          </a:solidFill>
                          <a:effectLst/>
                          <a:latin typeface="Arial Unicode MS"/>
                          <a:ea typeface="Times New Roman"/>
                          <a:cs typeface="Arial Unicode MS"/>
                        </a:rPr>
                        <a:t>&gt; 40 respiraciones/min</a:t>
                      </a:r>
                      <a:endParaRPr lang="es-ES_tradnl" sz="2000" kern="150" dirty="0">
                        <a:solidFill>
                          <a:srgbClr val="000000"/>
                        </a:solidFill>
                        <a:effectLst/>
                        <a:latin typeface="Arial Unicode MS"/>
                        <a:ea typeface="Times New Roman"/>
                        <a:cs typeface="Arial Unicode MS"/>
                      </a:endParaRPr>
                    </a:p>
                  </a:txBody>
                  <a:tcPr marL="68580" marR="68580" marT="0" marB="0" anchor="ctr" anchorCtr="1"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BF54F96-07CF-A247-B95F-37C6165F32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965" b="27892"/>
          <a:stretch/>
        </p:blipFill>
        <p:spPr>
          <a:xfrm>
            <a:off x="9308892" y="6033129"/>
            <a:ext cx="2419850" cy="76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603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MX" sz="3200" dirty="0">
                <a:latin typeface="Arial Rounded MT Bold"/>
                <a:cs typeface="Arial Rounded MT Bold"/>
              </a:rPr>
              <a:t>DATOS DE ALARMA: REFERENCIA A HOSPITAL</a:t>
            </a:r>
          </a:p>
        </p:txBody>
      </p:sp>
      <p:sp>
        <p:nvSpPr>
          <p:cNvPr id="27651" name="Marcador de contenido 5"/>
          <p:cNvSpPr>
            <a:spLocks noGrp="1"/>
          </p:cNvSpPr>
          <p:nvPr>
            <p:ph idx="1"/>
          </p:nvPr>
        </p:nvSpPr>
        <p:spPr>
          <a:xfrm>
            <a:off x="1807368" y="1839907"/>
            <a:ext cx="8548688" cy="42322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Temperatura &gt; 39°C</a:t>
            </a:r>
          </a:p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Disnea</a:t>
            </a:r>
          </a:p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Saturación de O2 &lt; 90%</a:t>
            </a:r>
          </a:p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Rechazo a la vía oral</a:t>
            </a:r>
          </a:p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Deshidratación</a:t>
            </a:r>
          </a:p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Irritabilidad</a:t>
            </a:r>
          </a:p>
          <a:p>
            <a:pPr>
              <a:lnSpc>
                <a:spcPct val="110000"/>
              </a:lnSpc>
              <a:buClr>
                <a:srgbClr val="FF0000"/>
              </a:buClr>
            </a:pPr>
            <a:r>
              <a:rPr lang="es-MX" dirty="0">
                <a:latin typeface="Arial Unicode MS"/>
                <a:cs typeface="Arial Unicode MS"/>
              </a:rPr>
              <a:t>Trastorno del estado de despierto o convulsiones</a:t>
            </a:r>
          </a:p>
        </p:txBody>
      </p:sp>
    </p:spTree>
    <p:extLst>
      <p:ext uri="{BB962C8B-B14F-4D97-AF65-F5344CB8AC3E}">
        <p14:creationId xmlns:p14="http://schemas.microsoft.com/office/powerpoint/2010/main" val="1796175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Título"/>
          <p:cNvSpPr>
            <a:spLocks noGrp="1"/>
          </p:cNvSpPr>
          <p:nvPr>
            <p:ph type="title"/>
          </p:nvPr>
        </p:nvSpPr>
        <p:spPr bwMode="auto">
          <a:xfrm>
            <a:off x="1589082" y="619126"/>
            <a:ext cx="9013835" cy="9255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s-MX" dirty="0">
                <a:latin typeface="Arial Rounded MT Bold" panose="020F0704030504030204" pitchFamily="34" charset="77"/>
                <a:cs typeface="Arial Narrow" charset="0"/>
              </a:rPr>
              <a:t>CONTENIDO</a:t>
            </a:r>
          </a:p>
        </p:txBody>
      </p:sp>
      <p:sp>
        <p:nvSpPr>
          <p:cNvPr id="35842" name="2 Marcador de contenido"/>
          <p:cNvSpPr>
            <a:spLocks noGrp="1"/>
          </p:cNvSpPr>
          <p:nvPr>
            <p:ph idx="1"/>
          </p:nvPr>
        </p:nvSpPr>
        <p:spPr bwMode="auto">
          <a:xfrm>
            <a:off x="1681577" y="1936756"/>
            <a:ext cx="8828844" cy="38354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rtlCol="0" anchor="ctr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200000"/>
              </a:lnSpc>
              <a:buClr>
                <a:srgbClr val="FF0000"/>
              </a:buClr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Abordaje Clínico en 1er nivel de atención</a:t>
            </a:r>
          </a:p>
          <a:p>
            <a:pPr lvl="1">
              <a:lnSpc>
                <a:spcPct val="200000"/>
              </a:lnSpc>
              <a:buClr>
                <a:srgbClr val="0432FF"/>
              </a:buClr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Características clínicas</a:t>
            </a:r>
          </a:p>
          <a:p>
            <a:pPr lvl="1">
              <a:lnSpc>
                <a:spcPct val="200000"/>
              </a:lnSpc>
              <a:buClr>
                <a:srgbClr val="0432FF"/>
              </a:buClr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Grupos de riesgo: hospitalización y tratamiento </a:t>
            </a:r>
          </a:p>
          <a:p>
            <a:pPr>
              <a:lnSpc>
                <a:spcPct val="200000"/>
              </a:lnSpc>
              <a:buClr>
                <a:srgbClr val="FF0000"/>
              </a:buClr>
            </a:pP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Tratamiento</a:t>
            </a:r>
            <a:endParaRPr lang="es-MX" dirty="0">
              <a:latin typeface="Arial Narrow" charset="0"/>
              <a:cs typeface="Arial Narrow" charset="0"/>
            </a:endParaRPr>
          </a:p>
        </p:txBody>
      </p:sp>
      <p:sp>
        <p:nvSpPr>
          <p:cNvPr id="35843" name="3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9437939" y="6735769"/>
            <a:ext cx="132848" cy="38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885" indent="-285726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2900" indent="-22858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060" indent="-22858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220" indent="-22858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380" indent="-22858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539" indent="-22858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8699" indent="-22858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5858" indent="-22858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3B58CFA3-6349-544F-B85E-4952B3F62457}" type="slidenum">
              <a:rPr lang="es-MX" sz="1800">
                <a:solidFill>
                  <a:srgbClr val="444492"/>
                </a:solidFill>
                <a:latin typeface="Arial Narrow" charset="0"/>
                <a:cs typeface="Arial Narrow" charset="0"/>
              </a:rPr>
              <a:pPr eaLnBrk="1" hangingPunct="1"/>
              <a:t>2</a:t>
            </a:fld>
            <a:endParaRPr lang="es-MX" sz="1800" dirty="0">
              <a:solidFill>
                <a:srgbClr val="444492"/>
              </a:solidFill>
              <a:latin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18390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 redondeado"/>
          <p:cNvSpPr/>
          <p:nvPr/>
        </p:nvSpPr>
        <p:spPr>
          <a:xfrm>
            <a:off x="4204157" y="3886374"/>
            <a:ext cx="3221025" cy="1547812"/>
          </a:xfrm>
          <a:prstGeom prst="roundRect">
            <a:avLst/>
          </a:prstGeom>
          <a:noFill/>
          <a:ln w="57150" cmpd="sng">
            <a:solidFill>
              <a:srgbClr val="00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FR: </a:t>
            </a:r>
            <a:r>
              <a:rPr lang="es-MX" sz="1400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definición</a:t>
            </a:r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 OMS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 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FC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 &gt;100 lpm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Hipotensión arterial 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SpO2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 &lt; 90%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Un dato de alarma 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(</a:t>
            </a:r>
            <a:r>
              <a:rPr lang="es-MX" sz="1400" dirty="0">
                <a:solidFill>
                  <a:srgbClr val="0000FF"/>
                </a:solidFill>
                <a:latin typeface="Arial Unicode MS"/>
                <a:ea typeface="ＭＳ Ｐゴシック" charset="0"/>
                <a:cs typeface="Arial Unicode MS"/>
              </a:rPr>
              <a:t>cianosis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, uso de </a:t>
            </a:r>
            <a:r>
              <a:rPr lang="es-MX" sz="1400" dirty="0">
                <a:solidFill>
                  <a:srgbClr val="FF0000"/>
                </a:solidFill>
                <a:latin typeface="Arial Unicode MS"/>
                <a:ea typeface="ＭＳ Ｐゴシック" charset="0"/>
                <a:cs typeface="Arial Unicode MS"/>
              </a:rPr>
              <a:t>músculos accesorios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)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7753346" y="5124747"/>
            <a:ext cx="2649953" cy="1594969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Valorar si el paciente  pertenece a </a:t>
            </a:r>
          </a:p>
          <a:p>
            <a:pPr algn="ctr">
              <a:lnSpc>
                <a:spcPct val="15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GRUPOS DE RIESGO </a:t>
            </a:r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complicación grave</a:t>
            </a:r>
          </a:p>
        </p:txBody>
      </p:sp>
      <p:sp>
        <p:nvSpPr>
          <p:cNvPr id="14" name="13 Flecha izquierda y arriba"/>
          <p:cNvSpPr/>
          <p:nvPr/>
        </p:nvSpPr>
        <p:spPr>
          <a:xfrm rot="13393047">
            <a:off x="5354769" y="5601082"/>
            <a:ext cx="938272" cy="906871"/>
          </a:xfrm>
          <a:prstGeom prst="left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rgbClr val="FF0000"/>
              </a:solidFill>
            </a:endParaRPr>
          </a:p>
        </p:txBody>
      </p:sp>
      <p:sp>
        <p:nvSpPr>
          <p:cNvPr id="28680" name="14 CuadroTexto"/>
          <p:cNvSpPr txBox="1">
            <a:spLocks noChangeArrowheads="1"/>
          </p:cNvSpPr>
          <p:nvPr/>
        </p:nvSpPr>
        <p:spPr bwMode="auto">
          <a:xfrm>
            <a:off x="4061908" y="6200677"/>
            <a:ext cx="936625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 dirty="0">
                <a:solidFill>
                  <a:schemeClr val="bg1"/>
                </a:solidFill>
                <a:latin typeface="Arial Rounded MT Bold"/>
                <a:cs typeface="Arial Rounded MT Bold"/>
              </a:rPr>
              <a:t>Sí</a:t>
            </a:r>
          </a:p>
        </p:txBody>
      </p:sp>
      <p:sp>
        <p:nvSpPr>
          <p:cNvPr id="28681" name="15 CuadroTexto"/>
          <p:cNvSpPr txBox="1">
            <a:spLocks noChangeArrowheads="1"/>
          </p:cNvSpPr>
          <p:nvPr/>
        </p:nvSpPr>
        <p:spPr bwMode="auto">
          <a:xfrm>
            <a:off x="6580465" y="6201472"/>
            <a:ext cx="936625" cy="46037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>
                <a:solidFill>
                  <a:schemeClr val="bg1"/>
                </a:solidFill>
                <a:latin typeface="Arial Rounded MT Bold"/>
                <a:cs typeface="Arial Rounded MT Bold"/>
              </a:rPr>
              <a:t>No</a:t>
            </a:r>
          </a:p>
        </p:txBody>
      </p:sp>
      <p:sp>
        <p:nvSpPr>
          <p:cNvPr id="15" name="5 Flecha derecha"/>
          <p:cNvSpPr/>
          <p:nvPr/>
        </p:nvSpPr>
        <p:spPr>
          <a:xfrm>
            <a:off x="3434613" y="1306802"/>
            <a:ext cx="720725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sp>
        <p:nvSpPr>
          <p:cNvPr id="22" name="9 Abrir llave"/>
          <p:cNvSpPr>
            <a:spLocks/>
          </p:cNvSpPr>
          <p:nvPr/>
        </p:nvSpPr>
        <p:spPr bwMode="auto">
          <a:xfrm flipH="1">
            <a:off x="7458572" y="144017"/>
            <a:ext cx="360363" cy="2652863"/>
          </a:xfrm>
          <a:prstGeom prst="leftBrace">
            <a:avLst>
              <a:gd name="adj1" fmla="val 23725"/>
              <a:gd name="adj2" fmla="val 50000"/>
            </a:avLst>
          </a:pr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s-MX" sz="1000">
              <a:latin typeface="Arial Unicode MS"/>
              <a:cs typeface="Arial Unicode MS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9ACDDF2-297D-A44F-97D4-DB8EE980137E}"/>
              </a:ext>
            </a:extLst>
          </p:cNvPr>
          <p:cNvGrpSpPr/>
          <p:nvPr/>
        </p:nvGrpSpPr>
        <p:grpSpPr>
          <a:xfrm>
            <a:off x="4295776" y="132719"/>
            <a:ext cx="2958436" cy="2667630"/>
            <a:chOff x="4438656" y="132719"/>
            <a:chExt cx="2958436" cy="2667630"/>
          </a:xfrm>
        </p:grpSpPr>
        <p:sp>
          <p:nvSpPr>
            <p:cNvPr id="25" name="3 Rectángulo"/>
            <p:cNvSpPr/>
            <p:nvPr/>
          </p:nvSpPr>
          <p:spPr>
            <a:xfrm>
              <a:off x="4631847" y="1705719"/>
              <a:ext cx="2607597" cy="729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r>
                <a:rPr lang="es-MX" dirty="0">
                  <a:solidFill>
                    <a:srgbClr val="0000FF"/>
                  </a:solidFill>
                  <a:latin typeface="Arial Rounded MT Bold"/>
                  <a:ea typeface="ＭＳ Ｐゴシック" charset="0"/>
                  <a:cs typeface="Arial Rounded MT Bold"/>
                </a:rPr>
                <a:t>PRIMER CONTACTO</a:t>
              </a:r>
            </a:p>
            <a:p>
              <a:pPr algn="ctr" eaLnBrk="1" hangingPunct="1"/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(Centro de salud / Consultorio)</a:t>
              </a:r>
            </a:p>
            <a:p>
              <a:pPr algn="ctr" eaLnBrk="1" hangingPunct="1"/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Médico o Enfermera</a:t>
              </a:r>
            </a:p>
          </p:txBody>
        </p:sp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42406" y="147487"/>
              <a:ext cx="2245022" cy="14955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7" name="Rectángulo 26"/>
            <p:cNvSpPr/>
            <p:nvPr/>
          </p:nvSpPr>
          <p:spPr>
            <a:xfrm>
              <a:off x="4438656" y="132719"/>
              <a:ext cx="2958436" cy="2667630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612D5482-F893-C449-B616-1CBD440FBF65}"/>
              </a:ext>
            </a:extLst>
          </p:cNvPr>
          <p:cNvGrpSpPr/>
          <p:nvPr/>
        </p:nvGrpSpPr>
        <p:grpSpPr>
          <a:xfrm>
            <a:off x="728668" y="151726"/>
            <a:ext cx="2460187" cy="2659441"/>
            <a:chOff x="514350" y="137438"/>
            <a:chExt cx="2460187" cy="2659441"/>
          </a:xfrm>
        </p:grpSpPr>
        <p:grpSp>
          <p:nvGrpSpPr>
            <p:cNvPr id="29" name="Agrupar 28"/>
            <p:cNvGrpSpPr/>
            <p:nvPr/>
          </p:nvGrpSpPr>
          <p:grpSpPr>
            <a:xfrm>
              <a:off x="920799" y="470646"/>
              <a:ext cx="1647287" cy="1964263"/>
              <a:chOff x="158765" y="118537"/>
              <a:chExt cx="1647287" cy="1964263"/>
            </a:xfrm>
          </p:grpSpPr>
          <p:sp>
            <p:nvSpPr>
              <p:cNvPr id="31" name="4 Rectángulo"/>
              <p:cNvSpPr/>
              <p:nvPr/>
            </p:nvSpPr>
            <p:spPr>
              <a:xfrm>
                <a:off x="158765" y="1484788"/>
                <a:ext cx="1647287" cy="5980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s-MX" sz="1600" dirty="0">
                    <a:solidFill>
                      <a:schemeClr val="tx1"/>
                    </a:solidFill>
                    <a:latin typeface="Arial Unicode MS"/>
                    <a:cs typeface="Arial Unicode MS"/>
                  </a:rPr>
                  <a:t>Paciente  </a:t>
                </a:r>
              </a:p>
              <a:p>
                <a:pPr algn="ctr">
                  <a:defRPr/>
                </a:pPr>
                <a:r>
                  <a:rPr lang="es-MX" dirty="0">
                    <a:solidFill>
                      <a:srgbClr val="0000FF"/>
                    </a:solidFill>
                    <a:latin typeface="Arial Rounded MT Bold"/>
                    <a:cs typeface="Arial Rounded MT Bold"/>
                  </a:rPr>
                  <a:t>IRA / ETI</a:t>
                </a:r>
              </a:p>
            </p:txBody>
          </p:sp>
          <p:pic>
            <p:nvPicPr>
              <p:cNvPr id="32" name="Imagen 3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7297" y="118537"/>
                <a:ext cx="1405464" cy="1405464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30" name="Rectángulo 29"/>
            <p:cNvSpPr/>
            <p:nvPr/>
          </p:nvSpPr>
          <p:spPr>
            <a:xfrm>
              <a:off x="514350" y="137438"/>
              <a:ext cx="2460187" cy="2659441"/>
            </a:xfrm>
            <a:prstGeom prst="rect">
              <a:avLst/>
            </a:prstGeom>
            <a:noFill/>
            <a:ln w="5715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4" name="6 Rectángulo"/>
          <p:cNvSpPr/>
          <p:nvPr/>
        </p:nvSpPr>
        <p:spPr>
          <a:xfrm>
            <a:off x="8039106" y="147486"/>
            <a:ext cx="3410412" cy="2652863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PROTECCIÓN DE PERSONAL</a:t>
            </a:r>
          </a:p>
          <a:p>
            <a:pPr algn="ctr" eaLnBrk="1" hangingPunct="1">
              <a:lnSpc>
                <a:spcPct val="120000"/>
              </a:lnSpc>
            </a:pPr>
            <a:endParaRPr lang="es-MX" sz="1600" dirty="0">
              <a:solidFill>
                <a:srgbClr val="0000FF"/>
              </a:solidFill>
              <a:latin typeface="Arial Rounded MT Bold"/>
              <a:ea typeface="ＭＳ Ｐゴシック" charset="0"/>
              <a:cs typeface="Arial Rounded MT Bold"/>
            </a:endParaRP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ES_tradnl" dirty="0">
                <a:solidFill>
                  <a:schemeClr val="tx1"/>
                </a:solidFill>
                <a:latin typeface="Arial Unicode MS"/>
                <a:cs typeface="Arial Unicode MS"/>
              </a:rPr>
              <a:t>E</a:t>
            </a: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tiqueta respiratoria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Cubrebocas</a:t>
            </a:r>
          </a:p>
          <a:p>
            <a:pPr marL="800100" lvl="1" indent="-342900">
              <a:lnSpc>
                <a:spcPct val="120000"/>
              </a:lnSpc>
              <a:buClr>
                <a:srgbClr val="FF0000"/>
              </a:buClr>
              <a:buFont typeface="Arial"/>
              <a:buChar char="•"/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Hgiene de manos</a:t>
            </a:r>
          </a:p>
        </p:txBody>
      </p:sp>
      <p:sp>
        <p:nvSpPr>
          <p:cNvPr id="36" name="5 Flecha derecha"/>
          <p:cNvSpPr/>
          <p:nvPr/>
        </p:nvSpPr>
        <p:spPr>
          <a:xfrm rot="5400000">
            <a:off x="5438945" y="3160300"/>
            <a:ext cx="720725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grpSp>
        <p:nvGrpSpPr>
          <p:cNvPr id="4" name="Agrupar 3"/>
          <p:cNvGrpSpPr/>
          <p:nvPr/>
        </p:nvGrpSpPr>
        <p:grpSpPr>
          <a:xfrm>
            <a:off x="1143473" y="4341871"/>
            <a:ext cx="2460187" cy="2419586"/>
            <a:chOff x="-252414" y="4415711"/>
            <a:chExt cx="2460187" cy="2419586"/>
          </a:xfrm>
        </p:grpSpPr>
        <p:sp>
          <p:nvSpPr>
            <p:cNvPr id="10" name="9 Rectángulo"/>
            <p:cNvSpPr/>
            <p:nvPr/>
          </p:nvSpPr>
          <p:spPr>
            <a:xfrm>
              <a:off x="5212" y="6158960"/>
              <a:ext cx="1927349" cy="618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dirty="0">
                  <a:solidFill>
                    <a:srgbClr val="0000FF"/>
                  </a:solidFill>
                  <a:latin typeface="Arial Rounded MT Bold"/>
                  <a:ea typeface="ＭＳ Ｐゴシック" charset="0"/>
                  <a:cs typeface="Arial Rounded MT Bold"/>
                </a:rPr>
                <a:t>REFERENCIA</a:t>
              </a:r>
            </a:p>
            <a:p>
              <a:pPr algn="ctr">
                <a:defRPr/>
              </a:pPr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Urgencias / Hospital </a:t>
              </a:r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5"/>
            <a:srcRect l="12099" r="17776"/>
            <a:stretch/>
          </p:blipFill>
          <p:spPr>
            <a:xfrm>
              <a:off x="152858" y="4593733"/>
              <a:ext cx="1642025" cy="1536651"/>
            </a:xfrm>
            <a:prstGeom prst="rect">
              <a:avLst/>
            </a:prstGeom>
          </p:spPr>
        </p:pic>
        <p:sp>
          <p:nvSpPr>
            <p:cNvPr id="37" name="Rectángulo 36"/>
            <p:cNvSpPr/>
            <p:nvPr/>
          </p:nvSpPr>
          <p:spPr>
            <a:xfrm>
              <a:off x="-252414" y="4415711"/>
              <a:ext cx="2460187" cy="2419586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516651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7471123" y="6338055"/>
            <a:ext cx="4632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 err="1">
                <a:latin typeface="Arial"/>
                <a:cs typeface="Arial"/>
              </a:rPr>
              <a:t>Grohskopf</a:t>
            </a:r>
            <a:r>
              <a:rPr lang="es-ES" i="1" dirty="0">
                <a:latin typeface="Arial"/>
                <a:cs typeface="Arial"/>
              </a:rPr>
              <a:t> LA et al.</a:t>
            </a:r>
            <a:r>
              <a:rPr lang="pl-PL" i="1" dirty="0">
                <a:latin typeface="Arial"/>
                <a:cs typeface="Arial"/>
              </a:rPr>
              <a:t> </a:t>
            </a:r>
            <a:r>
              <a:rPr lang="pl-PL" dirty="0">
                <a:latin typeface="Arial Rounded MT Bold"/>
                <a:cs typeface="Arial Rounded MT Bold"/>
              </a:rPr>
              <a:t>MMWR 2016;65:1-52. </a:t>
            </a:r>
            <a:endParaRPr lang="es-ES" dirty="0">
              <a:latin typeface="Arial Rounded MT Bold"/>
              <a:cs typeface="Arial Rounded MT Bold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038" y="150613"/>
            <a:ext cx="11644311" cy="811618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ES" sz="2400" dirty="0">
                <a:latin typeface="Arial Rounded MT Bold"/>
                <a:cs typeface="Arial Rounded MT Bold"/>
              </a:rPr>
              <a:t>PERSONAS CON RIESGO DE COMPLICACIONES Y MÉDICAS ATRIBUIBLES A </a:t>
            </a:r>
            <a:r>
              <a:rPr lang="es-ES" sz="2400" dirty="0">
                <a:solidFill>
                  <a:srgbClr val="0432FF"/>
                </a:solidFill>
                <a:latin typeface="Arial Rounded MT Bold"/>
                <a:cs typeface="Arial Rounded MT Bold"/>
              </a:rPr>
              <a:t>INFLUENZA GRAVE</a:t>
            </a:r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90925"/>
              </p:ext>
            </p:extLst>
          </p:nvPr>
        </p:nvGraphicFramePr>
        <p:xfrm>
          <a:off x="1645816" y="1125146"/>
          <a:ext cx="8589541" cy="5103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4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6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Niños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&lt; 2 AÑOS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de edad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Adultos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≥ 65 AÑOS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de edad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Personas con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ENFERMEDAD CRÓNICA 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 sz="1600" b="0" i="0" u="none" strike="noStrike" kern="1200" baseline="0" dirty="0">
                        <a:solidFill>
                          <a:srgbClr val="000000"/>
                        </a:solidFill>
                        <a:latin typeface="Arial Rounded MT Bold"/>
                        <a:ea typeface="+mn-ea"/>
                        <a:cs typeface="Arial Rounded MT Bold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55"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PULMONAR </a:t>
                      </a: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incluyendo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asma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55"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CARDIOVASCULAR</a:t>
                      </a: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excepto hipertensión sola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55"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RENAL</a:t>
                      </a: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600" b="0" i="0" u="none" strike="noStrike" kern="1200" baseline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4855"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HEPÁTICA </a:t>
                      </a: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600" b="0" i="0" u="none" strike="noStrike" kern="1200" baseline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55"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HEMATOLÓGICA</a:t>
                      </a: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incluyendo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anemia de células falciformes 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855"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METABÓLICA</a:t>
                      </a: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incluyendo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diabetes mellitus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NEUROLÓGICAS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600" b="0" i="0" u="none" strike="noStrike" kern="1200" baseline="0" dirty="0">
                        <a:solidFill>
                          <a:srgbClr val="000000"/>
                        </a:solidFill>
                        <a:latin typeface="Arial Rounded MT Bold"/>
                        <a:ea typeface="+mn-ea"/>
                        <a:cs typeface="Arial Rounded MT Bold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600" b="0" i="0" u="none" strike="noStrike" kern="1200" baseline="0" dirty="0">
                        <a:solidFill>
                          <a:srgbClr val="000000"/>
                        </a:solidFill>
                        <a:latin typeface="Arial Rounded MT Bold"/>
                        <a:ea typeface="+mn-ea"/>
                        <a:cs typeface="Arial Rounded MT Bold"/>
                      </a:endParaRPr>
                    </a:p>
                  </a:txBody>
                  <a:tcPr marL="39600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parálisis cerebral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epilepsia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,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EVC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, incapacidad intelectual, retraso en neurodesarrollo,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distrofia muscular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o lesión espinal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Personas con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INMUNOSUPRESIÓN: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medicamentos o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VIH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Mujer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EMBARAZADA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 </a:t>
                      </a:r>
                      <a:r>
                        <a:rPr lang="es-ES" sz="16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ó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POST-PARTO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(hasta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2 semanas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después del parto)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Personas 6 meses </a:t>
                      </a:r>
                      <a:r>
                        <a:rPr lang="mr-IN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–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 18 años  con terapias con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ÁCIDO ACETIL SALICÍLICO</a:t>
                      </a:r>
                      <a:endParaRPr lang="es-ES" sz="1600" b="0" i="0" u="none" strike="noStrike" kern="1200" baseline="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Personas Nativos de Alaska e Indígenas Americanos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4855"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Residentes de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ASILOS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Arial"/>
                        </a:rPr>
                        <a:t> y </a:t>
                      </a:r>
                      <a:r>
                        <a:rPr lang="es-ES" sz="1600" b="0" i="0" u="none" strike="noStrike" kern="1200" baseline="0" dirty="0">
                          <a:solidFill>
                            <a:srgbClr val="0000FF"/>
                          </a:solidFill>
                          <a:latin typeface="Arial Rounded MT Bold"/>
                          <a:ea typeface="+mn-ea"/>
                          <a:cs typeface="Arial Rounded MT Bold"/>
                        </a:rPr>
                        <a:t>HOGARES DE CUIDADOS CRÓNICOS</a:t>
                      </a:r>
                      <a:endParaRPr lang="es-ES" sz="1600" dirty="0">
                        <a:solidFill>
                          <a:srgbClr val="0000FF"/>
                        </a:solidFill>
                        <a:latin typeface="Arial Rounded MT Bold"/>
                        <a:cs typeface="Arial Rounded MT Bold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494"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Personas</a:t>
                      </a:r>
                      <a:r>
                        <a:rPr lang="es-ES" sz="1600" baseline="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con </a:t>
                      </a:r>
                      <a:r>
                        <a:rPr lang="es-ES" sz="1600" baseline="0" dirty="0">
                          <a:solidFill>
                            <a:srgbClr val="0000FF"/>
                          </a:solidFill>
                          <a:latin typeface="Arial Rounded MT Bold"/>
                          <a:cs typeface="Arial Rounded MT Bold"/>
                        </a:rPr>
                        <a:t>OBESIDAD EXTREMA </a:t>
                      </a:r>
                      <a:r>
                        <a:rPr lang="es-ES" sz="1600" baseline="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(IMC </a:t>
                      </a:r>
                      <a:r>
                        <a:rPr lang="es-ES" sz="16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≥ 40) </a:t>
                      </a:r>
                      <a:endParaRPr lang="es-ES" sz="1600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10" name="Imagen 9" descr="mmwrhead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5" y="6327722"/>
            <a:ext cx="1560658" cy="44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34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3998409" y="5508023"/>
            <a:ext cx="3116262" cy="1270000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s-MX" sz="1600" dirty="0">
                <a:solidFill>
                  <a:srgbClr val="10253F"/>
                </a:solidFill>
                <a:latin typeface="Arial Unicode MS"/>
                <a:ea typeface="ＭＳ Ｐゴシック" charset="0"/>
                <a:cs typeface="Arial Unicode MS"/>
              </a:rPr>
              <a:t>Iniciar tratamiento </a:t>
            </a:r>
          </a:p>
          <a:p>
            <a:pPr algn="ctr" eaLnBrk="1" hangingPunct="1"/>
            <a:r>
              <a:rPr lang="es-MX" sz="1600" dirty="0">
                <a:solidFill>
                  <a:srgbClr val="C00000"/>
                </a:solidFill>
                <a:latin typeface="Arial Rounded MT Bold"/>
                <a:ea typeface="ＭＳ Ｐゴシック" charset="0"/>
                <a:cs typeface="Arial Rounded MT Bold"/>
              </a:rPr>
              <a:t>ANTIVIRAL Y SINTOMÁTICO </a:t>
            </a:r>
          </a:p>
          <a:p>
            <a:pPr algn="ctr" eaLnBrk="1" hangingPunct="1"/>
            <a:r>
              <a:rPr lang="es-MX" sz="1600" dirty="0">
                <a:solidFill>
                  <a:srgbClr val="10253F"/>
                </a:solidFill>
                <a:latin typeface="Arial Unicode MS"/>
                <a:ea typeface="ＭＳ Ｐゴシック" charset="0"/>
                <a:cs typeface="Arial Unicode MS"/>
              </a:rPr>
              <a:t>y datos de alarma.</a:t>
            </a:r>
          </a:p>
          <a:p>
            <a:pPr algn="ctr" eaLnBrk="1" hangingPunct="1"/>
            <a:r>
              <a:rPr lang="es-MX" sz="1600" dirty="0">
                <a:solidFill>
                  <a:srgbClr val="10253F"/>
                </a:solidFill>
                <a:latin typeface="Arial Unicode MS"/>
                <a:ea typeface="ＭＳ Ｐゴシック" charset="0"/>
                <a:cs typeface="Arial Unicode MS"/>
              </a:rPr>
              <a:t>Revaloración en 72  horas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8562484" y="5493733"/>
            <a:ext cx="3146425" cy="1270000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s-MX" sz="16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Iniciar tratamiento  </a:t>
            </a:r>
          </a:p>
          <a:p>
            <a:pPr algn="ctr" eaLnBrk="1" hangingPunct="1"/>
            <a:r>
              <a:rPr lang="es-MX" sz="1600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SINTOMÁTICO </a:t>
            </a:r>
          </a:p>
          <a:p>
            <a:pPr algn="ctr" eaLnBrk="1" hangingPunct="1"/>
            <a:r>
              <a:rPr lang="es-MX" sz="16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y datos de alarma.</a:t>
            </a:r>
          </a:p>
          <a:p>
            <a:pPr algn="ctr" eaLnBrk="1" hangingPunct="1"/>
            <a:r>
              <a:rPr lang="es-MX" sz="16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Revaloración en 72  horas</a:t>
            </a:r>
          </a:p>
        </p:txBody>
      </p:sp>
      <p:sp>
        <p:nvSpPr>
          <p:cNvPr id="30" name="10 Rectángulo redondeado"/>
          <p:cNvSpPr/>
          <p:nvPr/>
        </p:nvSpPr>
        <p:spPr>
          <a:xfrm>
            <a:off x="2340633" y="154843"/>
            <a:ext cx="4680538" cy="1547812"/>
          </a:xfrm>
          <a:prstGeom prst="roundRect">
            <a:avLst/>
          </a:prstGeom>
          <a:noFill/>
          <a:ln w="57150" cmpd="sng">
            <a:solidFill>
              <a:srgbClr val="00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FR: </a:t>
            </a:r>
            <a:r>
              <a:rPr lang="es-MX" sz="1400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definición</a:t>
            </a:r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 OMS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 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FC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 &gt;100 lpm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Hipotensión arterial 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SpO2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 &lt; 90%</a:t>
            </a:r>
          </a:p>
          <a:p>
            <a:pPr algn="ctr" eaLnBrk="1" hangingPunct="1"/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Un dato de alarma 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(</a:t>
            </a:r>
            <a:r>
              <a:rPr lang="es-MX" sz="1400" dirty="0">
                <a:solidFill>
                  <a:srgbClr val="0000FF"/>
                </a:solidFill>
                <a:latin typeface="Arial Unicode MS"/>
                <a:ea typeface="ＭＳ Ｐゴシック" charset="0"/>
                <a:cs typeface="Arial Unicode MS"/>
              </a:rPr>
              <a:t>cianosis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, </a:t>
            </a:r>
            <a:r>
              <a:rPr lang="es-MX" sz="1400" dirty="0">
                <a:solidFill>
                  <a:srgbClr val="FF0000"/>
                </a:solidFill>
                <a:latin typeface="Arial Unicode MS"/>
                <a:ea typeface="ＭＳ Ｐゴシック" charset="0"/>
                <a:cs typeface="Arial Unicode MS"/>
              </a:rPr>
              <a:t>músculos accesorios</a:t>
            </a:r>
            <a:r>
              <a:rPr lang="es-MX" sz="14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)</a:t>
            </a:r>
          </a:p>
        </p:txBody>
      </p:sp>
      <p:sp>
        <p:nvSpPr>
          <p:cNvPr id="31" name="12 Rectángulo"/>
          <p:cNvSpPr/>
          <p:nvPr/>
        </p:nvSpPr>
        <p:spPr>
          <a:xfrm>
            <a:off x="6615571" y="2504288"/>
            <a:ext cx="2649953" cy="1594969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Valorar si el paciente  pertenece a </a:t>
            </a:r>
          </a:p>
          <a:p>
            <a:pPr algn="ctr">
              <a:lnSpc>
                <a:spcPct val="15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GRUPOS DE RIESGO </a:t>
            </a:r>
            <a:r>
              <a:rPr lang="es-MX" sz="1400" dirty="0">
                <a:solidFill>
                  <a:schemeClr val="tx1"/>
                </a:solidFill>
                <a:latin typeface="Arial Rounded MT Bold"/>
                <a:ea typeface="ＭＳ Ｐゴシック" charset="0"/>
                <a:cs typeface="Arial Rounded MT Bold"/>
              </a:rPr>
              <a:t>complicación grave</a:t>
            </a:r>
          </a:p>
        </p:txBody>
      </p:sp>
      <p:sp>
        <p:nvSpPr>
          <p:cNvPr id="32" name="13 Flecha izquierda y arriba"/>
          <p:cNvSpPr/>
          <p:nvPr/>
        </p:nvSpPr>
        <p:spPr>
          <a:xfrm rot="13393047">
            <a:off x="4240342" y="1855898"/>
            <a:ext cx="938272" cy="906871"/>
          </a:xfrm>
          <a:prstGeom prst="left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rgbClr val="FF0000"/>
              </a:solidFill>
            </a:endParaRPr>
          </a:p>
        </p:txBody>
      </p:sp>
      <p:sp>
        <p:nvSpPr>
          <p:cNvPr id="33" name="14 CuadroTexto"/>
          <p:cNvSpPr txBox="1">
            <a:spLocks noChangeArrowheads="1"/>
          </p:cNvSpPr>
          <p:nvPr/>
        </p:nvSpPr>
        <p:spPr bwMode="auto">
          <a:xfrm>
            <a:off x="2947481" y="2464117"/>
            <a:ext cx="936625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 dirty="0">
                <a:solidFill>
                  <a:schemeClr val="bg1"/>
                </a:solidFill>
                <a:latin typeface="Arial Rounded MT Bold"/>
                <a:cs typeface="Arial Rounded MT Bold"/>
              </a:rPr>
              <a:t>Sí</a:t>
            </a:r>
          </a:p>
        </p:txBody>
      </p:sp>
      <p:sp>
        <p:nvSpPr>
          <p:cNvPr id="34" name="15 CuadroTexto"/>
          <p:cNvSpPr txBox="1">
            <a:spLocks noChangeArrowheads="1"/>
          </p:cNvSpPr>
          <p:nvPr/>
        </p:nvSpPr>
        <p:spPr bwMode="auto">
          <a:xfrm>
            <a:off x="5414652" y="2464912"/>
            <a:ext cx="936625" cy="46037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 dirty="0">
                <a:solidFill>
                  <a:schemeClr val="bg1"/>
                </a:solidFill>
                <a:latin typeface="Arial Rounded MT Bold"/>
                <a:cs typeface="Arial Rounded MT Bold"/>
              </a:rPr>
              <a:t>No</a:t>
            </a:r>
          </a:p>
        </p:txBody>
      </p:sp>
      <p:grpSp>
        <p:nvGrpSpPr>
          <p:cNvPr id="35" name="Agrupar 34"/>
          <p:cNvGrpSpPr/>
          <p:nvPr/>
        </p:nvGrpSpPr>
        <p:grpSpPr>
          <a:xfrm>
            <a:off x="607857" y="2447809"/>
            <a:ext cx="2089175" cy="2419586"/>
            <a:chOff x="118598" y="4415711"/>
            <a:chExt cx="2089175" cy="2419586"/>
          </a:xfrm>
        </p:grpSpPr>
        <p:sp>
          <p:nvSpPr>
            <p:cNvPr id="36" name="9 Rectángulo"/>
            <p:cNvSpPr/>
            <p:nvPr/>
          </p:nvSpPr>
          <p:spPr>
            <a:xfrm>
              <a:off x="190956" y="6130384"/>
              <a:ext cx="1927349" cy="618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dirty="0">
                  <a:solidFill>
                    <a:srgbClr val="0000FF"/>
                  </a:solidFill>
                  <a:latin typeface="Arial Rounded MT Bold"/>
                  <a:ea typeface="ＭＳ Ｐゴシック" charset="0"/>
                  <a:cs typeface="Arial Rounded MT Bold"/>
                </a:rPr>
                <a:t>REFERENCIA</a:t>
              </a:r>
            </a:p>
            <a:p>
              <a:pPr algn="ctr">
                <a:defRPr/>
              </a:pPr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Urgencias / Hospital </a:t>
              </a:r>
            </a:p>
          </p:txBody>
        </p:sp>
        <p:pic>
          <p:nvPicPr>
            <p:cNvPr id="37" name="Imagen 36"/>
            <p:cNvPicPr>
              <a:picLocks noChangeAspect="1"/>
            </p:cNvPicPr>
            <p:nvPr/>
          </p:nvPicPr>
          <p:blipFill rotWithShape="1">
            <a:blip r:embed="rId3"/>
            <a:srcRect l="12099" r="17776"/>
            <a:stretch/>
          </p:blipFill>
          <p:spPr>
            <a:xfrm>
              <a:off x="352890" y="4593733"/>
              <a:ext cx="1642025" cy="1536651"/>
            </a:xfrm>
            <a:prstGeom prst="rect">
              <a:avLst/>
            </a:prstGeom>
          </p:spPr>
        </p:pic>
        <p:sp>
          <p:nvSpPr>
            <p:cNvPr id="38" name="Rectángulo 37"/>
            <p:cNvSpPr/>
            <p:nvPr/>
          </p:nvSpPr>
          <p:spPr>
            <a:xfrm>
              <a:off x="118598" y="4415711"/>
              <a:ext cx="2089175" cy="2419586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9" name="13 Flecha izquierda y arriba"/>
          <p:cNvSpPr/>
          <p:nvPr/>
        </p:nvSpPr>
        <p:spPr>
          <a:xfrm rot="13393047">
            <a:off x="7336911" y="4237415"/>
            <a:ext cx="938272" cy="906871"/>
          </a:xfrm>
          <a:prstGeom prst="left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rgbClr val="FF0000"/>
              </a:solidFill>
            </a:endParaRPr>
          </a:p>
        </p:txBody>
      </p:sp>
      <p:sp>
        <p:nvSpPr>
          <p:cNvPr id="40" name="14 CuadroTexto"/>
          <p:cNvSpPr txBox="1">
            <a:spLocks noChangeArrowheads="1"/>
          </p:cNvSpPr>
          <p:nvPr/>
        </p:nvSpPr>
        <p:spPr bwMode="auto">
          <a:xfrm>
            <a:off x="6158353" y="4917074"/>
            <a:ext cx="936625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 dirty="0">
                <a:solidFill>
                  <a:schemeClr val="bg1"/>
                </a:solidFill>
                <a:latin typeface="Arial Rounded MT Bold"/>
                <a:cs typeface="Arial Rounded MT Bold"/>
              </a:rPr>
              <a:t>Sí</a:t>
            </a:r>
          </a:p>
        </p:txBody>
      </p:sp>
      <p:sp>
        <p:nvSpPr>
          <p:cNvPr id="41" name="15 CuadroTexto"/>
          <p:cNvSpPr txBox="1">
            <a:spLocks noChangeArrowheads="1"/>
          </p:cNvSpPr>
          <p:nvPr/>
        </p:nvSpPr>
        <p:spPr bwMode="auto">
          <a:xfrm>
            <a:off x="8562607" y="4903579"/>
            <a:ext cx="936625" cy="46037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>
                <a:solidFill>
                  <a:schemeClr val="bg1"/>
                </a:solidFill>
                <a:latin typeface="Arial Rounded MT Bold"/>
                <a:cs typeface="Arial Rounded MT Bold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411687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771900" y="300030"/>
            <a:ext cx="3957638" cy="905097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REVALUACIÓNCLÍNICA</a:t>
            </a:r>
          </a:p>
          <a:p>
            <a:pPr algn="ctr">
              <a:lnSpc>
                <a:spcPct val="130000"/>
              </a:lnSpc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72 horas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706938" y="1992426"/>
            <a:ext cx="2087562" cy="1368425"/>
          </a:xfrm>
          <a:prstGeom prst="rect">
            <a:avLst/>
          </a:prstGeom>
          <a:solidFill>
            <a:srgbClr val="FFFF00"/>
          </a:solidFill>
          <a:ln w="57150" cmpd="sng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es-MX" dirty="0">
                <a:solidFill>
                  <a:srgbClr val="0000FF"/>
                </a:solidFill>
                <a:latin typeface="Arial Rounded MT Bold"/>
                <a:ea typeface="ＭＳ Ｐゴシック" charset="0"/>
                <a:cs typeface="Arial Rounded MT Bold"/>
              </a:rPr>
              <a:t>Persistencia o agravamiento de los síntomas</a:t>
            </a:r>
          </a:p>
        </p:txBody>
      </p:sp>
      <p:sp>
        <p:nvSpPr>
          <p:cNvPr id="24" name="12 Rectángulo"/>
          <p:cNvSpPr/>
          <p:nvPr/>
        </p:nvSpPr>
        <p:spPr>
          <a:xfrm>
            <a:off x="7406240" y="4231116"/>
            <a:ext cx="2886209" cy="1594969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Recomendaciones generales</a:t>
            </a:r>
          </a:p>
          <a:p>
            <a:pPr algn="ctr">
              <a:defRPr/>
            </a:pPr>
            <a:r>
              <a:rPr lang="es-MX" dirty="0">
                <a:solidFill>
                  <a:schemeClr val="tx1"/>
                </a:solidFill>
                <a:latin typeface="Arial Unicode MS"/>
                <a:cs typeface="Arial Unicode MS"/>
              </a:rPr>
              <a:t>Completar tratamiento recomendado</a:t>
            </a:r>
          </a:p>
          <a:p>
            <a:pPr algn="ctr">
              <a:defRPr/>
            </a:pPr>
            <a:r>
              <a:rPr lang="es-MX" dirty="0">
                <a:solidFill>
                  <a:srgbClr val="0000FF"/>
                </a:solidFill>
                <a:latin typeface="Arial Rounded MT Bold"/>
                <a:cs typeface="Arial Rounded MT Bold"/>
              </a:rPr>
              <a:t>ALTA</a:t>
            </a:r>
          </a:p>
        </p:txBody>
      </p:sp>
      <p:sp>
        <p:nvSpPr>
          <p:cNvPr id="25" name="13 Flecha izquierda y arriba"/>
          <p:cNvSpPr/>
          <p:nvPr/>
        </p:nvSpPr>
        <p:spPr>
          <a:xfrm rot="13393047">
            <a:off x="5281583" y="3486839"/>
            <a:ext cx="938272" cy="906871"/>
          </a:xfrm>
          <a:prstGeom prst="left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rgbClr val="FF0000"/>
              </a:solidFill>
            </a:endParaRPr>
          </a:p>
        </p:txBody>
      </p:sp>
      <p:sp>
        <p:nvSpPr>
          <p:cNvPr id="26" name="14 CuadroTexto"/>
          <p:cNvSpPr txBox="1">
            <a:spLocks noChangeArrowheads="1"/>
          </p:cNvSpPr>
          <p:nvPr/>
        </p:nvSpPr>
        <p:spPr bwMode="auto">
          <a:xfrm>
            <a:off x="4167195" y="4231112"/>
            <a:ext cx="936625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 dirty="0">
                <a:solidFill>
                  <a:schemeClr val="bg1"/>
                </a:solidFill>
                <a:latin typeface="Arial Rounded MT Bold"/>
                <a:cs typeface="Arial Rounded MT Bold"/>
              </a:rPr>
              <a:t>Sí</a:t>
            </a:r>
          </a:p>
        </p:txBody>
      </p:sp>
      <p:sp>
        <p:nvSpPr>
          <p:cNvPr id="27" name="15 CuadroTexto"/>
          <p:cNvSpPr txBox="1">
            <a:spLocks noChangeArrowheads="1"/>
          </p:cNvSpPr>
          <p:nvPr/>
        </p:nvSpPr>
        <p:spPr bwMode="auto">
          <a:xfrm>
            <a:off x="6342845" y="4231911"/>
            <a:ext cx="936625" cy="46037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MX" sz="2400">
                <a:solidFill>
                  <a:schemeClr val="bg1"/>
                </a:solidFill>
                <a:latin typeface="Arial Rounded MT Bold"/>
                <a:cs typeface="Arial Rounded MT Bold"/>
              </a:rPr>
              <a:t>No</a:t>
            </a:r>
          </a:p>
        </p:txBody>
      </p:sp>
      <p:grpSp>
        <p:nvGrpSpPr>
          <p:cNvPr id="28" name="Agrupar 27"/>
          <p:cNvGrpSpPr/>
          <p:nvPr/>
        </p:nvGrpSpPr>
        <p:grpSpPr>
          <a:xfrm>
            <a:off x="1972677" y="4231906"/>
            <a:ext cx="2089175" cy="2419586"/>
            <a:chOff x="118598" y="4415711"/>
            <a:chExt cx="2089175" cy="2419586"/>
          </a:xfrm>
        </p:grpSpPr>
        <p:sp>
          <p:nvSpPr>
            <p:cNvPr id="29" name="9 Rectángulo"/>
            <p:cNvSpPr/>
            <p:nvPr/>
          </p:nvSpPr>
          <p:spPr>
            <a:xfrm>
              <a:off x="190956" y="6130384"/>
              <a:ext cx="1927349" cy="618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dirty="0">
                  <a:solidFill>
                    <a:srgbClr val="0000FF"/>
                  </a:solidFill>
                  <a:latin typeface="Arial Rounded MT Bold"/>
                  <a:ea typeface="ＭＳ Ｐゴシック" charset="0"/>
                  <a:cs typeface="Arial Rounded MT Bold"/>
                </a:rPr>
                <a:t>REFERENCIA</a:t>
              </a:r>
            </a:p>
            <a:p>
              <a:pPr algn="ctr">
                <a:defRPr/>
              </a:pPr>
              <a:r>
                <a:rPr lang="es-MX" sz="1400" dirty="0">
                  <a:solidFill>
                    <a:srgbClr val="000000"/>
                  </a:solidFill>
                  <a:latin typeface="Arial Unicode MS"/>
                  <a:ea typeface="ＭＳ Ｐゴシック" charset="0"/>
                  <a:cs typeface="Arial Unicode MS"/>
                </a:rPr>
                <a:t>Urgencias / Hospital </a:t>
              </a:r>
            </a:p>
          </p:txBody>
        </p:sp>
        <p:pic>
          <p:nvPicPr>
            <p:cNvPr id="30" name="Imagen 29"/>
            <p:cNvPicPr>
              <a:picLocks noChangeAspect="1"/>
            </p:cNvPicPr>
            <p:nvPr/>
          </p:nvPicPr>
          <p:blipFill rotWithShape="1">
            <a:blip r:embed="rId3"/>
            <a:srcRect l="12099" r="17776"/>
            <a:stretch/>
          </p:blipFill>
          <p:spPr>
            <a:xfrm>
              <a:off x="352890" y="4593733"/>
              <a:ext cx="1642025" cy="1536651"/>
            </a:xfrm>
            <a:prstGeom prst="rect">
              <a:avLst/>
            </a:prstGeom>
          </p:spPr>
        </p:pic>
        <p:sp>
          <p:nvSpPr>
            <p:cNvPr id="31" name="Rectángulo 30"/>
            <p:cNvSpPr/>
            <p:nvPr/>
          </p:nvSpPr>
          <p:spPr>
            <a:xfrm>
              <a:off x="118598" y="4415711"/>
              <a:ext cx="2089175" cy="2419586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2" name="5 Flecha derecha"/>
          <p:cNvSpPr/>
          <p:nvPr/>
        </p:nvSpPr>
        <p:spPr>
          <a:xfrm rot="5400000">
            <a:off x="5476050" y="1413627"/>
            <a:ext cx="549338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647587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5 Flecha derecha"/>
          <p:cNvSpPr/>
          <p:nvPr/>
        </p:nvSpPr>
        <p:spPr>
          <a:xfrm rot="5400000">
            <a:off x="4317352" y="885239"/>
            <a:ext cx="324896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666997" y="2697030"/>
            <a:ext cx="5632018" cy="1997024"/>
          </a:xfrm>
          <a:prstGeom prst="rect">
            <a:avLst/>
          </a:prstGeom>
          <a:solidFill>
            <a:srgbClr val="FFFF00">
              <a:alpha val="20000"/>
            </a:srgbClr>
          </a:solidFill>
          <a:ln w="57150" cmpd="sng">
            <a:solidFill>
              <a:srgbClr val="FF0000"/>
            </a:solidFill>
          </a:ln>
        </p:spPr>
        <p:txBody>
          <a:bodyPr wrap="none" lIns="144000" tIns="93600" rIns="144000" bIns="936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s-ES" dirty="0">
                <a:latin typeface="Arial Unicode MS"/>
                <a:cs typeface="Arial Unicode MS"/>
              </a:rPr>
              <a:t>                             </a:t>
            </a:r>
            <a:r>
              <a:rPr lang="es-ES" dirty="0">
                <a:solidFill>
                  <a:srgbClr val="0000FF"/>
                </a:solidFill>
                <a:latin typeface="Arial Rounded MT Bold"/>
                <a:cs typeface="Arial Rounded MT Bold"/>
              </a:rPr>
              <a:t>LABORATORIO</a:t>
            </a:r>
          </a:p>
          <a:p>
            <a:pPr>
              <a:lnSpc>
                <a:spcPct val="110000"/>
              </a:lnSpc>
            </a:pPr>
            <a:r>
              <a:rPr lang="es-ES" dirty="0">
                <a:solidFill>
                  <a:srgbClr val="0000FF"/>
                </a:solidFill>
                <a:latin typeface="Arial Rounded MT Bold"/>
                <a:cs typeface="Arial Rounded MT Bold"/>
              </a:rPr>
              <a:t>INFLUENZA</a:t>
            </a:r>
          </a:p>
          <a:p>
            <a:pPr marL="285750" indent="-285750">
              <a:lnSpc>
                <a:spcPct val="110000"/>
              </a:lnSpc>
              <a:buClr>
                <a:srgbClr val="FF0000"/>
              </a:buClr>
              <a:buFont typeface="Arial"/>
              <a:buChar char="•"/>
            </a:pPr>
            <a:r>
              <a:rPr lang="es-ES" dirty="0">
                <a:latin typeface="Arial Unicode MS"/>
                <a:cs typeface="Arial Unicode MS"/>
              </a:rPr>
              <a:t>Hisopado nasofaríngeo (PCR)</a:t>
            </a:r>
          </a:p>
          <a:p>
            <a:pPr>
              <a:lnSpc>
                <a:spcPct val="110000"/>
              </a:lnSpc>
            </a:pPr>
            <a:r>
              <a:rPr lang="es-ES" dirty="0">
                <a:solidFill>
                  <a:srgbClr val="0000FF"/>
                </a:solidFill>
                <a:latin typeface="Arial Rounded MT Bold"/>
                <a:cs typeface="Arial Rounded MT Bold"/>
              </a:rPr>
              <a:t>OTROS PATÓGENOS RESPIRATORIOS</a:t>
            </a:r>
          </a:p>
          <a:p>
            <a:pPr marL="285750" indent="-285750">
              <a:lnSpc>
                <a:spcPct val="110000"/>
              </a:lnSpc>
              <a:buClr>
                <a:srgbClr val="FF0000"/>
              </a:buClr>
              <a:buFont typeface="Arial"/>
              <a:buChar char="•"/>
            </a:pPr>
            <a:r>
              <a:rPr lang="es-ES" dirty="0">
                <a:latin typeface="Arial Unicode MS"/>
                <a:cs typeface="Arial Unicode MS"/>
              </a:rPr>
              <a:t>Cultivos (expectoración, lavado </a:t>
            </a:r>
            <a:r>
              <a:rPr lang="es-ES" dirty="0" err="1">
                <a:latin typeface="Arial Unicode MS"/>
                <a:cs typeface="Arial Unicode MS"/>
              </a:rPr>
              <a:t>bronquioalveolar</a:t>
            </a:r>
            <a:r>
              <a:rPr lang="es-ES" dirty="0">
                <a:latin typeface="Arial Unicode MS"/>
                <a:cs typeface="Arial Unicode MS"/>
              </a:rPr>
              <a:t>)</a:t>
            </a:r>
          </a:p>
          <a:p>
            <a:pPr marL="285750" indent="-285750">
              <a:lnSpc>
                <a:spcPct val="110000"/>
              </a:lnSpc>
              <a:buClr>
                <a:srgbClr val="FF0000"/>
              </a:buClr>
              <a:buFont typeface="Arial"/>
              <a:buChar char="•"/>
            </a:pPr>
            <a:r>
              <a:rPr lang="es-ES" dirty="0">
                <a:latin typeface="Arial Unicode MS"/>
                <a:cs typeface="Arial Unicode MS"/>
              </a:rPr>
              <a:t>Hemocultivo</a:t>
            </a:r>
          </a:p>
        </p:txBody>
      </p:sp>
      <p:sp>
        <p:nvSpPr>
          <p:cNvPr id="21" name="5 Flecha derecha"/>
          <p:cNvSpPr/>
          <p:nvPr/>
        </p:nvSpPr>
        <p:spPr>
          <a:xfrm rot="5400000">
            <a:off x="4317352" y="4953927"/>
            <a:ext cx="324896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sp>
        <p:nvSpPr>
          <p:cNvPr id="22" name="9 Rectángulo"/>
          <p:cNvSpPr/>
          <p:nvPr/>
        </p:nvSpPr>
        <p:spPr>
          <a:xfrm>
            <a:off x="2685413" y="5398419"/>
            <a:ext cx="3578559" cy="127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30000"/>
              </a:lnSpc>
            </a:pPr>
            <a:r>
              <a:rPr lang="es-MX" dirty="0">
                <a:solidFill>
                  <a:srgbClr val="C00000"/>
                </a:solidFill>
                <a:latin typeface="Arial Rounded MT Bold"/>
                <a:ea typeface="ＭＳ Ｐゴシック" charset="0"/>
                <a:cs typeface="Arial Rounded MT Bold"/>
              </a:rPr>
              <a:t>OSELTAMIVIR 5-10 DÍAS  +</a:t>
            </a:r>
          </a:p>
          <a:p>
            <a:pPr algn="ctr" eaLnBrk="1" hangingPunct="1">
              <a:lnSpc>
                <a:spcPct val="130000"/>
              </a:lnSpc>
            </a:pPr>
            <a:r>
              <a:rPr lang="es-MX" dirty="0">
                <a:solidFill>
                  <a:srgbClr val="10253F"/>
                </a:solidFill>
                <a:latin typeface="Arial Unicode MS"/>
                <a:ea typeface="ＭＳ Ｐゴシック" charset="0"/>
                <a:cs typeface="Arial Unicode MS"/>
              </a:rPr>
              <a:t>Ceftriaxona + Dicloxacilina ó</a:t>
            </a:r>
          </a:p>
          <a:p>
            <a:pPr algn="ctr" eaLnBrk="1" hangingPunct="1">
              <a:lnSpc>
                <a:spcPct val="130000"/>
              </a:lnSpc>
            </a:pPr>
            <a:r>
              <a:rPr lang="es-MX" dirty="0">
                <a:solidFill>
                  <a:srgbClr val="10253F"/>
                </a:solidFill>
                <a:latin typeface="Arial Unicode MS"/>
                <a:ea typeface="ＭＳ Ｐゴシック" charset="0"/>
                <a:cs typeface="Arial Unicode MS"/>
              </a:rPr>
              <a:t>Amoxicilina - Sulbactam</a:t>
            </a:r>
          </a:p>
        </p:txBody>
      </p:sp>
      <p:grpSp>
        <p:nvGrpSpPr>
          <p:cNvPr id="31" name="Agrupar 30"/>
          <p:cNvGrpSpPr/>
          <p:nvPr/>
        </p:nvGrpSpPr>
        <p:grpSpPr>
          <a:xfrm>
            <a:off x="3411542" y="142989"/>
            <a:ext cx="2136519" cy="1879784"/>
            <a:chOff x="1887541" y="127736"/>
            <a:chExt cx="2136519" cy="1879784"/>
          </a:xfrm>
        </p:grpSpPr>
        <p:sp>
          <p:nvSpPr>
            <p:cNvPr id="17" name="4 Rectángulo"/>
            <p:cNvSpPr/>
            <p:nvPr/>
          </p:nvSpPr>
          <p:spPr>
            <a:xfrm>
              <a:off x="1908526" y="1450043"/>
              <a:ext cx="2094549" cy="4950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sz="1600" dirty="0">
                  <a:solidFill>
                    <a:schemeClr val="tx1"/>
                  </a:solidFill>
                  <a:latin typeface="Arial Unicode MS"/>
                  <a:cs typeface="Arial Unicode MS"/>
                </a:rPr>
                <a:t>Paciente  </a:t>
              </a:r>
            </a:p>
            <a:p>
              <a:pPr algn="ctr">
                <a:defRPr/>
              </a:pPr>
              <a:r>
                <a:rPr lang="es-MX" dirty="0">
                  <a:solidFill>
                    <a:srgbClr val="0000FF"/>
                  </a:solidFill>
                  <a:latin typeface="Arial Rounded MT Bold"/>
                  <a:cs typeface="Arial Rounded MT Bold"/>
                </a:rPr>
                <a:t>HOSPITALIZADO</a:t>
              </a:r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1887541" y="127736"/>
              <a:ext cx="2136519" cy="1879784"/>
            </a:xfrm>
            <a:prstGeom prst="rect">
              <a:avLst/>
            </a:prstGeom>
            <a:noFill/>
            <a:ln w="5715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2"/>
            <a:srcRect l="14828" r="39559" b="11765"/>
            <a:stretch/>
          </p:blipFill>
          <p:spPr>
            <a:xfrm>
              <a:off x="2288770" y="231112"/>
              <a:ext cx="1328962" cy="1186496"/>
            </a:xfrm>
            <a:prstGeom prst="rect">
              <a:avLst/>
            </a:prstGeom>
          </p:spPr>
        </p:pic>
      </p:grpSp>
      <p:grpSp>
        <p:nvGrpSpPr>
          <p:cNvPr id="25" name="Agrupar 24"/>
          <p:cNvGrpSpPr/>
          <p:nvPr/>
        </p:nvGrpSpPr>
        <p:grpSpPr>
          <a:xfrm>
            <a:off x="6766010" y="174203"/>
            <a:ext cx="3425766" cy="1817356"/>
            <a:chOff x="4444646" y="172040"/>
            <a:chExt cx="3425766" cy="1817356"/>
          </a:xfrm>
        </p:grpSpPr>
        <p:sp>
          <p:nvSpPr>
            <p:cNvPr id="7" name="6 Rectángulo"/>
            <p:cNvSpPr/>
            <p:nvPr/>
          </p:nvSpPr>
          <p:spPr>
            <a:xfrm>
              <a:off x="4466161" y="1384322"/>
              <a:ext cx="3373388" cy="5429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>
                  <a:solidFill>
                    <a:srgbClr val="0000FF"/>
                  </a:solidFill>
                  <a:latin typeface="Arial Rounded MT Bold"/>
                  <a:cs typeface="Arial Rounded MT Bold"/>
                </a:rPr>
                <a:t>PROTECCIÓN DE PERSONAL</a:t>
              </a:r>
            </a:p>
            <a:p>
              <a:pPr algn="ctr"/>
              <a:r>
                <a:rPr lang="es-MX" sz="1600" dirty="0">
                  <a:solidFill>
                    <a:schemeClr val="tx1"/>
                  </a:solidFill>
                  <a:latin typeface="Arial Unicode MS"/>
                  <a:cs typeface="Arial Unicode MS"/>
                </a:rPr>
                <a:t>Precauciones de contacto y gotas</a:t>
              </a:r>
            </a:p>
          </p:txBody>
        </p:sp>
        <p:pic>
          <p:nvPicPr>
            <p:cNvPr id="23" name="Imagen 22"/>
            <p:cNvPicPr>
              <a:picLocks noChangeAspect="1"/>
            </p:cNvPicPr>
            <p:nvPr/>
          </p:nvPicPr>
          <p:blipFill rotWithShape="1">
            <a:blip r:embed="rId3"/>
            <a:srcRect t="15661" b="32629"/>
            <a:stretch/>
          </p:blipFill>
          <p:spPr>
            <a:xfrm>
              <a:off x="4592306" y="304952"/>
              <a:ext cx="3131757" cy="1048343"/>
            </a:xfrm>
            <a:prstGeom prst="rect">
              <a:avLst/>
            </a:prstGeom>
          </p:spPr>
        </p:pic>
        <p:sp>
          <p:nvSpPr>
            <p:cNvPr id="24" name="Rectángulo 23"/>
            <p:cNvSpPr/>
            <p:nvPr/>
          </p:nvSpPr>
          <p:spPr>
            <a:xfrm>
              <a:off x="4444646" y="172040"/>
              <a:ext cx="3425766" cy="1817356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Agrupar 27"/>
          <p:cNvGrpSpPr/>
          <p:nvPr/>
        </p:nvGrpSpPr>
        <p:grpSpPr>
          <a:xfrm>
            <a:off x="7499328" y="4371399"/>
            <a:ext cx="2859394" cy="2333378"/>
            <a:chOff x="5886731" y="4135111"/>
            <a:chExt cx="3091149" cy="2333378"/>
          </a:xfrm>
        </p:grpSpPr>
        <p:sp>
          <p:nvSpPr>
            <p:cNvPr id="27" name="Rectángulo 26"/>
            <p:cNvSpPr/>
            <p:nvPr/>
          </p:nvSpPr>
          <p:spPr>
            <a:xfrm>
              <a:off x="5886731" y="4135111"/>
              <a:ext cx="3091149" cy="2333374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8 Rectángulo"/>
            <p:cNvSpPr/>
            <p:nvPr/>
          </p:nvSpPr>
          <p:spPr>
            <a:xfrm>
              <a:off x="5966546" y="5822850"/>
              <a:ext cx="2973014" cy="6456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es-MX" sz="1400" dirty="0">
                  <a:solidFill>
                    <a:schemeClr val="tx1"/>
                  </a:solidFill>
                  <a:latin typeface="Arial Rounded MT Bold"/>
                  <a:cs typeface="Arial Rounded MT Bold"/>
                </a:rPr>
                <a:t>Actividad reportada influenza &gt; 10% en  la comunidad  </a:t>
              </a:r>
            </a:p>
          </p:txBody>
        </p:sp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71892" y="4282788"/>
              <a:ext cx="2388385" cy="1628670"/>
            </a:xfrm>
            <a:prstGeom prst="rect">
              <a:avLst/>
            </a:prstGeom>
          </p:spPr>
        </p:pic>
      </p:grpSp>
      <p:sp>
        <p:nvSpPr>
          <p:cNvPr id="29" name="5 Flecha derecha"/>
          <p:cNvSpPr/>
          <p:nvPr/>
        </p:nvSpPr>
        <p:spPr>
          <a:xfrm rot="10800000">
            <a:off x="6530525" y="5835776"/>
            <a:ext cx="720725" cy="395287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sp>
        <p:nvSpPr>
          <p:cNvPr id="30" name="5 Flecha derecha"/>
          <p:cNvSpPr/>
          <p:nvPr/>
        </p:nvSpPr>
        <p:spPr>
          <a:xfrm>
            <a:off x="5809030" y="885239"/>
            <a:ext cx="720725" cy="395287"/>
          </a:xfrm>
          <a:prstGeom prst="right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  <p:sp>
        <p:nvSpPr>
          <p:cNvPr id="32" name="5 Flecha derecha"/>
          <p:cNvSpPr/>
          <p:nvPr/>
        </p:nvSpPr>
        <p:spPr>
          <a:xfrm rot="5400000">
            <a:off x="4317352" y="2104972"/>
            <a:ext cx="324896" cy="3952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latin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838918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81200" y="603251"/>
            <a:ext cx="8229600" cy="788675"/>
          </a:xfrm>
          <a:noFill/>
        </p:spPr>
        <p:txBody>
          <a:bodyPr>
            <a:normAutofit/>
          </a:bodyPr>
          <a:lstStyle/>
          <a:p>
            <a:pPr algn="ctr"/>
            <a:r>
              <a:rPr lang="es-ES" sz="3600" dirty="0">
                <a:latin typeface="Arial Rounded MT Bold"/>
                <a:cs typeface="Arial Rounded MT Bold"/>
              </a:rPr>
              <a:t>RECOMENDACIONES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424180" y="1830246"/>
            <a:ext cx="7472276" cy="43513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es-ES" dirty="0">
                <a:latin typeface="Arial Unicode MS"/>
                <a:cs typeface="Arial Unicode MS"/>
              </a:rPr>
              <a:t>Iniciar tratamiento empírico en:</a:t>
            </a: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Pacientes graves</a:t>
            </a: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Pacientes con síntomas progresivos</a:t>
            </a: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Pacientes de alto riesgo</a:t>
            </a: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En general, todo paciente hospitalizado</a:t>
            </a:r>
          </a:p>
          <a:p>
            <a:pPr>
              <a:lnSpc>
                <a:spcPct val="140000"/>
              </a:lnSpc>
            </a:pPr>
            <a:endParaRPr lang="es-ES" dirty="0">
              <a:latin typeface="Arial Unicode MS"/>
              <a:cs typeface="Arial Unicode MS"/>
            </a:endParaRPr>
          </a:p>
          <a:p>
            <a:pPr marL="0" indent="0">
              <a:lnSpc>
                <a:spcPct val="140000"/>
              </a:lnSpc>
              <a:buClr>
                <a:srgbClr val="FF0000"/>
              </a:buClr>
              <a:buNone/>
            </a:pPr>
            <a:r>
              <a:rPr lang="es-ES" dirty="0">
                <a:latin typeface="Arial Unicode MS"/>
                <a:cs typeface="Arial Unicode MS"/>
              </a:rPr>
              <a:t>No se debe de esperar resultado del estudio</a:t>
            </a:r>
          </a:p>
        </p:txBody>
      </p:sp>
    </p:spTree>
    <p:extLst>
      <p:ext uri="{BB962C8B-B14F-4D97-AF65-F5344CB8AC3E}">
        <p14:creationId xmlns:p14="http://schemas.microsoft.com/office/powerpoint/2010/main" val="4154547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>
            <a:extLst>
              <a:ext uri="{FF2B5EF4-FFF2-40B4-BE49-F238E27FC236}">
                <a16:creationId xmlns:a16="http://schemas.microsoft.com/office/drawing/2014/main" id="{458CA7A1-E2C7-E04E-81CB-FB08EEC78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47658" y="553935"/>
            <a:ext cx="8265184" cy="5865615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4277666" y="6435048"/>
            <a:ext cx="7843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i="1" dirty="0">
                <a:latin typeface="Arial"/>
                <a:cs typeface="Arial"/>
              </a:rPr>
              <a:t>AAP Comitee of Infectious Diseases </a:t>
            </a:r>
            <a:r>
              <a:rPr lang="pt-BR" sz="1800" dirty="0">
                <a:latin typeface="Arial Rounded MT Bold" charset="0"/>
                <a:ea typeface="Arial Rounded MT Bold" charset="0"/>
                <a:cs typeface="Arial Rounded MT Bold" charset="0"/>
              </a:rPr>
              <a:t>Pediatrics </a:t>
            </a:r>
            <a:r>
              <a:rPr lang="es-MX" sz="1800" dirty="0">
                <a:latin typeface="Arial Rounded MT Bold" charset="0"/>
              </a:rPr>
              <a:t>2018;142(4):e20182367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0290" y="638965"/>
            <a:ext cx="654662" cy="344516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05955A9-200F-B546-BF9F-81D5F59C6A77}"/>
              </a:ext>
            </a:extLst>
          </p:cNvPr>
          <p:cNvSpPr txBox="1"/>
          <p:nvPr/>
        </p:nvSpPr>
        <p:spPr>
          <a:xfrm>
            <a:off x="8291218" y="2262888"/>
            <a:ext cx="25109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dirty="0">
                <a:latin typeface="Arial Rounded MT Bold" panose="020F070403050403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Hospitalizaciones por Influenza corroboradas por laboratorio. </a:t>
            </a:r>
          </a:p>
          <a:p>
            <a:pPr algn="ctr"/>
            <a:r>
              <a:rPr lang="es-ES_tradnl" sz="1400" dirty="0">
                <a:latin typeface="Arial Rounded MT Bold" panose="020F070403050403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Datos preliminares.</a:t>
            </a:r>
          </a:p>
          <a:p>
            <a:pPr algn="ctr"/>
            <a:r>
              <a:rPr lang="es-ES_tradnl" sz="1400" dirty="0">
                <a:latin typeface="Arial Rounded MT Bold" panose="020F070403050403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18 de agosto de 2018.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D5EEE87-A921-924F-A138-BA9B193A32BC}"/>
              </a:ext>
            </a:extLst>
          </p:cNvPr>
          <p:cNvSpPr txBox="1">
            <a:spLocks noChangeArrowheads="1"/>
          </p:cNvSpPr>
          <p:nvPr/>
        </p:nvSpPr>
        <p:spPr>
          <a:xfrm>
            <a:off x="1760923" y="54061"/>
            <a:ext cx="8712968" cy="41797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defPPr>
              <a:defRPr lang="es-ES"/>
            </a:defPPr>
            <a:lvl1pPr algn="ctr" defTabSz="914400">
              <a:spcBef>
                <a:spcPct val="0"/>
              </a:spcBef>
              <a:buNone/>
              <a:defRPr sz="2800">
                <a:solidFill>
                  <a:schemeClr val="bg1"/>
                </a:solidFill>
                <a:latin typeface="Arial Rounded MT Bold"/>
                <a:ea typeface="+mj-ea"/>
                <a:cs typeface="Arial Rounded MT Bold"/>
              </a:defRPr>
            </a:lvl1pPr>
          </a:lstStyle>
          <a:p>
            <a:r>
              <a:rPr lang="es-MX" sz="2000">
                <a:solidFill>
                  <a:schemeClr val="tx1"/>
                </a:solidFill>
              </a:rPr>
              <a:t>Influenza y factores de riesgo en pediatría Temporada 2016-2017 EU</a:t>
            </a:r>
          </a:p>
        </p:txBody>
      </p:sp>
      <p:pic>
        <p:nvPicPr>
          <p:cNvPr id="10" name="Imagen 4">
            <a:extLst>
              <a:ext uri="{FF2B5EF4-FFF2-40B4-BE49-F238E27FC236}">
                <a16:creationId xmlns:a16="http://schemas.microsoft.com/office/drawing/2014/main" id="{83E87618-1319-3348-8470-3DCEBFF69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113" y="6373813"/>
            <a:ext cx="2357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816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C16EEE-D0E4-7D4B-B458-680B6781A493}"/>
              </a:ext>
            </a:extLst>
          </p:cNvPr>
          <p:cNvSpPr txBox="1">
            <a:spLocks/>
          </p:cNvSpPr>
          <p:nvPr/>
        </p:nvSpPr>
        <p:spPr>
          <a:xfrm>
            <a:off x="1970088" y="159415"/>
            <a:ext cx="8229600" cy="6552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>
              <a:spcBef>
                <a:spcPct val="0"/>
              </a:spcBef>
              <a:buNone/>
              <a:defRPr sz="2800">
                <a:solidFill>
                  <a:schemeClr val="bg1"/>
                </a:solidFill>
                <a:latin typeface="Arial Rounded MT Bold"/>
                <a:ea typeface="+mj-ea"/>
                <a:cs typeface="Arial Rounded MT Bold"/>
              </a:defRPr>
            </a:lvl1pPr>
          </a:lstStyle>
          <a:p>
            <a:r>
              <a:rPr lang="es-MX" dirty="0">
                <a:solidFill>
                  <a:schemeClr val="tx1"/>
                </a:solidFill>
              </a:rPr>
              <a:t>DIAGNÓSTICO E INICIO DE TRATAMIENTO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69C822-2040-934C-998C-8A832653D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19" y="986152"/>
            <a:ext cx="3827875" cy="2858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1003D4D-3E04-2A48-AABB-280F90B37D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60" t="-1" r="13839" b="215"/>
          <a:stretch/>
        </p:blipFill>
        <p:spPr>
          <a:xfrm>
            <a:off x="3982903" y="4365271"/>
            <a:ext cx="2796116" cy="20748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D7560AF-E383-D642-A5D1-9AB2E4806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9512" y="2988043"/>
            <a:ext cx="3045703" cy="207488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9D09734-5F6D-204F-B9A8-982B5E2637F7}"/>
              </a:ext>
            </a:extLst>
          </p:cNvPr>
          <p:cNvSpPr txBox="1"/>
          <p:nvPr/>
        </p:nvSpPr>
        <p:spPr>
          <a:xfrm>
            <a:off x="6308922" y="1187480"/>
            <a:ext cx="3684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Diagnóstico</a:t>
            </a:r>
            <a:r>
              <a:rPr lang="es-ES_tradnl" sz="2800" dirty="0">
                <a:latin typeface="Arial Rounded MT Bold" panose="020F0704030504030204" pitchFamily="34" charset="77"/>
              </a:rPr>
              <a:t> </a:t>
            </a:r>
            <a:r>
              <a:rPr lang="es-ES_tradnl" sz="2800" dirty="0">
                <a:solidFill>
                  <a:srgbClr val="FF0000"/>
                </a:solidFill>
                <a:latin typeface="Arial Rounded MT Bold" panose="020F0704030504030204" pitchFamily="34" charset="77"/>
              </a:rPr>
              <a:t>CLÍNICO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506CB96-6BB1-8148-8648-6C5561F425CC}"/>
              </a:ext>
            </a:extLst>
          </p:cNvPr>
          <p:cNvSpPr txBox="1"/>
          <p:nvPr/>
        </p:nvSpPr>
        <p:spPr>
          <a:xfrm>
            <a:off x="6146768" y="1968006"/>
            <a:ext cx="4008330" cy="830997"/>
          </a:xfrm>
          <a:prstGeom prst="rect">
            <a:avLst/>
          </a:prstGeom>
          <a:noFill/>
          <a:ln w="28575">
            <a:solidFill>
              <a:srgbClr val="0432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>
                <a:solidFill>
                  <a:srgbClr val="0432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 retrasar tratamiento por confirmación de laboratorio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1F70E6E-BA70-D241-8028-7A0F4ACCFBA5}"/>
              </a:ext>
            </a:extLst>
          </p:cNvPr>
          <p:cNvSpPr/>
          <p:nvPr/>
        </p:nvSpPr>
        <p:spPr>
          <a:xfrm>
            <a:off x="574490" y="4552258"/>
            <a:ext cx="3263900" cy="170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0000"/>
              </a:buClr>
              <a:defRPr/>
            </a:pPr>
            <a:r>
              <a:rPr lang="es-MX" dirty="0">
                <a:latin typeface="Arial Unicode MS"/>
                <a:cs typeface="Arial Unicode MS"/>
              </a:rPr>
              <a:t>Pruebas rápidas </a:t>
            </a:r>
            <a:r>
              <a:rPr lang="es-MX" b="1" dirty="0">
                <a:latin typeface="Arial Unicode MS"/>
                <a:cs typeface="Arial Unicode MS"/>
              </a:rPr>
              <a:t>NEGATIVAS </a:t>
            </a:r>
            <a:r>
              <a:rPr lang="es-MX" b="1" dirty="0">
                <a:solidFill>
                  <a:srgbClr val="0432FF"/>
                </a:solidFill>
                <a:latin typeface="Arial Unicode MS"/>
                <a:cs typeface="Arial Unicode MS"/>
              </a:rPr>
              <a:t>NO descartan diagnóstico</a:t>
            </a:r>
            <a:r>
              <a:rPr lang="es-MX" dirty="0">
                <a:latin typeface="Arial Unicode MS"/>
                <a:cs typeface="Arial Unicode MS"/>
              </a:rPr>
              <a:t>. </a:t>
            </a:r>
            <a:r>
              <a:rPr lang="es-MX" dirty="0">
                <a:solidFill>
                  <a:srgbClr val="FF0000"/>
                </a:solidFill>
                <a:latin typeface="Arial Rounded MT Bold"/>
                <a:cs typeface="Arial Rounded MT Bold"/>
              </a:rPr>
              <a:t>NO ES RECOMENDABLE SU USO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0108CB3-34AB-3B49-9E7B-33F5B5DED845}"/>
              </a:ext>
            </a:extLst>
          </p:cNvPr>
          <p:cNvSpPr/>
          <p:nvPr/>
        </p:nvSpPr>
        <p:spPr>
          <a:xfrm>
            <a:off x="7144963" y="4920652"/>
            <a:ext cx="4470769" cy="1706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FF0000"/>
              </a:buClr>
              <a:defRPr/>
            </a:pPr>
            <a:r>
              <a:rPr lang="es-MX" dirty="0">
                <a:latin typeface="Arial Unicode MS"/>
                <a:cs typeface="Arial Unicode MS"/>
              </a:rPr>
              <a:t>Pruebas moleculares </a:t>
            </a:r>
            <a:r>
              <a:rPr lang="es-MX" dirty="0">
                <a:solidFill>
                  <a:srgbClr val="FF0000"/>
                </a:solidFill>
                <a:latin typeface="Arial Rounded MT Bold" panose="020F0704030504030204" pitchFamily="34" charset="77"/>
                <a:cs typeface="Arial Unicode MS"/>
              </a:rPr>
              <a:t>(PCR)</a:t>
            </a:r>
          </a:p>
          <a:p>
            <a:pPr algn="ctr">
              <a:lnSpc>
                <a:spcPct val="150000"/>
              </a:lnSpc>
              <a:buClr>
                <a:srgbClr val="0000FF"/>
              </a:buClr>
              <a:defRPr/>
            </a:pPr>
            <a:r>
              <a:rPr lang="es-MX" b="1" dirty="0">
                <a:solidFill>
                  <a:srgbClr val="0432FF"/>
                </a:solidFill>
                <a:latin typeface="Arial Unicode MS"/>
                <a:cs typeface="Arial Unicode MS"/>
              </a:rPr>
              <a:t>Alto Costo / Baja disponibilidad</a:t>
            </a:r>
          </a:p>
          <a:p>
            <a:pPr algn="ctr">
              <a:lnSpc>
                <a:spcPct val="150000"/>
              </a:lnSpc>
              <a:buClr>
                <a:srgbClr val="0000FF"/>
              </a:buClr>
              <a:defRPr/>
            </a:pPr>
            <a:r>
              <a:rPr lang="es-MX" u="sng" dirty="0">
                <a:latin typeface="Arial Unicode MS"/>
                <a:cs typeface="Arial Unicode MS"/>
              </a:rPr>
              <a:t>Toma de muestra acorde a </a:t>
            </a:r>
          </a:p>
          <a:p>
            <a:pPr algn="ctr">
              <a:lnSpc>
                <a:spcPct val="150000"/>
              </a:lnSpc>
              <a:buClr>
                <a:srgbClr val="0000FF"/>
              </a:buClr>
              <a:defRPr/>
            </a:pPr>
            <a:r>
              <a:rPr lang="es-MX" u="sng" dirty="0">
                <a:latin typeface="Arial Unicode MS"/>
                <a:cs typeface="Arial Unicode MS"/>
              </a:rPr>
              <a:t>normatividad de vigilancia epidemiologica</a:t>
            </a:r>
          </a:p>
        </p:txBody>
      </p:sp>
    </p:spTree>
    <p:extLst>
      <p:ext uri="{BB962C8B-B14F-4D97-AF65-F5344CB8AC3E}">
        <p14:creationId xmlns:p14="http://schemas.microsoft.com/office/powerpoint/2010/main" val="2524460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881FF52F-32ED-4013-9BA3-F4A659204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116798"/>
              </p:ext>
            </p:extLst>
          </p:nvPr>
        </p:nvGraphicFramePr>
        <p:xfrm>
          <a:off x="772601" y="1081710"/>
          <a:ext cx="10707758" cy="4694581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5271738">
                  <a:extLst>
                    <a:ext uri="{9D8B030D-6E8A-4147-A177-3AD203B41FA5}">
                      <a16:colId xmlns:a16="http://schemas.microsoft.com/office/drawing/2014/main" val="1701545760"/>
                    </a:ext>
                  </a:extLst>
                </a:gridCol>
                <a:gridCol w="5436020">
                  <a:extLst>
                    <a:ext uri="{9D8B030D-6E8A-4147-A177-3AD203B41FA5}">
                      <a16:colId xmlns:a16="http://schemas.microsoft.com/office/drawing/2014/main" val="4045090497"/>
                    </a:ext>
                  </a:extLst>
                </a:gridCol>
              </a:tblGrid>
              <a:tr h="812524">
                <a:tc>
                  <a:txBody>
                    <a:bodyPr/>
                    <a:lstStyle/>
                    <a:p>
                      <a:pPr algn="l"/>
                      <a:r>
                        <a:rPr lang="es-MX" sz="2000" b="1" noProof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Ofrecer</a:t>
                      </a:r>
                      <a:r>
                        <a:rPr lang="es-MX" sz="2000" b="1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es-MX" sz="2000" b="0" noProof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tratamiento</a:t>
                      </a:r>
                      <a:r>
                        <a:rPr lang="es-MX" sz="2000" b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tan pronto </a:t>
                      </a:r>
                      <a:r>
                        <a:rPr lang="es-MX" sz="2000" b="0" noProof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como</a:t>
                      </a:r>
                      <a:r>
                        <a:rPr lang="es-MX" sz="2000" b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sea posible a los niños….</a:t>
                      </a:r>
                    </a:p>
                  </a:txBody>
                  <a:tcPr marL="360000" marR="396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2000" b="1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Considerar </a:t>
                      </a:r>
                      <a:r>
                        <a:rPr lang="es-MX" sz="2000" b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tratamiento tan</a:t>
                      </a:r>
                    </a:p>
                    <a:p>
                      <a:pPr algn="l"/>
                      <a:r>
                        <a:rPr lang="es-MX" sz="2000" b="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pronto como sea posible para…</a:t>
                      </a:r>
                    </a:p>
                  </a:txBody>
                  <a:tcPr marL="360000" marR="396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419908"/>
                  </a:ext>
                </a:extLst>
              </a:tr>
              <a:tr h="812524">
                <a:tc>
                  <a:txBody>
                    <a:bodyPr/>
                    <a:lstStyle/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Hospitalizados presuntamente por influenza</a:t>
                      </a:r>
                    </a:p>
                  </a:txBody>
                  <a:tcPr marL="360000" marR="39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Cualquier niño con presunta influenza</a:t>
                      </a:r>
                    </a:p>
                  </a:txBody>
                  <a:tcPr marL="360000" marR="39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19674459"/>
                  </a:ext>
                </a:extLst>
              </a:tr>
              <a:tr h="1895888">
                <a:tc>
                  <a:txBody>
                    <a:bodyPr/>
                    <a:lstStyle/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Hospitalizados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Enfermedad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grave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Enfermedad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complicada 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Enfermedad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progresiva</a:t>
                      </a:r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… posiblemente por </a:t>
                      </a:r>
                      <a:r>
                        <a:rPr lang="es-MX" sz="2000" dirty="0">
                          <a:solidFill>
                            <a:srgbClr val="0432FF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influenza</a:t>
                      </a:r>
                    </a:p>
                  </a:txBody>
                  <a:tcPr marL="360000" marR="39600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Niños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sin enfermedad previa </a:t>
                      </a:r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con presunta influenza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Vivan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con contacto &lt;6 meses 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Enfermedad que lo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predisponga</a:t>
                      </a:r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a enfermedad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grave o complicada</a:t>
                      </a:r>
                    </a:p>
                  </a:txBody>
                  <a:tcPr marL="360000" marR="396000" anchor="ctr"/>
                </a:tc>
                <a:extLst>
                  <a:ext uri="{0D108BD9-81ED-4DB2-BD59-A6C34878D82A}">
                    <a16:rowId xmlns:a16="http://schemas.microsoft.com/office/drawing/2014/main" val="584465590"/>
                  </a:ext>
                </a:extLst>
              </a:tr>
              <a:tr h="1173645">
                <a:tc>
                  <a:txBody>
                    <a:bodyPr/>
                    <a:lstStyle/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Presunta influenza (cualquier gravedad)</a:t>
                      </a:r>
                    </a:p>
                    <a:p>
                      <a:pPr algn="l"/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Grupos con </a:t>
                      </a:r>
                      <a:r>
                        <a:rPr lang="es-MX" sz="2000" dirty="0">
                          <a:solidFill>
                            <a:srgbClr val="FF000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alto riesgo </a:t>
                      </a:r>
                      <a:r>
                        <a:rPr lang="es-MX" sz="20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de complicación</a:t>
                      </a:r>
                    </a:p>
                  </a:txBody>
                  <a:tcPr marL="360000" marR="396000" anchor="ctr"/>
                </a:tc>
                <a:tc>
                  <a:txBody>
                    <a:bodyPr/>
                    <a:lstStyle/>
                    <a:p>
                      <a:pPr algn="l"/>
                      <a:endParaRPr lang="es-MX" sz="20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360000" marR="396000" anchor="ctr"/>
                </a:tc>
                <a:extLst>
                  <a:ext uri="{0D108BD9-81ED-4DB2-BD59-A6C34878D82A}">
                    <a16:rowId xmlns:a16="http://schemas.microsoft.com/office/drawing/2014/main" val="4175827386"/>
                  </a:ext>
                </a:extLst>
              </a:tr>
            </a:tbl>
          </a:graphicData>
        </a:graphic>
      </p:graphicFrame>
      <p:sp>
        <p:nvSpPr>
          <p:cNvPr id="6" name="Título 5">
            <a:extLst>
              <a:ext uri="{FF2B5EF4-FFF2-40B4-BE49-F238E27FC236}">
                <a16:creationId xmlns:a16="http://schemas.microsoft.com/office/drawing/2014/main" id="{AC96DC63-340E-43D3-8BBA-1621560D7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08487"/>
            <a:ext cx="10058400" cy="874642"/>
          </a:xfrm>
        </p:spPr>
        <p:txBody>
          <a:bodyPr>
            <a:normAutofit/>
          </a:bodyPr>
          <a:lstStyle/>
          <a:p>
            <a:pPr algn="ctr"/>
            <a:r>
              <a:rPr lang="es-MX" sz="3600" dirty="0">
                <a:latin typeface="Arial Rounded MT Bold" panose="020F0704030504030204" pitchFamily="34" charset="77"/>
              </a:rPr>
              <a:t>CRITERIOS DE TRATAMIENTO</a:t>
            </a:r>
          </a:p>
        </p:txBody>
      </p:sp>
      <p:pic>
        <p:nvPicPr>
          <p:cNvPr id="1026" name="Picture 2" descr="Resultado de imagen de academia americana de pediatrua">
            <a:extLst>
              <a:ext uri="{FF2B5EF4-FFF2-40B4-BE49-F238E27FC236}">
                <a16:creationId xmlns:a16="http://schemas.microsoft.com/office/drawing/2014/main" id="{AF5BCDAF-1B5A-4DEC-AD12-BF0E8FB9F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5253" y="4428503"/>
            <a:ext cx="1428749" cy="134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AAD2494-FFB9-C940-B99C-01EE7DED1F2A}"/>
              </a:ext>
            </a:extLst>
          </p:cNvPr>
          <p:cNvSpPr/>
          <p:nvPr/>
        </p:nvSpPr>
        <p:spPr>
          <a:xfrm>
            <a:off x="4277666" y="6435048"/>
            <a:ext cx="7843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i="1" dirty="0">
                <a:latin typeface="Arial"/>
                <a:cs typeface="Arial"/>
              </a:rPr>
              <a:t>AAP Comitee of Infectious Diseases </a:t>
            </a:r>
            <a:r>
              <a:rPr lang="pt-BR" sz="1800" dirty="0">
                <a:latin typeface="Arial Rounded MT Bold" charset="0"/>
                <a:ea typeface="Arial Rounded MT Bold" charset="0"/>
                <a:cs typeface="Arial Rounded MT Bold" charset="0"/>
              </a:rPr>
              <a:t>Pediatrics </a:t>
            </a:r>
            <a:r>
              <a:rPr lang="es-MX" sz="1800" dirty="0">
                <a:latin typeface="Arial Rounded MT Bold" charset="0"/>
              </a:rPr>
              <a:t>2018;142(4):e20182367 </a:t>
            </a:r>
          </a:p>
        </p:txBody>
      </p:sp>
      <p:pic>
        <p:nvPicPr>
          <p:cNvPr id="10" name="Imagen 4">
            <a:extLst>
              <a:ext uri="{FF2B5EF4-FFF2-40B4-BE49-F238E27FC236}">
                <a16:creationId xmlns:a16="http://schemas.microsoft.com/office/drawing/2014/main" id="{B036F532-9253-0643-901F-2139A56C9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113" y="6373813"/>
            <a:ext cx="2357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97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D11D6C3-8131-0B40-B2F7-02CB66396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176968"/>
            <a:ext cx="10972800" cy="307777"/>
          </a:xfrm>
        </p:spPr>
        <p:txBody>
          <a:bodyPr>
            <a:noAutofit/>
          </a:bodyPr>
          <a:lstStyle/>
          <a:p>
            <a:pPr algn="ctr"/>
            <a:r>
              <a:rPr lang="es-ES_tradnl" sz="2000" dirty="0">
                <a:latin typeface="Arial Rounded MT Bold" panose="020F0704030504030204" pitchFamily="34" charset="77"/>
                <a:cs typeface="Arial" panose="020B0604020202020204" pitchFamily="34" charset="0"/>
              </a:rPr>
              <a:t>OSELTAMIVIR Esquema de tratamiento y quimioprofilaxis para influenza en niños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B79D4E6-E9C3-1D42-8C7E-ACEE236416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928228"/>
              </p:ext>
            </p:extLst>
          </p:nvPr>
        </p:nvGraphicFramePr>
        <p:xfrm>
          <a:off x="1057266" y="695329"/>
          <a:ext cx="10184130" cy="5519736"/>
        </p:xfrm>
        <a:graphic>
          <a:graphicData uri="http://schemas.openxmlformats.org/drawingml/2006/table">
            <a:tbl>
              <a:tblPr/>
              <a:tblGrid>
                <a:gridCol w="3071822">
                  <a:extLst>
                    <a:ext uri="{9D8B030D-6E8A-4147-A177-3AD203B41FA5}">
                      <a16:colId xmlns:a16="http://schemas.microsoft.com/office/drawing/2014/main" val="2796492033"/>
                    </a:ext>
                  </a:extLst>
                </a:gridCol>
                <a:gridCol w="3557587">
                  <a:extLst>
                    <a:ext uri="{9D8B030D-6E8A-4147-A177-3AD203B41FA5}">
                      <a16:colId xmlns:a16="http://schemas.microsoft.com/office/drawing/2014/main" val="900106976"/>
                    </a:ext>
                  </a:extLst>
                </a:gridCol>
                <a:gridCol w="3554721">
                  <a:extLst>
                    <a:ext uri="{9D8B030D-6E8A-4147-A177-3AD203B41FA5}">
                      <a16:colId xmlns:a16="http://schemas.microsoft.com/office/drawing/2014/main" val="995956473"/>
                    </a:ext>
                  </a:extLst>
                </a:gridCol>
              </a:tblGrid>
              <a:tr h="349418"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b="0" noProof="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EDAD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b="0" noProof="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TRATAMIENTO (5 días)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600" b="0" noProof="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QUIMIOPROFILAXIS (10 días)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032558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 Adultos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75 mg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75 mg 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555817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 Niños ≥12 meses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400" noProof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537535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  Peso corporal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400" noProof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496452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   ≤15 kg (≤33 lb)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30 mg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30 mg 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664943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   &gt;15–23 kg (33–51 lb)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45 mg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45 mg 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806423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   &gt;23–40 kg (&gt;51–88 lb)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60 mg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60 mg 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81416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   &gt;40 kg (&gt;88 lb)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75 mg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75 mg 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968879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 Lactantes de 9–11 meses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3.5 mg/kg por dosis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3.5 mg/kg por dosis 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989315"/>
                  </a:ext>
                </a:extLst>
              </a:tr>
              <a:tr h="900444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 Nacidos a término de 0–8 meses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 mg/kg por dosis 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 mg/kg una vez al día, niños de 3–8 meses.</a:t>
                      </a:r>
                    </a:p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No recomendado en &lt;3 meses; muy grave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503519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 Pretérmino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121155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  Semanas de dad gestacional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342523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   &lt; 28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MX" sz="1400" b="0" i="0" kern="12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Prematuro extremo; consultar infectólogo</a:t>
                      </a:r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364952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   &lt; 38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MX" sz="1400" b="0" i="0" kern="12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 mg/kg por dosis</a:t>
                      </a:r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466979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   38-40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MX" sz="1400" b="0" i="0" kern="12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1.5 mg/kg por dosis </a:t>
                      </a:r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267821"/>
                  </a:ext>
                </a:extLst>
              </a:tr>
              <a:tr h="304991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   &gt; 40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MX" sz="1400" b="0" i="0" kern="120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3.0 mg/kg por dosis</a:t>
                      </a:r>
                      <a:endParaRPr lang="es-ES_tradnl" sz="14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38931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E44898FB-E805-A84E-B0F3-AB5C1C4F02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696" t="5134" r="6919" b="7812"/>
          <a:stretch/>
        </p:blipFill>
        <p:spPr>
          <a:xfrm>
            <a:off x="24337" y="6002787"/>
            <a:ext cx="832913" cy="839369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C616AD4-C413-E84C-A3F3-AAB29E43887D}"/>
              </a:ext>
            </a:extLst>
          </p:cNvPr>
          <p:cNvSpPr/>
          <p:nvPr/>
        </p:nvSpPr>
        <p:spPr>
          <a:xfrm>
            <a:off x="2757488" y="6431518"/>
            <a:ext cx="92411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AAP COMMITTEE ON INFECTIOUS DISEASES. </a:t>
            </a:r>
            <a:r>
              <a:rPr lang="en" dirty="0">
                <a:latin typeface="Arial Rounded MT Bold" panose="020F0704030504030204" pitchFamily="34" charset="77"/>
              </a:rPr>
              <a:t>Pediatrics. 2018;142(4):e20182367</a:t>
            </a:r>
            <a:endParaRPr lang="es-ES_tradnl" dirty="0"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87792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2">
            <a:extLst>
              <a:ext uri="{FF2B5EF4-FFF2-40B4-BE49-F238E27FC236}">
                <a16:creationId xmlns:a16="http://schemas.microsoft.com/office/drawing/2014/main" id="{72004AE8-97CD-8540-A286-6FF53908C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188" y="5935663"/>
            <a:ext cx="701357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1pPr>
            <a:lvl2pPr marL="800100" indent="-3429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2pPr>
            <a:lvl3pPr marL="1257300" indent="-3429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3pPr>
            <a:lvl4pPr marL="1714500" indent="-3429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4pPr>
            <a:lvl5pPr marL="2171700" indent="-3429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s-MX" sz="18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Kingsbury DW, </a:t>
            </a:r>
            <a:r>
              <a:rPr lang="en-US" altLang="es-MX" sz="1800">
                <a:solidFill>
                  <a:schemeClr val="tx1"/>
                </a:solidFill>
                <a:latin typeface="Arial Rounded MT Bold" panose="020F0704030504030204" pitchFamily="34" charset="77"/>
                <a:ea typeface="ＭＳ Ｐゴシック" panose="020B0600070205080204" pitchFamily="34" charset="-128"/>
                <a:cs typeface="Arial Rounded MT Bold" panose="020F0704030504030204" pitchFamily="34" charset="77"/>
              </a:rPr>
              <a:t>Virology, 2nd edition, New York, 1990, 1076-87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s-MX"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CDC. </a:t>
            </a:r>
            <a:r>
              <a:rPr lang="en-US" altLang="es-MX" sz="1800">
                <a:solidFill>
                  <a:schemeClr val="tx1"/>
                </a:solidFill>
                <a:latin typeface="Arial Rounded MT Bold" panose="020F0704030504030204" pitchFamily="34" charset="77"/>
                <a:ea typeface="ＭＳ Ｐゴシック" panose="020B0600070205080204" pitchFamily="34" charset="-128"/>
                <a:cs typeface="Arial Rounded MT Bold" panose="020F0704030504030204" pitchFamily="34" charset="77"/>
              </a:rPr>
              <a:t>MMWR 2006;55:RR-10 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s-MX" sz="18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Nichol KL et al</a:t>
            </a:r>
            <a:r>
              <a:rPr lang="en-US" altLang="es-MX"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es-MX" sz="1800">
                <a:solidFill>
                  <a:schemeClr val="tx1"/>
                </a:solidFill>
                <a:latin typeface="Arial Rounded MT Bold" panose="020F0704030504030204" pitchFamily="34" charset="77"/>
                <a:ea typeface="ＭＳ Ｐゴシック" panose="020B0600070205080204" pitchFamily="34" charset="-128"/>
                <a:cs typeface="Arial Rounded MT Bold" panose="020F0704030504030204" pitchFamily="34" charset="77"/>
              </a:rPr>
              <a:t>Arch Intern Med 2001;161:749-59</a:t>
            </a:r>
          </a:p>
        </p:txBody>
      </p:sp>
      <p:sp>
        <p:nvSpPr>
          <p:cNvPr id="403467" name="Rectangle 11">
            <a:extLst>
              <a:ext uri="{FF2B5EF4-FFF2-40B4-BE49-F238E27FC236}">
                <a16:creationId xmlns:a16="http://schemas.microsoft.com/office/drawing/2014/main" id="{E70F2EC5-80A8-3544-864D-CFAC4DB305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6525" y="115888"/>
            <a:ext cx="11933238" cy="531812"/>
          </a:xfrm>
        </p:spPr>
        <p:txBody>
          <a:bodyPr lIns="91440" tIns="45720" rIns="91440" bIns="45720" rtlCol="0" anchor="ctr">
            <a:normAutofit fontScale="90000"/>
          </a:bodyPr>
          <a:lstStyle/>
          <a:p>
            <a:pPr algn="ctr">
              <a:defRPr/>
            </a:pPr>
            <a:r>
              <a:rPr lang="es-MX" sz="2800">
                <a:latin typeface="Arial Rounded MT Bold"/>
                <a:cs typeface="Arial Rounded MT Bold"/>
              </a:rPr>
              <a:t>INFLUENZA: ENFERMEDAD RESPIRATORIA ALTAMENTE CONTAGIOSA</a:t>
            </a:r>
            <a:endParaRPr lang="en-US" sz="2800" dirty="0">
              <a:latin typeface="Arial Rounded MT Bold"/>
              <a:cs typeface="Arial Rounded MT Bold"/>
            </a:endParaRPr>
          </a:p>
        </p:txBody>
      </p:sp>
      <p:pic>
        <p:nvPicPr>
          <p:cNvPr id="75779" name="Imagen 24">
            <a:extLst>
              <a:ext uri="{FF2B5EF4-FFF2-40B4-BE49-F238E27FC236}">
                <a16:creationId xmlns:a16="http://schemas.microsoft.com/office/drawing/2014/main" id="{D9FD73D3-8782-F14A-9AD8-5991DF717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6503988"/>
            <a:ext cx="173672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Imagen 1">
            <a:extLst>
              <a:ext uri="{FF2B5EF4-FFF2-40B4-BE49-F238E27FC236}">
                <a16:creationId xmlns:a16="http://schemas.microsoft.com/office/drawing/2014/main" id="{5798C072-E83B-9042-90C4-39437B7C4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9FC"/>
              </a:clrFrom>
              <a:clrTo>
                <a:srgbClr val="F1F9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" b="71571"/>
          <a:stretch>
            <a:fillRect/>
          </a:stretch>
        </p:blipFill>
        <p:spPr bwMode="auto">
          <a:xfrm>
            <a:off x="136525" y="5741988"/>
            <a:ext cx="1947863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Imagen 2">
            <a:extLst>
              <a:ext uri="{FF2B5EF4-FFF2-40B4-BE49-F238E27FC236}">
                <a16:creationId xmlns:a16="http://schemas.microsoft.com/office/drawing/2014/main" id="{835677E8-B70D-764A-AAAC-FE71F39E1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50" y="727075"/>
            <a:ext cx="932815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6606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D11D6C3-8131-0B40-B2F7-02CB66396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1555"/>
            <a:ext cx="10972800" cy="777316"/>
          </a:xfrm>
        </p:spPr>
        <p:txBody>
          <a:bodyPr>
            <a:noAutofit/>
          </a:bodyPr>
          <a:lstStyle/>
          <a:p>
            <a:pPr algn="ctr"/>
            <a:r>
              <a:rPr lang="es-ES_tradnl" sz="2000" dirty="0">
                <a:latin typeface="Arial Rounded MT Bold" panose="020F0704030504030204" pitchFamily="34" charset="77"/>
                <a:cs typeface="Arial" panose="020B0604020202020204" pitchFamily="34" charset="0"/>
              </a:rPr>
              <a:t>Esquema de tratamiento y quimioprofilaxis para influenza en niños</a:t>
            </a:r>
            <a:br>
              <a:rPr lang="es-ES_tradnl" sz="2000" dirty="0">
                <a:latin typeface="Arial Rounded MT Bold" panose="020F0704030504030204" pitchFamily="34" charset="77"/>
                <a:cs typeface="Arial" panose="020B0604020202020204" pitchFamily="34" charset="0"/>
              </a:rPr>
            </a:br>
            <a:r>
              <a:rPr lang="es-ES_tradnl" sz="2000" dirty="0">
                <a:latin typeface="Arial Rounded MT Bold" panose="020F0704030504030204" pitchFamily="34" charset="77"/>
                <a:cs typeface="Arial" panose="020B0604020202020204" pitchFamily="34" charset="0"/>
              </a:rPr>
              <a:t>ZANAMIVIR - PERAMIVIR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B79D4E6-E9C3-1D42-8C7E-ACEE236416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874366"/>
              </p:ext>
            </p:extLst>
          </p:nvPr>
        </p:nvGraphicFramePr>
        <p:xfrm>
          <a:off x="903927" y="938887"/>
          <a:ext cx="10411773" cy="5178203"/>
        </p:xfrm>
        <a:graphic>
          <a:graphicData uri="http://schemas.openxmlformats.org/drawingml/2006/table">
            <a:tbl>
              <a:tblPr/>
              <a:tblGrid>
                <a:gridCol w="3153723">
                  <a:extLst>
                    <a:ext uri="{9D8B030D-6E8A-4147-A177-3AD203B41FA5}">
                      <a16:colId xmlns:a16="http://schemas.microsoft.com/office/drawing/2014/main" val="2796492033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900106976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995956473"/>
                    </a:ext>
                  </a:extLst>
                </a:gridCol>
              </a:tblGrid>
              <a:tr h="677257"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000" b="0" noProof="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FÁRMACO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000" b="0" noProof="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TRATAMIENTO (5 días)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2000" b="0" noProof="0" dirty="0">
                          <a:solidFill>
                            <a:schemeClr val="tx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PROFILAXIS (10 días)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032558"/>
                  </a:ext>
                </a:extLst>
              </a:tr>
              <a:tr h="591148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ZANAMIVIR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8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8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038417"/>
                  </a:ext>
                </a:extLst>
              </a:tr>
              <a:tr h="628604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 Adultos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 mg (2 inhalaciones de 5mg)</a:t>
                      </a:r>
                    </a:p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 mg (2 inhalaciones de 5mg) </a:t>
                      </a:r>
                    </a:p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989707"/>
                  </a:ext>
                </a:extLst>
              </a:tr>
              <a:tr h="841690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 Niños ≥7 años: </a:t>
                      </a:r>
                      <a:r>
                        <a:rPr lang="es-ES_tradnl" sz="1800" noProof="0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Tx</a:t>
                      </a:r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, </a:t>
                      </a:r>
                    </a:p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   ≥5 años: quimioprofilaxis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 mg (2 inhalaciones de 5mg)</a:t>
                      </a:r>
                    </a:p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 veces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 mg (2 inhalaciones de 5mg) </a:t>
                      </a:r>
                    </a:p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una vez al día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409398"/>
                  </a:ext>
                </a:extLst>
              </a:tr>
              <a:tr h="591148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bg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PERAMIVIR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8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es-ES_tradnl" sz="1800" noProof="0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52975"/>
                  </a:ext>
                </a:extLst>
              </a:tr>
              <a:tr h="628604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 Adultos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600 mg infusión intravenosa única: 15–30 min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544496"/>
                  </a:ext>
                </a:extLst>
              </a:tr>
              <a:tr h="628604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 Niños (2–12 años)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12 mg/kg dosis, </a:t>
                      </a:r>
                      <a:r>
                        <a:rPr lang="es-ES_tradnl" sz="1800" noProof="0" dirty="0" err="1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máx</a:t>
                      </a:r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600 mg infusión IV 15–30 min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371751"/>
                  </a:ext>
                </a:extLst>
              </a:tr>
              <a:tr h="591148"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 Niños (13–17 años)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600 mg infusión IV 15–30 min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ES_tradnl" sz="1800" noProof="0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—</a:t>
                      </a:r>
                    </a:p>
                  </a:txBody>
                  <a:tcPr marL="21095" marR="21095" marT="13184" marB="1318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44025"/>
                  </a:ext>
                </a:extLst>
              </a:tr>
            </a:tbl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id="{41AF91FD-EBD8-DE42-AA35-9E836D431E86}"/>
              </a:ext>
            </a:extLst>
          </p:cNvPr>
          <p:cNvSpPr/>
          <p:nvPr/>
        </p:nvSpPr>
        <p:spPr>
          <a:xfrm>
            <a:off x="2757488" y="6431518"/>
            <a:ext cx="92411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AAP COMMITTEE ON INFECTIOUS DISEASES. </a:t>
            </a:r>
            <a:r>
              <a:rPr lang="en" dirty="0">
                <a:latin typeface="Arial Rounded MT Bold" panose="020F0704030504030204" pitchFamily="34" charset="77"/>
              </a:rPr>
              <a:t>Pediatrics. 2018;142(4):e20182367</a:t>
            </a:r>
            <a:endParaRPr lang="es-ES_tradnl" dirty="0">
              <a:latin typeface="Arial Rounded MT Bold" panose="020F0704030504030204" pitchFamily="34" charset="77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44898FB-E805-A84E-B0F3-AB5C1C4F02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696" t="5134" r="6919" b="7812"/>
          <a:stretch/>
        </p:blipFill>
        <p:spPr>
          <a:xfrm>
            <a:off x="52913" y="6002787"/>
            <a:ext cx="832913" cy="83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7769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B8E64A-BF6E-7E4A-937D-FC4EEF725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6639"/>
            <a:ext cx="10515600" cy="766251"/>
          </a:xfrm>
        </p:spPr>
        <p:txBody>
          <a:bodyPr>
            <a:normAutofit/>
          </a:bodyPr>
          <a:lstStyle/>
          <a:p>
            <a:pPr algn="ctr"/>
            <a:r>
              <a:rPr lang="es-MX" sz="3600" b="1" dirty="0">
                <a:latin typeface="Arial Rounded MT Bold" panose="020F0704030504030204" pitchFamily="34" charset="77"/>
              </a:rPr>
              <a:t>CRITERIOS PARA INICIO DE OSELTAMIVIR</a:t>
            </a:r>
            <a:endParaRPr lang="es-ES_tradnl" sz="3600" dirty="0">
              <a:latin typeface="Arial Rounded MT Bold" panose="020F0704030504030204" pitchFamily="34" charset="77"/>
            </a:endParaRPr>
          </a:p>
        </p:txBody>
      </p:sp>
      <p:pic>
        <p:nvPicPr>
          <p:cNvPr id="12292" name="Picture 4" descr="Resultado de imagen para niño en consultorio médico">
            <a:extLst>
              <a:ext uri="{FF2B5EF4-FFF2-40B4-BE49-F238E27FC236}">
                <a16:creationId xmlns:a16="http://schemas.microsoft.com/office/drawing/2014/main" id="{1F021B09-D9DB-EA40-9CB2-ED051CA23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71991"/>
            <a:ext cx="2819400" cy="158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BC0B918-5709-BB45-B702-228247FB3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47182"/>
            <a:ext cx="2819400" cy="159892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306A449-DC0A-7344-96D1-068561894B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495" b="16506"/>
          <a:stretch/>
        </p:blipFill>
        <p:spPr>
          <a:xfrm>
            <a:off x="812616" y="4553906"/>
            <a:ext cx="2844983" cy="1598922"/>
          </a:xfrm>
          <a:prstGeom prst="rect">
            <a:avLst/>
          </a:prstGeom>
        </p:spPr>
      </p:pic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EFA3B9E-5396-D347-8D77-72B8E27C8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721912"/>
              </p:ext>
            </p:extLst>
          </p:nvPr>
        </p:nvGraphicFramePr>
        <p:xfrm>
          <a:off x="4064000" y="1187489"/>
          <a:ext cx="7637220" cy="4965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5736">
                  <a:extLst>
                    <a:ext uri="{9D8B030D-6E8A-4147-A177-3AD203B41FA5}">
                      <a16:colId xmlns:a16="http://schemas.microsoft.com/office/drawing/2014/main" val="27732251"/>
                    </a:ext>
                  </a:extLst>
                </a:gridCol>
                <a:gridCol w="4711484">
                  <a:extLst>
                    <a:ext uri="{9D8B030D-6E8A-4147-A177-3AD203B41FA5}">
                      <a16:colId xmlns:a16="http://schemas.microsoft.com/office/drawing/2014/main" val="3954365243"/>
                    </a:ext>
                  </a:extLst>
                </a:gridCol>
              </a:tblGrid>
              <a:tr h="1655113">
                <a:tc>
                  <a:txBody>
                    <a:bodyPr/>
                    <a:lstStyle/>
                    <a:p>
                      <a:r>
                        <a:rPr lang="es-ES_tradnl" sz="2800" dirty="0">
                          <a:solidFill>
                            <a:schemeClr val="tx1"/>
                          </a:solidFill>
                          <a:latin typeface="Arial Rounded MT Bold" panose="020F0704030504030204" pitchFamily="34" charset="77"/>
                        </a:rPr>
                        <a:t>Paciente ambulatorio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2800" dirty="0">
                          <a:solidFill>
                            <a:srgbClr val="0432FF"/>
                          </a:solidFill>
                          <a:latin typeface="Arial Rounded MT Bold" panose="020F0704030504030204" pitchFamily="34" charset="77"/>
                        </a:rPr>
                        <a:t>&lt; 48 horas </a:t>
                      </a:r>
                      <a:r>
                        <a:rPr lang="es-ES_tradnl" sz="2800" dirty="0">
                          <a:solidFill>
                            <a:schemeClr val="tx1"/>
                          </a:solidFill>
                          <a:latin typeface="Arial Rounded MT Bold" panose="020F0704030504030204" pitchFamily="34" charset="77"/>
                        </a:rPr>
                        <a:t>de evolución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967220"/>
                  </a:ext>
                </a:extLst>
              </a:tr>
              <a:tr h="1655113">
                <a:tc>
                  <a:txBody>
                    <a:bodyPr/>
                    <a:lstStyle/>
                    <a:p>
                      <a:r>
                        <a:rPr lang="es-ES_tradnl" sz="2800" dirty="0">
                          <a:solidFill>
                            <a:schemeClr val="tx1"/>
                          </a:solidFill>
                          <a:latin typeface="Arial Rounded MT Bold" panose="020F0704030504030204" pitchFamily="34" charset="77"/>
                        </a:rPr>
                        <a:t>Paciente hospitalizado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s-ES_tradnl" sz="2800" dirty="0">
                          <a:solidFill>
                            <a:srgbClr val="0432FF"/>
                          </a:solidFill>
                          <a:latin typeface="Arial Rounded MT Bold" panose="020F0704030504030204" pitchFamily="34" charset="77"/>
                        </a:rPr>
                        <a:t>&lt; 96 horas </a:t>
                      </a:r>
                      <a:r>
                        <a:rPr lang="es-ES_tradnl" sz="2800" dirty="0">
                          <a:solidFill>
                            <a:schemeClr val="tx1"/>
                          </a:solidFill>
                          <a:latin typeface="Arial Rounded MT Bold" panose="020F0704030504030204" pitchFamily="34" charset="77"/>
                        </a:rPr>
                        <a:t>de evolución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585429"/>
                  </a:ext>
                </a:extLst>
              </a:tr>
              <a:tr h="1655113">
                <a:tc>
                  <a:txBody>
                    <a:bodyPr/>
                    <a:lstStyle/>
                    <a:p>
                      <a:r>
                        <a:rPr lang="es-ES_tradnl" sz="2800" dirty="0">
                          <a:solidFill>
                            <a:schemeClr val="tx1"/>
                          </a:solidFill>
                          <a:latin typeface="Arial Rounded MT Bold" panose="020F0704030504030204" pitchFamily="34" charset="77"/>
                        </a:rPr>
                        <a:t>Paciente con neumonía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_tradnl" sz="2800" dirty="0">
                        <a:latin typeface="Arial Rounded MT Bold" panose="020F0704030504030204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0384867"/>
                  </a:ext>
                </a:extLst>
              </a:tr>
            </a:tbl>
          </a:graphicData>
        </a:graphic>
      </p:graphicFrame>
      <p:sp>
        <p:nvSpPr>
          <p:cNvPr id="6" name="Cerrar llave 5">
            <a:extLst>
              <a:ext uri="{FF2B5EF4-FFF2-40B4-BE49-F238E27FC236}">
                <a16:creationId xmlns:a16="http://schemas.microsoft.com/office/drawing/2014/main" id="{AD9905F7-12AC-A44B-ADCB-E08331D94683}"/>
              </a:ext>
            </a:extLst>
          </p:cNvPr>
          <p:cNvSpPr/>
          <p:nvPr/>
        </p:nvSpPr>
        <p:spPr>
          <a:xfrm>
            <a:off x="6602277" y="3301140"/>
            <a:ext cx="340965" cy="2355742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215AA5A6-947D-2C48-B18A-0625F4AF4905}"/>
              </a:ext>
            </a:extLst>
          </p:cNvPr>
          <p:cNvSpPr/>
          <p:nvPr/>
        </p:nvSpPr>
        <p:spPr>
          <a:xfrm>
            <a:off x="4277666" y="6435048"/>
            <a:ext cx="7843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i="1" dirty="0">
                <a:latin typeface="Arial"/>
                <a:cs typeface="Arial"/>
              </a:rPr>
              <a:t>AAP Comitee of Infectious Diseases </a:t>
            </a:r>
            <a:r>
              <a:rPr lang="pt-BR" sz="1800" dirty="0">
                <a:latin typeface="Arial Rounded MT Bold" charset="0"/>
                <a:ea typeface="Arial Rounded MT Bold" charset="0"/>
                <a:cs typeface="Arial Rounded MT Bold" charset="0"/>
              </a:rPr>
              <a:t>Pediatrics </a:t>
            </a:r>
            <a:r>
              <a:rPr lang="es-MX" sz="1800" dirty="0">
                <a:latin typeface="Arial Rounded MT Bold" charset="0"/>
              </a:rPr>
              <a:t>2018;142(4):e20182367 </a:t>
            </a:r>
          </a:p>
        </p:txBody>
      </p:sp>
      <p:pic>
        <p:nvPicPr>
          <p:cNvPr id="10" name="Imagen 4">
            <a:extLst>
              <a:ext uri="{FF2B5EF4-FFF2-40B4-BE49-F238E27FC236}">
                <a16:creationId xmlns:a16="http://schemas.microsoft.com/office/drawing/2014/main" id="{6E0BE48E-3B07-6F48-B93E-456AE552C6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113" y="6373813"/>
            <a:ext cx="2357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Resultado de imagen de academia americana de pediatrua">
            <a:extLst>
              <a:ext uri="{FF2B5EF4-FFF2-40B4-BE49-F238E27FC236}">
                <a16:creationId xmlns:a16="http://schemas.microsoft.com/office/drawing/2014/main" id="{D43DD3EF-5CAF-934F-8866-F5BA875D5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016" y="5018682"/>
            <a:ext cx="1381970" cy="130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333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A78BCD-51E1-4F07-B029-0F0CD583D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842" y="123952"/>
            <a:ext cx="9178502" cy="7599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MX" sz="3600" dirty="0">
                <a:latin typeface="Arial Rounded MT Bold" panose="020F0704030504030204" pitchFamily="34" charset="77"/>
              </a:rPr>
              <a:t>PREPARACIÓN</a:t>
            </a:r>
            <a:r>
              <a:rPr lang="en-US" sz="3600" dirty="0">
                <a:latin typeface="Arial Rounded MT Bold" panose="020F0704030504030204" pitchFamily="34" charset="77"/>
              </a:rPr>
              <a:t> DE OSELTAMIVIR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EF5DFFDC-9FA3-B34C-951B-5106A53C2F3A}"/>
              </a:ext>
            </a:extLst>
          </p:cNvPr>
          <p:cNvGrpSpPr/>
          <p:nvPr/>
        </p:nvGrpSpPr>
        <p:grpSpPr>
          <a:xfrm>
            <a:off x="947350" y="1480809"/>
            <a:ext cx="3454300" cy="4618300"/>
            <a:chOff x="823366" y="1449807"/>
            <a:chExt cx="3454300" cy="4618300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ABED84D7-2C5D-4C5E-97CB-1675B69FD5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600" r="17047" b="58678"/>
            <a:stretch/>
          </p:blipFill>
          <p:spPr>
            <a:xfrm>
              <a:off x="823366" y="2072388"/>
              <a:ext cx="1612147" cy="1269052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59D11EA0-ECF1-AF43-8505-697E67416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2461929" y="1545821"/>
              <a:ext cx="1911751" cy="1719723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E4108DAB-7A25-5042-A9E1-6F744505B4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29365" t="16778" r="28319" b="23649"/>
            <a:stretch/>
          </p:blipFill>
          <p:spPr>
            <a:xfrm>
              <a:off x="1316831" y="3510886"/>
              <a:ext cx="1719723" cy="2557221"/>
            </a:xfrm>
            <a:prstGeom prst="rect">
              <a:avLst/>
            </a:prstGeom>
          </p:spPr>
        </p:pic>
      </p:grpSp>
      <p:sp>
        <p:nvSpPr>
          <p:cNvPr id="12" name="3 Rectángulo">
            <a:extLst>
              <a:ext uri="{FF2B5EF4-FFF2-40B4-BE49-F238E27FC236}">
                <a16:creationId xmlns:a16="http://schemas.microsoft.com/office/drawing/2014/main" id="{195E9203-6511-034B-AFC2-2AFC8DD022EC}"/>
              </a:ext>
            </a:extLst>
          </p:cNvPr>
          <p:cNvSpPr/>
          <p:nvPr/>
        </p:nvSpPr>
        <p:spPr>
          <a:xfrm>
            <a:off x="4742385" y="1639529"/>
            <a:ext cx="6913670" cy="4504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/>
              <a:buChar char="•"/>
            </a:pPr>
            <a:r>
              <a:rPr lang="es-MX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Disolver el contenido de una cápsula de 75 mg en 5ml de bebida azucarada (chocolate, miel líquida) 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/>
              <a:buChar char="•"/>
            </a:pPr>
            <a:r>
              <a:rPr lang="es-MX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Dilución 15 mg/ml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/>
              <a:buChar char="•"/>
            </a:pPr>
            <a:r>
              <a:rPr lang="es-MX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Administrar de acuerdo a tabla 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/>
              <a:buChar char="•"/>
            </a:pPr>
            <a:r>
              <a:rPr lang="es-MX" sz="2800" dirty="0">
                <a:solidFill>
                  <a:srgbClr val="FF0000"/>
                </a:solidFill>
                <a:latin typeface="Arial Rounded MT Bold"/>
                <a:ea typeface="ＭＳ Ｐゴシック" charset="0"/>
                <a:cs typeface="Arial Rounded MT Bold"/>
              </a:rPr>
              <a:t>DESECHAR SOBRANTE ???</a:t>
            </a:r>
          </a:p>
        </p:txBody>
      </p:sp>
    </p:spTree>
    <p:extLst>
      <p:ext uri="{BB962C8B-B14F-4D97-AF65-F5344CB8AC3E}">
        <p14:creationId xmlns:p14="http://schemas.microsoft.com/office/powerpoint/2010/main" val="2942447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6A2F205-8E7D-5540-BEC2-DBBEF52766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99" r="17957"/>
          <a:stretch/>
        </p:blipFill>
        <p:spPr>
          <a:xfrm>
            <a:off x="1921788" y="2210920"/>
            <a:ext cx="3936571" cy="4158884"/>
          </a:xfrm>
          <a:prstGeom prst="rect">
            <a:avLst/>
          </a:prstGeom>
        </p:spPr>
      </p:pic>
      <p:sp>
        <p:nvSpPr>
          <p:cNvPr id="5" name="Llamada rectangular 4">
            <a:extLst>
              <a:ext uri="{FF2B5EF4-FFF2-40B4-BE49-F238E27FC236}">
                <a16:creationId xmlns:a16="http://schemas.microsoft.com/office/drawing/2014/main" id="{2BFDB31C-CA2B-3B4F-B96D-A6EC43DB2BEB}"/>
              </a:ext>
            </a:extLst>
          </p:cNvPr>
          <p:cNvSpPr/>
          <p:nvPr/>
        </p:nvSpPr>
        <p:spPr>
          <a:xfrm>
            <a:off x="5207431" y="333213"/>
            <a:ext cx="5315920" cy="2053526"/>
          </a:xfrm>
          <a:prstGeom prst="wedgeRectCallout">
            <a:avLst>
              <a:gd name="adj1" fmla="val -69032"/>
              <a:gd name="adj2" fmla="val 14175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FDFAC6F-988D-A048-B16E-B69AADD72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921" y="453343"/>
            <a:ext cx="5182738" cy="182490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EB8001A-0BE2-974B-AA50-9847FE2C57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" t="22871" r="38686" b="12122"/>
          <a:stretch/>
        </p:blipFill>
        <p:spPr>
          <a:xfrm>
            <a:off x="7299699" y="3270141"/>
            <a:ext cx="3736595" cy="297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86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A78BCD-51E1-4F07-B029-0F0CD583D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842" y="123952"/>
            <a:ext cx="9178502" cy="7599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MX" sz="3600" dirty="0">
                <a:latin typeface="Arial Rounded MT Bold" panose="020F0704030504030204" pitchFamily="34" charset="77"/>
              </a:rPr>
              <a:t>PREPARACIÓN</a:t>
            </a:r>
            <a:r>
              <a:rPr lang="en-US" sz="3600" dirty="0">
                <a:latin typeface="Arial Rounded MT Bold" panose="020F0704030504030204" pitchFamily="34" charset="77"/>
              </a:rPr>
              <a:t> DE OSELTAMIVIR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AACE994-7549-8E4B-A3D3-DD5F9B6B7FA8}"/>
              </a:ext>
            </a:extLst>
          </p:cNvPr>
          <p:cNvSpPr/>
          <p:nvPr/>
        </p:nvSpPr>
        <p:spPr>
          <a:xfrm>
            <a:off x="4277666" y="6435048"/>
            <a:ext cx="7843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i="1" dirty="0">
                <a:latin typeface="Arial"/>
                <a:cs typeface="Arial"/>
              </a:rPr>
              <a:t>AAP Comitee of Infectious Diseases </a:t>
            </a:r>
            <a:r>
              <a:rPr lang="pt-BR" sz="1800" dirty="0">
                <a:latin typeface="Arial Rounded MT Bold" charset="0"/>
                <a:ea typeface="Arial Rounded MT Bold" charset="0"/>
                <a:cs typeface="Arial Rounded MT Bold" charset="0"/>
              </a:rPr>
              <a:t>Pediatrics </a:t>
            </a:r>
            <a:r>
              <a:rPr lang="es-MX" sz="1800" dirty="0">
                <a:latin typeface="Arial Rounded MT Bold" charset="0"/>
              </a:rPr>
              <a:t>2018;142(4):e20182367 </a:t>
            </a:r>
          </a:p>
        </p:txBody>
      </p:sp>
      <p:pic>
        <p:nvPicPr>
          <p:cNvPr id="7" name="Imagen 4">
            <a:extLst>
              <a:ext uri="{FF2B5EF4-FFF2-40B4-BE49-F238E27FC236}">
                <a16:creationId xmlns:a16="http://schemas.microsoft.com/office/drawing/2014/main" id="{2D8F468A-8741-2146-8038-759D17C8C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113" y="6373813"/>
            <a:ext cx="2357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3 Rectángulo">
            <a:extLst>
              <a:ext uri="{FF2B5EF4-FFF2-40B4-BE49-F238E27FC236}">
                <a16:creationId xmlns:a16="http://schemas.microsoft.com/office/drawing/2014/main" id="{195E9203-6511-034B-AFC2-2AFC8DD022EC}"/>
              </a:ext>
            </a:extLst>
          </p:cNvPr>
          <p:cNvSpPr/>
          <p:nvPr/>
        </p:nvSpPr>
        <p:spPr>
          <a:xfrm>
            <a:off x="4742385" y="1298567"/>
            <a:ext cx="6913670" cy="4504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/>
              <a:buChar char="•"/>
            </a:pPr>
            <a:r>
              <a:rPr lang="es-ES_tradnl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Disolver el contenido de 8 cápsulas de 75 mg en 7ml de agua con jarabe de grosella aforado a 100ml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/>
              <a:buChar char="•"/>
            </a:pPr>
            <a:r>
              <a:rPr lang="es-ES_tradnl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Concentración oseltamivir 6 mg/ml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Clr>
                <a:srgbClr val="FF0000"/>
              </a:buClr>
              <a:buFont typeface="Arial"/>
              <a:buChar char="•"/>
            </a:pPr>
            <a:r>
              <a:rPr lang="es-ES_tradnl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Estable </a:t>
            </a:r>
          </a:p>
          <a:p>
            <a:pPr marL="914400" lvl="1" indent="-457200">
              <a:lnSpc>
                <a:spcPct val="150000"/>
              </a:lnSpc>
              <a:spcAft>
                <a:spcPts val="600"/>
              </a:spcAft>
              <a:buClr>
                <a:srgbClr val="0432FF"/>
              </a:buClr>
              <a:buFont typeface="Arial"/>
              <a:buChar char="•"/>
            </a:pPr>
            <a:r>
              <a:rPr lang="es-ES_tradnl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2-8°C por 35 días</a:t>
            </a:r>
          </a:p>
          <a:p>
            <a:pPr marL="914400" lvl="1" indent="-457200">
              <a:lnSpc>
                <a:spcPct val="150000"/>
              </a:lnSpc>
              <a:spcAft>
                <a:spcPts val="600"/>
              </a:spcAft>
              <a:buClr>
                <a:srgbClr val="0432FF"/>
              </a:buClr>
              <a:buFont typeface="Arial"/>
              <a:buChar char="•"/>
            </a:pPr>
            <a:r>
              <a:rPr lang="es-ES_tradnl" sz="2800" dirty="0">
                <a:solidFill>
                  <a:schemeClr val="tx1"/>
                </a:solidFill>
                <a:latin typeface="Arial Unicode MS"/>
                <a:ea typeface="ＭＳ Ｐゴシック" charset="0"/>
                <a:cs typeface="Arial Unicode MS"/>
              </a:rPr>
              <a:t>25°C por 5 días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7BF69B16-18C6-7644-B117-587E0AF468D0}"/>
              </a:ext>
            </a:extLst>
          </p:cNvPr>
          <p:cNvGrpSpPr/>
          <p:nvPr/>
        </p:nvGrpSpPr>
        <p:grpSpPr>
          <a:xfrm>
            <a:off x="895151" y="1289066"/>
            <a:ext cx="3454300" cy="4626179"/>
            <a:chOff x="895151" y="1289066"/>
            <a:chExt cx="3454300" cy="4626179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ABED84D7-2C5D-4C5E-97CB-1675B69FD5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00" r="17047" b="58678"/>
            <a:stretch/>
          </p:blipFill>
          <p:spPr>
            <a:xfrm>
              <a:off x="895151" y="1911647"/>
              <a:ext cx="1612147" cy="1269052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59D11EA0-ECF1-AF43-8505-697E67416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200000">
              <a:off x="2533714" y="1385080"/>
              <a:ext cx="1911751" cy="1719723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73735B68-2988-364E-9F7B-2027902BD7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655" t="12095" r="17878" b="13110"/>
            <a:stretch/>
          </p:blipFill>
          <p:spPr>
            <a:xfrm>
              <a:off x="1519161" y="3371210"/>
              <a:ext cx="1514167" cy="25440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57071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359617" y="2204375"/>
            <a:ext cx="7472766" cy="306918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Pacientes graves: prolongar hasta 10 días</a:t>
            </a:r>
          </a:p>
          <a:p>
            <a:pPr>
              <a:lnSpc>
                <a:spcPct val="20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Inmunosuprimidos: considerar prolongar</a:t>
            </a:r>
          </a:p>
          <a:p>
            <a:pPr>
              <a:lnSpc>
                <a:spcPct val="200000"/>
              </a:lnSpc>
              <a:buClr>
                <a:srgbClr val="FF0000"/>
              </a:buClr>
            </a:pPr>
            <a:r>
              <a:rPr lang="es-ES" dirty="0">
                <a:latin typeface="Arial Unicode MS"/>
                <a:cs typeface="Arial Unicode MS"/>
              </a:rPr>
              <a:t>No es útil duplicar la dosis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981200" y="568933"/>
            <a:ext cx="8229600" cy="995296"/>
          </a:xfrm>
          <a:solidFill>
            <a:schemeClr val="bg1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MX" sz="4000" dirty="0">
                <a:latin typeface="Arial Rounded MT Bold"/>
                <a:cs typeface="Arial Rounded MT Bold"/>
              </a:rPr>
              <a:t>TRATAMIENTO HOSPITALIZADOS</a:t>
            </a:r>
            <a:endParaRPr lang="es-ES" sz="4000" dirty="0">
              <a:latin typeface="Arial Rounded MT Bold"/>
              <a:cs typeface="Arial Rounded MT Bold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954F999-CFF1-B346-B776-26BF777E8946}"/>
              </a:ext>
            </a:extLst>
          </p:cNvPr>
          <p:cNvSpPr/>
          <p:nvPr/>
        </p:nvSpPr>
        <p:spPr>
          <a:xfrm>
            <a:off x="4277666" y="6435048"/>
            <a:ext cx="7843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i="1" dirty="0">
                <a:latin typeface="Arial"/>
                <a:cs typeface="Arial"/>
              </a:rPr>
              <a:t>AAP Comitee of Infectious Diseases </a:t>
            </a:r>
            <a:r>
              <a:rPr lang="pt-BR" sz="1800" dirty="0">
                <a:latin typeface="Arial Rounded MT Bold" charset="0"/>
                <a:ea typeface="Arial Rounded MT Bold" charset="0"/>
                <a:cs typeface="Arial Rounded MT Bold" charset="0"/>
              </a:rPr>
              <a:t>Pediatrics </a:t>
            </a:r>
            <a:r>
              <a:rPr lang="es-MX" sz="1800" dirty="0">
                <a:latin typeface="Arial Rounded MT Bold" charset="0"/>
              </a:rPr>
              <a:t>2018;142(4):e20182367 </a:t>
            </a:r>
          </a:p>
        </p:txBody>
      </p:sp>
      <p:pic>
        <p:nvPicPr>
          <p:cNvPr id="6" name="Imagen 4">
            <a:extLst>
              <a:ext uri="{FF2B5EF4-FFF2-40B4-BE49-F238E27FC236}">
                <a16:creationId xmlns:a16="http://schemas.microsoft.com/office/drawing/2014/main" id="{4BBDD1E4-A845-1743-81AC-D6FE0B66C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24" b="10980"/>
          <a:stretch>
            <a:fillRect/>
          </a:stretch>
        </p:blipFill>
        <p:spPr bwMode="auto">
          <a:xfrm>
            <a:off x="138113" y="6373813"/>
            <a:ext cx="2357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9025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>
            <a:extLst>
              <a:ext uri="{FF2B5EF4-FFF2-40B4-BE49-F238E27FC236}">
                <a16:creationId xmlns:a16="http://schemas.microsoft.com/office/drawing/2014/main" id="{342BBC76-FB00-8F45-85AA-AC1227F3544C}"/>
              </a:ext>
            </a:extLst>
          </p:cNvPr>
          <p:cNvGrpSpPr/>
          <p:nvPr/>
        </p:nvGrpSpPr>
        <p:grpSpPr>
          <a:xfrm>
            <a:off x="4334267" y="1367194"/>
            <a:ext cx="2869143" cy="4811316"/>
            <a:chOff x="5020067" y="1153834"/>
            <a:chExt cx="2869143" cy="4811316"/>
          </a:xfrm>
        </p:grpSpPr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20067" y="2140921"/>
              <a:ext cx="1596033" cy="2133600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6268756" y="2124215"/>
              <a:ext cx="1620454" cy="2133600"/>
            </a:xfrm>
            <a:prstGeom prst="rect">
              <a:avLst/>
            </a:prstGeom>
          </p:spPr>
        </p:pic>
        <p:sp>
          <p:nvSpPr>
            <p:cNvPr id="33" name="Rectángulo 32"/>
            <p:cNvSpPr/>
            <p:nvPr/>
          </p:nvSpPr>
          <p:spPr>
            <a:xfrm>
              <a:off x="6273943" y="1153834"/>
              <a:ext cx="321733" cy="4811316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</p:grpSp>
      <p:grpSp>
        <p:nvGrpSpPr>
          <p:cNvPr id="10" name="Agrupar 9"/>
          <p:cNvGrpSpPr/>
          <p:nvPr/>
        </p:nvGrpSpPr>
        <p:grpSpPr>
          <a:xfrm>
            <a:off x="370110" y="311104"/>
            <a:ext cx="4157493" cy="6270214"/>
            <a:chOff x="141508" y="463503"/>
            <a:chExt cx="4157493" cy="627021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2849" y="3142233"/>
              <a:ext cx="1733216" cy="1657031"/>
            </a:xfrm>
            <a:prstGeom prst="rect">
              <a:avLst/>
            </a:prstGeom>
          </p:spPr>
        </p:pic>
        <p:grpSp>
          <p:nvGrpSpPr>
            <p:cNvPr id="6" name="Agrupar 5"/>
            <p:cNvGrpSpPr/>
            <p:nvPr/>
          </p:nvGrpSpPr>
          <p:grpSpPr>
            <a:xfrm>
              <a:off x="1415939" y="463503"/>
              <a:ext cx="2459121" cy="1950881"/>
              <a:chOff x="1102227" y="645311"/>
              <a:chExt cx="2459121" cy="1950881"/>
            </a:xfrm>
          </p:grpSpPr>
          <p:pic>
            <p:nvPicPr>
              <p:cNvPr id="4" name="Imagen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2227" y="645311"/>
                <a:ext cx="2459121" cy="789602"/>
              </a:xfrm>
              <a:prstGeom prst="rect">
                <a:avLst/>
              </a:prstGeom>
            </p:spPr>
          </p:pic>
          <p:pic>
            <p:nvPicPr>
              <p:cNvPr id="5" name="Imagen 4"/>
              <p:cNvPicPr>
                <a:picLocks noChangeAspect="1"/>
              </p:cNvPicPr>
              <p:nvPr/>
            </p:nvPicPr>
            <p:blipFill rotWithShape="1">
              <a:blip r:embed="rId6"/>
              <a:srcRect l="36316" t="19023" r="35965" b="38949"/>
              <a:stretch/>
            </p:blipFill>
            <p:spPr>
              <a:xfrm>
                <a:off x="1536603" y="1569498"/>
                <a:ext cx="1590369" cy="1026694"/>
              </a:xfrm>
              <a:prstGeom prst="rect">
                <a:avLst/>
              </a:prstGeom>
            </p:spPr>
          </p:pic>
        </p:grpSp>
        <p:sp>
          <p:nvSpPr>
            <p:cNvPr id="11" name="Flecha abajo 10"/>
            <p:cNvSpPr/>
            <p:nvPr/>
          </p:nvSpPr>
          <p:spPr>
            <a:xfrm>
              <a:off x="2461015" y="2327411"/>
              <a:ext cx="368968" cy="737937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grpSp>
          <p:nvGrpSpPr>
            <p:cNvPr id="7" name="Agrupar 6"/>
            <p:cNvGrpSpPr/>
            <p:nvPr/>
          </p:nvGrpSpPr>
          <p:grpSpPr>
            <a:xfrm>
              <a:off x="3367138" y="5162337"/>
              <a:ext cx="931863" cy="1014566"/>
              <a:chOff x="3367138" y="5162337"/>
              <a:chExt cx="931863" cy="1014566"/>
            </a:xfrm>
          </p:grpSpPr>
          <p:pic>
            <p:nvPicPr>
              <p:cNvPr id="16" name="Imagen 1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67138" y="5162337"/>
                <a:ext cx="931863" cy="1014566"/>
              </a:xfrm>
              <a:prstGeom prst="rect">
                <a:avLst/>
              </a:prstGeom>
            </p:spPr>
          </p:pic>
          <p:sp>
            <p:nvSpPr>
              <p:cNvPr id="18" name="CuadroTexto 17"/>
              <p:cNvSpPr txBox="1"/>
              <p:nvPr/>
            </p:nvSpPr>
            <p:spPr>
              <a:xfrm rot="10800000" flipV="1">
                <a:off x="3438972" y="5237982"/>
                <a:ext cx="732870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en-US" sz="600" b="1" dirty="0">
                    <a:latin typeface="Times New Roman" charset="0"/>
                    <a:ea typeface="Times New Roman" charset="0"/>
                    <a:cs typeface="Times New Roman" charset="0"/>
                  </a:rPr>
                  <a:t>WHO Model list</a:t>
                </a:r>
              </a:p>
              <a:p>
                <a:pPr algn="ctr"/>
                <a:r>
                  <a:rPr lang="en-US" sz="600" b="1" dirty="0">
                    <a:latin typeface="Times New Roman" charset="0"/>
                    <a:ea typeface="Times New Roman" charset="0"/>
                    <a:cs typeface="Times New Roman" charset="0"/>
                  </a:rPr>
                  <a:t>of</a:t>
                </a:r>
              </a:p>
              <a:p>
                <a:pPr algn="ctr"/>
                <a:r>
                  <a:rPr lang="en-US" sz="600" b="1" dirty="0">
                    <a:latin typeface="Times New Roman" charset="0"/>
                    <a:ea typeface="Times New Roman" charset="0"/>
                    <a:cs typeface="Times New Roman" charset="0"/>
                  </a:rPr>
                  <a:t>Complementary  Medicines</a:t>
                </a:r>
              </a:p>
            </p:txBody>
          </p:sp>
          <p:pic>
            <p:nvPicPr>
              <p:cNvPr id="22" name="Imagen 2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985922" y="5965149"/>
                <a:ext cx="151020" cy="144382"/>
              </a:xfrm>
              <a:prstGeom prst="rect">
                <a:avLst/>
              </a:prstGeom>
            </p:spPr>
          </p:pic>
        </p:grpSp>
        <p:cxnSp>
          <p:nvCxnSpPr>
            <p:cNvPr id="25" name="Conector recto de flecha 24"/>
            <p:cNvCxnSpPr/>
            <p:nvPr/>
          </p:nvCxnSpPr>
          <p:spPr>
            <a:xfrm>
              <a:off x="2629457" y="4768610"/>
              <a:ext cx="0" cy="759764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de flecha 26"/>
            <p:cNvCxnSpPr/>
            <p:nvPr/>
          </p:nvCxnSpPr>
          <p:spPr>
            <a:xfrm>
              <a:off x="2028132" y="5692025"/>
              <a:ext cx="1196430" cy="0"/>
            </a:xfrm>
            <a:prstGeom prst="straightConnector1">
              <a:avLst/>
            </a:prstGeom>
            <a:ln w="57150">
              <a:solidFill>
                <a:srgbClr val="0432FF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CuadroTexto 45"/>
            <p:cNvSpPr txBox="1"/>
            <p:nvPr/>
          </p:nvSpPr>
          <p:spPr>
            <a:xfrm>
              <a:off x="298598" y="3590527"/>
              <a:ext cx="926792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s-ES_tradnl" dirty="0"/>
                <a:t>PRENSA</a:t>
              </a:r>
            </a:p>
          </p:txBody>
        </p:sp>
        <p:pic>
          <p:nvPicPr>
            <p:cNvPr id="47" name="Imagen 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5288" y="2411689"/>
              <a:ext cx="1176970" cy="1176970"/>
            </a:xfrm>
            <a:prstGeom prst="rect">
              <a:avLst/>
            </a:prstGeom>
          </p:spPr>
        </p:pic>
        <p:grpSp>
          <p:nvGrpSpPr>
            <p:cNvPr id="8" name="Agrupar 7"/>
            <p:cNvGrpSpPr/>
            <p:nvPr/>
          </p:nvGrpSpPr>
          <p:grpSpPr>
            <a:xfrm>
              <a:off x="141508" y="4689381"/>
              <a:ext cx="1877691" cy="2044336"/>
              <a:chOff x="4132" y="4719432"/>
              <a:chExt cx="1877691" cy="2044336"/>
            </a:xfrm>
          </p:grpSpPr>
          <p:pic>
            <p:nvPicPr>
              <p:cNvPr id="36" name="Imagen 3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132" y="4719432"/>
                <a:ext cx="1877691" cy="2044336"/>
              </a:xfrm>
              <a:prstGeom prst="rect">
                <a:avLst/>
              </a:prstGeom>
            </p:spPr>
          </p:pic>
          <p:pic>
            <p:nvPicPr>
              <p:cNvPr id="2" name="Imagen 1"/>
              <p:cNvPicPr>
                <a:picLocks noChangeAspect="1"/>
              </p:cNvPicPr>
              <p:nvPr/>
            </p:nvPicPr>
            <p:blipFill>
              <a:blip r:embed="rId9">
                <a:lum bright="-40000" contrast="-40000"/>
              </a:blip>
              <a:stretch>
                <a:fillRect/>
              </a:stretch>
            </p:blipFill>
            <p:spPr>
              <a:xfrm>
                <a:off x="271808" y="4838501"/>
                <a:ext cx="1412308" cy="1790994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</p:pic>
        </p:grpSp>
      </p:grpSp>
      <p:pic>
        <p:nvPicPr>
          <p:cNvPr id="48" name="Imagen 47">
            <a:extLst>
              <a:ext uri="{FF2B5EF4-FFF2-40B4-BE49-F238E27FC236}">
                <a16:creationId xmlns:a16="http://schemas.microsoft.com/office/drawing/2014/main" id="{ADC5591A-782A-5945-B0DD-8EBC2DF27CD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660" y="270035"/>
            <a:ext cx="2728048" cy="968718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75E5826C-A005-414D-BE29-852B3F6E6DDC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0416" y="1365580"/>
            <a:ext cx="4007133" cy="540435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289D8502-09C0-8646-B6A7-3EC4774EA8B4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8760" y="372064"/>
            <a:ext cx="2817568" cy="829595"/>
          </a:xfrm>
          <a:prstGeom prst="rect">
            <a:avLst/>
          </a:prstGeom>
        </p:spPr>
      </p:pic>
      <p:sp>
        <p:nvSpPr>
          <p:cNvPr id="51" name="CuadroTexto 50">
            <a:extLst>
              <a:ext uri="{FF2B5EF4-FFF2-40B4-BE49-F238E27FC236}">
                <a16:creationId xmlns:a16="http://schemas.microsoft.com/office/drawing/2014/main" id="{203D56C3-5114-D640-A3F2-CD51211D41C2}"/>
              </a:ext>
            </a:extLst>
          </p:cNvPr>
          <p:cNvSpPr txBox="1"/>
          <p:nvPr/>
        </p:nvSpPr>
        <p:spPr>
          <a:xfrm>
            <a:off x="6945525" y="2021089"/>
            <a:ext cx="1830123" cy="584775"/>
          </a:xfrm>
          <a:prstGeom prst="rect">
            <a:avLst/>
          </a:prstGeom>
          <a:solidFill>
            <a:srgbClr val="0432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OTROS META-ANÁLISIS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178C83C-3449-FC45-82E9-67C03B200CD8}"/>
              </a:ext>
            </a:extLst>
          </p:cNvPr>
          <p:cNvGrpSpPr/>
          <p:nvPr/>
        </p:nvGrpSpPr>
        <p:grpSpPr>
          <a:xfrm>
            <a:off x="7264414" y="3053325"/>
            <a:ext cx="4318863" cy="3395854"/>
            <a:chOff x="7264414" y="3007605"/>
            <a:chExt cx="4318863" cy="3395854"/>
          </a:xfrm>
        </p:grpSpPr>
        <p:pic>
          <p:nvPicPr>
            <p:cNvPr id="53" name="Imagen 52">
              <a:extLst>
                <a:ext uri="{FF2B5EF4-FFF2-40B4-BE49-F238E27FC236}">
                  <a16:creationId xmlns:a16="http://schemas.microsoft.com/office/drawing/2014/main" id="{D647B10C-DA3B-724C-93E8-486354A4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264414" y="3919608"/>
              <a:ext cx="1093578" cy="1165975"/>
            </a:xfrm>
            <a:prstGeom prst="rect">
              <a:avLst/>
            </a:prstGeom>
          </p:spPr>
        </p:pic>
        <p:pic>
          <p:nvPicPr>
            <p:cNvPr id="54" name="Imagen 53">
              <a:extLst>
                <a:ext uri="{FF2B5EF4-FFF2-40B4-BE49-F238E27FC236}">
                  <a16:creationId xmlns:a16="http://schemas.microsoft.com/office/drawing/2014/main" id="{AE844EDF-46BF-6F42-8619-046F9B478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42085" y="3053975"/>
              <a:ext cx="1358728" cy="606882"/>
            </a:xfrm>
            <a:prstGeom prst="rect">
              <a:avLst/>
            </a:prstGeom>
          </p:spPr>
        </p:pic>
        <p:pic>
          <p:nvPicPr>
            <p:cNvPr id="55" name="Imagen 54">
              <a:extLst>
                <a:ext uri="{FF2B5EF4-FFF2-40B4-BE49-F238E27FC236}">
                  <a16:creationId xmlns:a16="http://schemas.microsoft.com/office/drawing/2014/main" id="{EB61EB0B-4405-DC40-B547-B6E10EBD5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170510" y="4845135"/>
              <a:ext cx="982133" cy="1454256"/>
            </a:xfrm>
            <a:prstGeom prst="rect">
              <a:avLst/>
            </a:prstGeom>
          </p:spPr>
        </p:pic>
        <p:pic>
          <p:nvPicPr>
            <p:cNvPr id="56" name="Imagen 55">
              <a:extLst>
                <a:ext uri="{FF2B5EF4-FFF2-40B4-BE49-F238E27FC236}">
                  <a16:creationId xmlns:a16="http://schemas.microsoft.com/office/drawing/2014/main" id="{7E4E1123-A67B-FD4E-AF29-B67ECBBDD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626452" y="5085583"/>
              <a:ext cx="956825" cy="1159987"/>
            </a:xfrm>
            <a:prstGeom prst="rect">
              <a:avLst/>
            </a:prstGeom>
          </p:spPr>
        </p:pic>
        <p:pic>
          <p:nvPicPr>
            <p:cNvPr id="57" name="Imagen 56">
              <a:extLst>
                <a:ext uri="{FF2B5EF4-FFF2-40B4-BE49-F238E27FC236}">
                  <a16:creationId xmlns:a16="http://schemas.microsoft.com/office/drawing/2014/main" id="{F68D879F-9495-5745-8DDA-30D351DEE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t="14034" b="14821"/>
            <a:stretch/>
          </p:blipFill>
          <p:spPr>
            <a:xfrm>
              <a:off x="7626178" y="5222041"/>
              <a:ext cx="1079388" cy="1181418"/>
            </a:xfrm>
            <a:prstGeom prst="rect">
              <a:avLst/>
            </a:prstGeom>
          </p:spPr>
        </p:pic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AA6A090E-A64A-9346-8A80-8C65CD2ED335}"/>
                </a:ext>
              </a:extLst>
            </p:cNvPr>
            <p:cNvSpPr txBox="1"/>
            <p:nvPr/>
          </p:nvSpPr>
          <p:spPr>
            <a:xfrm>
              <a:off x="8722610" y="4007567"/>
              <a:ext cx="2363792" cy="584775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 dirty="0">
                  <a:solidFill>
                    <a:schemeClr val="bg1"/>
                  </a:solidFill>
                  <a:latin typeface="Arial Rounded MT Bold" charset="0"/>
                  <a:ea typeface="Arial Rounded MT Bold" charset="0"/>
                  <a:cs typeface="Arial Rounded MT Bold" charset="0"/>
                </a:rPr>
                <a:t>CONTINÚA EN RECOMENDACIONES</a:t>
              </a:r>
            </a:p>
          </p:txBody>
        </p:sp>
        <p:pic>
          <p:nvPicPr>
            <p:cNvPr id="59" name="Imagen 58">
              <a:extLst>
                <a:ext uri="{FF2B5EF4-FFF2-40B4-BE49-F238E27FC236}">
                  <a16:creationId xmlns:a16="http://schemas.microsoft.com/office/drawing/2014/main" id="{407E6E59-FA97-3D48-B443-CC27921EA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761155" y="3007605"/>
              <a:ext cx="1216394" cy="708140"/>
            </a:xfrm>
            <a:prstGeom prst="rect">
              <a:avLst/>
            </a:prstGeom>
          </p:spPr>
        </p:pic>
      </p:grpSp>
      <p:pic>
        <p:nvPicPr>
          <p:cNvPr id="60" name="Imagen 59">
            <a:extLst>
              <a:ext uri="{FF2B5EF4-FFF2-40B4-BE49-F238E27FC236}">
                <a16:creationId xmlns:a16="http://schemas.microsoft.com/office/drawing/2014/main" id="{113E01B6-8C94-FC49-ADC1-4233878274C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090430" y="1817687"/>
            <a:ext cx="2889350" cy="88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97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CuadroTexto 19">
            <a:extLst>
              <a:ext uri="{FF2B5EF4-FFF2-40B4-BE49-F238E27FC236}">
                <a16:creationId xmlns:a16="http://schemas.microsoft.com/office/drawing/2014/main" id="{0678A7CA-B16E-6A4D-A0FF-60179D6DA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5025" y="6162675"/>
            <a:ext cx="5006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9pPr>
          </a:lstStyle>
          <a:p>
            <a:r>
              <a:rPr lang="en-US" altLang="es-MX" sz="1800" i="1">
                <a:latin typeface="Arial" panose="020B0604020202020204" pitchFamily="34" charset="0"/>
                <a:cs typeface="Arial" panose="020B0604020202020204" pitchFamily="34" charset="0"/>
              </a:rPr>
              <a:t>Aymard M., </a:t>
            </a:r>
            <a:r>
              <a:rPr lang="en-US" altLang="es-MX" sz="1800" b="1">
                <a:latin typeface="Arial Rounded MT Bold" panose="020F0704030504030204" pitchFamily="34" charset="77"/>
              </a:rPr>
              <a:t>Vaccine 1995:47-70.</a:t>
            </a:r>
          </a:p>
          <a:p>
            <a:r>
              <a:rPr lang="es-ES_tradnl" altLang="es-MX" sz="1800" i="1">
                <a:latin typeface="Arial Unicode MS" panose="020B0604020202020204" pitchFamily="34" charset="-128"/>
              </a:rPr>
              <a:t>Berri F et al. </a:t>
            </a:r>
            <a:r>
              <a:rPr lang="es-ES_tradnl" altLang="es-MX" sz="1800">
                <a:latin typeface="Arial Rounded MT Bold" panose="020F0704030504030204" pitchFamily="34" charset="77"/>
              </a:rPr>
              <a:t>PLoS Pathog 2013;9 e1003229. </a:t>
            </a:r>
          </a:p>
        </p:txBody>
      </p:sp>
      <p:pic>
        <p:nvPicPr>
          <p:cNvPr id="76802" name="Imagen 20">
            <a:extLst>
              <a:ext uri="{FF2B5EF4-FFF2-40B4-BE49-F238E27FC236}">
                <a16:creationId xmlns:a16="http://schemas.microsoft.com/office/drawing/2014/main" id="{DCFE9503-4397-C847-9F2D-22439EA7A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" t="8957" r="49478" b="31775"/>
          <a:stretch>
            <a:fillRect/>
          </a:stretch>
        </p:blipFill>
        <p:spPr bwMode="auto">
          <a:xfrm>
            <a:off x="71438" y="6378575"/>
            <a:ext cx="23272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6B18300E-A2BA-194D-A915-32E98C311E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480" y="2761499"/>
            <a:ext cx="5809008" cy="3299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6804" name="Rectangle 9">
            <a:extLst>
              <a:ext uri="{FF2B5EF4-FFF2-40B4-BE49-F238E27FC236}">
                <a16:creationId xmlns:a16="http://schemas.microsoft.com/office/drawing/2014/main" id="{E71844A6-4C94-7446-BC23-4F55420C1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3388" y="2684463"/>
            <a:ext cx="1541462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9pPr>
          </a:lstStyle>
          <a:p>
            <a:pPr algn="ctr"/>
            <a:r>
              <a:rPr lang="es-MX" altLang="es-MX" sz="1100">
                <a:latin typeface="Arial Rounded MT Bold" panose="020F0704030504030204" pitchFamily="34" charset="77"/>
              </a:rPr>
              <a:t>Respuesta inmune del organismo</a:t>
            </a:r>
          </a:p>
        </p:txBody>
      </p:sp>
      <p:sp>
        <p:nvSpPr>
          <p:cNvPr id="76805" name="AutoShape 19">
            <a:extLst>
              <a:ext uri="{FF2B5EF4-FFF2-40B4-BE49-F238E27FC236}">
                <a16:creationId xmlns:a16="http://schemas.microsoft.com/office/drawing/2014/main" id="{3144C225-A6BF-024F-B111-EB1ECF5F8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6443" y="3916363"/>
            <a:ext cx="931862" cy="519112"/>
          </a:xfrm>
          <a:prstGeom prst="rightArrow">
            <a:avLst>
              <a:gd name="adj1" fmla="val 50000"/>
              <a:gd name="adj2" fmla="val 69270"/>
            </a:avLst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9pPr>
          </a:lstStyle>
          <a:p>
            <a:endParaRPr lang="es-ES" altLang="es-MX"/>
          </a:p>
        </p:txBody>
      </p:sp>
      <p:sp>
        <p:nvSpPr>
          <p:cNvPr id="76806" name="AutoShape 236">
            <a:extLst>
              <a:ext uri="{FF2B5EF4-FFF2-40B4-BE49-F238E27FC236}">
                <a16:creationId xmlns:a16="http://schemas.microsoft.com/office/drawing/2014/main" id="{54D74AE2-7A26-6845-9A08-C620F39B27D5}"/>
              </a:ext>
            </a:extLst>
          </p:cNvPr>
          <p:cNvSpPr>
            <a:spLocks noChangeArrowheads="1"/>
          </p:cNvSpPr>
          <p:nvPr/>
        </p:nvSpPr>
        <p:spPr bwMode="auto">
          <a:xfrm rot="9060000" flipV="1">
            <a:off x="2108200" y="2000250"/>
            <a:ext cx="1066800" cy="990600"/>
          </a:xfrm>
          <a:custGeom>
            <a:avLst/>
            <a:gdLst>
              <a:gd name="T0" fmla="*/ 1425190275 w 21600"/>
              <a:gd name="T1" fmla="*/ 4725988 h 21600"/>
              <a:gd name="T2" fmla="*/ 888603753 w 21600"/>
              <a:gd name="T3" fmla="*/ 270657740 h 21600"/>
              <a:gd name="T4" fmla="*/ 1376758691 w 21600"/>
              <a:gd name="T5" fmla="*/ 408783931 h 21600"/>
              <a:gd name="T6" fmla="*/ 2147483646 w 21600"/>
              <a:gd name="T7" fmla="*/ -36171530 h 21600"/>
              <a:gd name="T8" fmla="*/ 2147483646 w 21600"/>
              <a:gd name="T9" fmla="*/ 607388821 h 21600"/>
              <a:gd name="T10" fmla="*/ 1564094055 w 21600"/>
              <a:gd name="T11" fmla="*/ 73095002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498" y="5343"/>
                </a:moveTo>
                <a:cubicBezTo>
                  <a:pt x="13407" y="4603"/>
                  <a:pt x="12118" y="4207"/>
                  <a:pt x="10800" y="4207"/>
                </a:cubicBezTo>
                <a:cubicBezTo>
                  <a:pt x="9907" y="4207"/>
                  <a:pt x="9025" y="4389"/>
                  <a:pt x="8205" y="4740"/>
                </a:cubicBezTo>
                <a:lnTo>
                  <a:pt x="6548" y="871"/>
                </a:lnTo>
                <a:cubicBezTo>
                  <a:pt x="7892" y="296"/>
                  <a:pt x="9338" y="-1"/>
                  <a:pt x="10800" y="-1"/>
                </a:cubicBezTo>
                <a:cubicBezTo>
                  <a:pt x="12960" y="-1"/>
                  <a:pt x="15071" y="647"/>
                  <a:pt x="16859" y="1860"/>
                </a:cubicBezTo>
                <a:lnTo>
                  <a:pt x="18374" y="-375"/>
                </a:lnTo>
                <a:lnTo>
                  <a:pt x="19656" y="6297"/>
                </a:lnTo>
                <a:lnTo>
                  <a:pt x="12983" y="7578"/>
                </a:lnTo>
                <a:lnTo>
                  <a:pt x="14498" y="5343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_tradnl"/>
          </a:p>
        </p:txBody>
      </p:sp>
      <p:grpSp>
        <p:nvGrpSpPr>
          <p:cNvPr id="76807" name="Grupo 4">
            <a:extLst>
              <a:ext uri="{FF2B5EF4-FFF2-40B4-BE49-F238E27FC236}">
                <a16:creationId xmlns:a16="http://schemas.microsoft.com/office/drawing/2014/main" id="{F5DBDCDC-C7DB-1141-AB8B-5241B169F259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958850"/>
            <a:ext cx="7756525" cy="1536700"/>
            <a:chOff x="2819401" y="959520"/>
            <a:chExt cx="7757160" cy="1535435"/>
          </a:xfrm>
        </p:grpSpPr>
        <p:sp>
          <p:nvSpPr>
            <p:cNvPr id="76811" name="AutoShape 7">
              <a:extLst>
                <a:ext uri="{FF2B5EF4-FFF2-40B4-BE49-F238E27FC236}">
                  <a16:creationId xmlns:a16="http://schemas.microsoft.com/office/drawing/2014/main" id="{29FAA487-2A66-184D-BA82-5F1BA0F68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9401" y="959520"/>
              <a:ext cx="7757160" cy="1535435"/>
            </a:xfrm>
            <a:prstGeom prst="roundRect">
              <a:avLst>
                <a:gd name="adj" fmla="val 26949"/>
              </a:avLst>
            </a:prstGeom>
            <a:noFill/>
            <a:ln w="3810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1pPr>
              <a:lvl2pPr marL="742950" indent="-28575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2pPr>
              <a:lvl3pPr marL="11430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3pPr>
              <a:lvl4pPr marL="16002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4pPr>
              <a:lvl5pPr marL="20574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9pPr>
            </a:lstStyle>
            <a:p>
              <a:pPr eaLnBrk="1" hangingPunct="1"/>
              <a:endParaRPr lang="es-MX" altLang="es-MX"/>
            </a:p>
          </p:txBody>
        </p:sp>
        <p:grpSp>
          <p:nvGrpSpPr>
            <p:cNvPr id="76812" name="Agrupar 404673">
              <a:extLst>
                <a:ext uri="{FF2B5EF4-FFF2-40B4-BE49-F238E27FC236}">
                  <a16:creationId xmlns:a16="http://schemas.microsoft.com/office/drawing/2014/main" id="{23D9CDD8-9E87-D744-949A-D3776F5C41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87998" y="1283666"/>
              <a:ext cx="855620" cy="896712"/>
              <a:chOff x="6744298" y="1401137"/>
              <a:chExt cx="855620" cy="896712"/>
            </a:xfrm>
          </p:grpSpPr>
          <p:sp>
            <p:nvSpPr>
              <p:cNvPr id="77005" name="Rectangle 11">
                <a:extLst>
                  <a:ext uri="{FF2B5EF4-FFF2-40B4-BE49-F238E27FC236}">
                    <a16:creationId xmlns:a16="http://schemas.microsoft.com/office/drawing/2014/main" id="{0841C145-C580-6C48-91E7-51A874F40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4298" y="1401137"/>
                <a:ext cx="855620" cy="30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lvl1pPr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1pPr>
                <a:lvl2pPr marL="742950" indent="-285750"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2pPr>
                <a:lvl3pPr marL="1143000" indent="-228600"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3pPr>
                <a:lvl4pPr marL="1600200" indent="-228600"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4pPr>
                <a:lvl5pPr marL="2057400" indent="-228600"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rgbClr val="000000"/>
                    </a:solidFill>
                    <a:latin typeface="Gill Sans" panose="020B0502020104020203" pitchFamily="34" charset="-79"/>
                    <a:ea typeface="ヒラギノ角ゴ ProN W3" panose="020B0300000000000000" pitchFamily="34" charset="-128"/>
                    <a:sym typeface="Gill Sans" panose="020B0502020104020203" pitchFamily="34" charset="-79"/>
                  </a:defRPr>
                </a:lvl9pPr>
              </a:lstStyle>
              <a:p>
                <a:r>
                  <a:rPr lang="es-MX" altLang="es-MX" sz="1400">
                    <a:latin typeface="Arial Rounded MT Bold" panose="020F0704030504030204" pitchFamily="34" charset="77"/>
                  </a:rPr>
                  <a:t>Aerosol</a:t>
                </a:r>
              </a:p>
            </p:txBody>
          </p:sp>
          <p:pic>
            <p:nvPicPr>
              <p:cNvPr id="77006" name="Picture 12">
                <a:extLst>
                  <a:ext uri="{FF2B5EF4-FFF2-40B4-BE49-F238E27FC236}">
                    <a16:creationId xmlns:a16="http://schemas.microsoft.com/office/drawing/2014/main" id="{BD0D3827-2413-8549-927A-C31A27E10BE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3461" y="1746987"/>
                <a:ext cx="258762" cy="290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7007" name="Picture 13">
                <a:extLst>
                  <a:ext uri="{FF2B5EF4-FFF2-40B4-BE49-F238E27FC236}">
                    <a16:creationId xmlns:a16="http://schemas.microsoft.com/office/drawing/2014/main" id="{5141FE9F-CE3A-E948-AA7A-F8BCE7ADD26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21123" y="1756512"/>
                <a:ext cx="258763" cy="290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7008" name="Picture 14">
                <a:extLst>
                  <a:ext uri="{FF2B5EF4-FFF2-40B4-BE49-F238E27FC236}">
                    <a16:creationId xmlns:a16="http://schemas.microsoft.com/office/drawing/2014/main" id="{9B07F7AC-2EA5-7647-8021-4CA0306A989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8561" y="2007337"/>
                <a:ext cx="258762" cy="290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6813" name="Agrupar 404672">
              <a:extLst>
                <a:ext uri="{FF2B5EF4-FFF2-40B4-BE49-F238E27FC236}">
                  <a16:creationId xmlns:a16="http://schemas.microsoft.com/office/drawing/2014/main" id="{8F6F9250-515A-934D-8F66-B1D3AF1F26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95641" y="1265297"/>
              <a:ext cx="777875" cy="933450"/>
              <a:chOff x="2699458" y="1351847"/>
              <a:chExt cx="777875" cy="933450"/>
            </a:xfrm>
          </p:grpSpPr>
          <p:sp>
            <p:nvSpPr>
              <p:cNvPr id="77002" name="Freeform 15">
                <a:extLst>
                  <a:ext uri="{FF2B5EF4-FFF2-40B4-BE49-F238E27FC236}">
                    <a16:creationId xmlns:a16="http://schemas.microsoft.com/office/drawing/2014/main" id="{5B6E1B26-7C58-E445-930E-361B76D58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458" y="1351847"/>
                <a:ext cx="777875" cy="927100"/>
              </a:xfrm>
              <a:custGeom>
                <a:avLst/>
                <a:gdLst>
                  <a:gd name="T0" fmla="*/ 2147483646 w 552"/>
                  <a:gd name="T1" fmla="*/ 2147483646 h 584"/>
                  <a:gd name="T2" fmla="*/ 2147483646 w 552"/>
                  <a:gd name="T3" fmla="*/ 2147483646 h 584"/>
                  <a:gd name="T4" fmla="*/ 2147483646 w 552"/>
                  <a:gd name="T5" fmla="*/ 2147483646 h 584"/>
                  <a:gd name="T6" fmla="*/ 2147483646 w 552"/>
                  <a:gd name="T7" fmla="*/ 2147483646 h 584"/>
                  <a:gd name="T8" fmla="*/ 2147483646 w 552"/>
                  <a:gd name="T9" fmla="*/ 2147483646 h 584"/>
                  <a:gd name="T10" fmla="*/ 2147483646 w 552"/>
                  <a:gd name="T11" fmla="*/ 2147483646 h 584"/>
                  <a:gd name="T12" fmla="*/ 2147483646 w 552"/>
                  <a:gd name="T13" fmla="*/ 2147483646 h 584"/>
                  <a:gd name="T14" fmla="*/ 2147483646 w 552"/>
                  <a:gd name="T15" fmla="*/ 2147483646 h 584"/>
                  <a:gd name="T16" fmla="*/ 2147483646 w 552"/>
                  <a:gd name="T17" fmla="*/ 2147483646 h 584"/>
                  <a:gd name="T18" fmla="*/ 2147483646 w 552"/>
                  <a:gd name="T19" fmla="*/ 2147483646 h 584"/>
                  <a:gd name="T20" fmla="*/ 2147483646 w 552"/>
                  <a:gd name="T21" fmla="*/ 2147483646 h 584"/>
                  <a:gd name="T22" fmla="*/ 2147483646 w 552"/>
                  <a:gd name="T23" fmla="*/ 2147483646 h 584"/>
                  <a:gd name="T24" fmla="*/ 2147483646 w 552"/>
                  <a:gd name="T25" fmla="*/ 2147483646 h 584"/>
                  <a:gd name="T26" fmla="*/ 2147483646 w 552"/>
                  <a:gd name="T27" fmla="*/ 2147483646 h 584"/>
                  <a:gd name="T28" fmla="*/ 2147483646 w 552"/>
                  <a:gd name="T29" fmla="*/ 2147483646 h 584"/>
                  <a:gd name="T30" fmla="*/ 2147483646 w 552"/>
                  <a:gd name="T31" fmla="*/ 2147483646 h 584"/>
                  <a:gd name="T32" fmla="*/ 2147483646 w 552"/>
                  <a:gd name="T33" fmla="*/ 2147483646 h 584"/>
                  <a:gd name="T34" fmla="*/ 2147483646 w 552"/>
                  <a:gd name="T35" fmla="*/ 2147483646 h 584"/>
                  <a:gd name="T36" fmla="*/ 2147483646 w 552"/>
                  <a:gd name="T37" fmla="*/ 2147483646 h 584"/>
                  <a:gd name="T38" fmla="*/ 2147483646 w 552"/>
                  <a:gd name="T39" fmla="*/ 2147483646 h 584"/>
                  <a:gd name="T40" fmla="*/ 2147483646 w 552"/>
                  <a:gd name="T41" fmla="*/ 2147483646 h 584"/>
                  <a:gd name="T42" fmla="*/ 2147483646 w 552"/>
                  <a:gd name="T43" fmla="*/ 2147483646 h 584"/>
                  <a:gd name="T44" fmla="*/ 2147483646 w 552"/>
                  <a:gd name="T45" fmla="*/ 2147483646 h 584"/>
                  <a:gd name="T46" fmla="*/ 2147483646 w 552"/>
                  <a:gd name="T47" fmla="*/ 2147483646 h 584"/>
                  <a:gd name="T48" fmla="*/ 2147483646 w 552"/>
                  <a:gd name="T49" fmla="*/ 2147483646 h 584"/>
                  <a:gd name="T50" fmla="*/ 2147483646 w 552"/>
                  <a:gd name="T51" fmla="*/ 2147483646 h 584"/>
                  <a:gd name="T52" fmla="*/ 2147483646 w 552"/>
                  <a:gd name="T53" fmla="*/ 2147483646 h 584"/>
                  <a:gd name="T54" fmla="*/ 2147483646 w 552"/>
                  <a:gd name="T55" fmla="*/ 2147483646 h 584"/>
                  <a:gd name="T56" fmla="*/ 2147483646 w 552"/>
                  <a:gd name="T57" fmla="*/ 2147483646 h 584"/>
                  <a:gd name="T58" fmla="*/ 2147483646 w 552"/>
                  <a:gd name="T59" fmla="*/ 2147483646 h 584"/>
                  <a:gd name="T60" fmla="*/ 2147483646 w 552"/>
                  <a:gd name="T61" fmla="*/ 2147483646 h 584"/>
                  <a:gd name="T62" fmla="*/ 2147483646 w 552"/>
                  <a:gd name="T63" fmla="*/ 2147483646 h 584"/>
                  <a:gd name="T64" fmla="*/ 2147483646 w 552"/>
                  <a:gd name="T65" fmla="*/ 2147483646 h 584"/>
                  <a:gd name="T66" fmla="*/ 2147483646 w 552"/>
                  <a:gd name="T67" fmla="*/ 2147483646 h 584"/>
                  <a:gd name="T68" fmla="*/ 2147483646 w 552"/>
                  <a:gd name="T69" fmla="*/ 2147483646 h 584"/>
                  <a:gd name="T70" fmla="*/ 2147483646 w 552"/>
                  <a:gd name="T71" fmla="*/ 2147483646 h 584"/>
                  <a:gd name="T72" fmla="*/ 2147483646 w 552"/>
                  <a:gd name="T73" fmla="*/ 2147483646 h 584"/>
                  <a:gd name="T74" fmla="*/ 2147483646 w 552"/>
                  <a:gd name="T75" fmla="*/ 2147483646 h 584"/>
                  <a:gd name="T76" fmla="*/ 2147483646 w 552"/>
                  <a:gd name="T77" fmla="*/ 2147483646 h 584"/>
                  <a:gd name="T78" fmla="*/ 2147483646 w 552"/>
                  <a:gd name="T79" fmla="*/ 2147483646 h 584"/>
                  <a:gd name="T80" fmla="*/ 2147483646 w 552"/>
                  <a:gd name="T81" fmla="*/ 2147483646 h 584"/>
                  <a:gd name="T82" fmla="*/ 2147483646 w 552"/>
                  <a:gd name="T83" fmla="*/ 2147483646 h 584"/>
                  <a:gd name="T84" fmla="*/ 2147483646 w 552"/>
                  <a:gd name="T85" fmla="*/ 2147483646 h 584"/>
                  <a:gd name="T86" fmla="*/ 2147483646 w 552"/>
                  <a:gd name="T87" fmla="*/ 2147483646 h 58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552" h="584">
                    <a:moveTo>
                      <a:pt x="286" y="0"/>
                    </a:moveTo>
                    <a:lnTo>
                      <a:pt x="329" y="2"/>
                    </a:lnTo>
                    <a:lnTo>
                      <a:pt x="366" y="7"/>
                    </a:lnTo>
                    <a:lnTo>
                      <a:pt x="399" y="14"/>
                    </a:lnTo>
                    <a:lnTo>
                      <a:pt x="427" y="23"/>
                    </a:lnTo>
                    <a:lnTo>
                      <a:pt x="452" y="32"/>
                    </a:lnTo>
                    <a:lnTo>
                      <a:pt x="471" y="45"/>
                    </a:lnTo>
                    <a:lnTo>
                      <a:pt x="488" y="58"/>
                    </a:lnTo>
                    <a:lnTo>
                      <a:pt x="502" y="73"/>
                    </a:lnTo>
                    <a:lnTo>
                      <a:pt x="514" y="88"/>
                    </a:lnTo>
                    <a:lnTo>
                      <a:pt x="522" y="105"/>
                    </a:lnTo>
                    <a:lnTo>
                      <a:pt x="530" y="122"/>
                    </a:lnTo>
                    <a:lnTo>
                      <a:pt x="535" y="141"/>
                    </a:lnTo>
                    <a:lnTo>
                      <a:pt x="540" y="159"/>
                    </a:lnTo>
                    <a:lnTo>
                      <a:pt x="544" y="178"/>
                    </a:lnTo>
                    <a:lnTo>
                      <a:pt x="549" y="216"/>
                    </a:lnTo>
                    <a:lnTo>
                      <a:pt x="551" y="239"/>
                    </a:lnTo>
                    <a:lnTo>
                      <a:pt x="549" y="260"/>
                    </a:lnTo>
                    <a:lnTo>
                      <a:pt x="545" y="278"/>
                    </a:lnTo>
                    <a:lnTo>
                      <a:pt x="539" y="295"/>
                    </a:lnTo>
                    <a:lnTo>
                      <a:pt x="532" y="311"/>
                    </a:lnTo>
                    <a:lnTo>
                      <a:pt x="524" y="325"/>
                    </a:lnTo>
                    <a:lnTo>
                      <a:pt x="504" y="352"/>
                    </a:lnTo>
                    <a:lnTo>
                      <a:pt x="484" y="378"/>
                    </a:lnTo>
                    <a:lnTo>
                      <a:pt x="467" y="407"/>
                    </a:lnTo>
                    <a:lnTo>
                      <a:pt x="460" y="422"/>
                    </a:lnTo>
                    <a:lnTo>
                      <a:pt x="454" y="440"/>
                    </a:lnTo>
                    <a:lnTo>
                      <a:pt x="450" y="460"/>
                    </a:lnTo>
                    <a:lnTo>
                      <a:pt x="448" y="481"/>
                    </a:lnTo>
                    <a:lnTo>
                      <a:pt x="453" y="503"/>
                    </a:lnTo>
                    <a:lnTo>
                      <a:pt x="455" y="527"/>
                    </a:lnTo>
                    <a:lnTo>
                      <a:pt x="456" y="552"/>
                    </a:lnTo>
                    <a:lnTo>
                      <a:pt x="456" y="580"/>
                    </a:lnTo>
                    <a:lnTo>
                      <a:pt x="370" y="583"/>
                    </a:lnTo>
                    <a:lnTo>
                      <a:pt x="284" y="582"/>
                    </a:lnTo>
                    <a:lnTo>
                      <a:pt x="173" y="580"/>
                    </a:lnTo>
                    <a:lnTo>
                      <a:pt x="171" y="542"/>
                    </a:lnTo>
                    <a:lnTo>
                      <a:pt x="170" y="534"/>
                    </a:lnTo>
                    <a:lnTo>
                      <a:pt x="168" y="531"/>
                    </a:lnTo>
                    <a:lnTo>
                      <a:pt x="118" y="532"/>
                    </a:lnTo>
                    <a:lnTo>
                      <a:pt x="93" y="531"/>
                    </a:lnTo>
                    <a:lnTo>
                      <a:pt x="68" y="530"/>
                    </a:lnTo>
                    <a:lnTo>
                      <a:pt x="61" y="526"/>
                    </a:lnTo>
                    <a:lnTo>
                      <a:pt x="55" y="521"/>
                    </a:lnTo>
                    <a:lnTo>
                      <a:pt x="50" y="513"/>
                    </a:lnTo>
                    <a:lnTo>
                      <a:pt x="46" y="505"/>
                    </a:lnTo>
                    <a:lnTo>
                      <a:pt x="49" y="478"/>
                    </a:lnTo>
                    <a:lnTo>
                      <a:pt x="46" y="456"/>
                    </a:lnTo>
                    <a:lnTo>
                      <a:pt x="44" y="448"/>
                    </a:lnTo>
                    <a:lnTo>
                      <a:pt x="42" y="441"/>
                    </a:lnTo>
                    <a:lnTo>
                      <a:pt x="44" y="435"/>
                    </a:lnTo>
                    <a:lnTo>
                      <a:pt x="46" y="431"/>
                    </a:lnTo>
                    <a:lnTo>
                      <a:pt x="40" y="425"/>
                    </a:lnTo>
                    <a:lnTo>
                      <a:pt x="36" y="421"/>
                    </a:lnTo>
                    <a:lnTo>
                      <a:pt x="35" y="416"/>
                    </a:lnTo>
                    <a:lnTo>
                      <a:pt x="36" y="410"/>
                    </a:lnTo>
                    <a:lnTo>
                      <a:pt x="38" y="397"/>
                    </a:lnTo>
                    <a:lnTo>
                      <a:pt x="39" y="391"/>
                    </a:lnTo>
                    <a:lnTo>
                      <a:pt x="38" y="385"/>
                    </a:lnTo>
                    <a:lnTo>
                      <a:pt x="12" y="384"/>
                    </a:lnTo>
                    <a:lnTo>
                      <a:pt x="8" y="383"/>
                    </a:lnTo>
                    <a:lnTo>
                      <a:pt x="5" y="381"/>
                    </a:lnTo>
                    <a:lnTo>
                      <a:pt x="0" y="374"/>
                    </a:lnTo>
                    <a:lnTo>
                      <a:pt x="3" y="363"/>
                    </a:lnTo>
                    <a:lnTo>
                      <a:pt x="9" y="350"/>
                    </a:lnTo>
                    <a:lnTo>
                      <a:pt x="29" y="318"/>
                    </a:lnTo>
                    <a:lnTo>
                      <a:pt x="49" y="283"/>
                    </a:lnTo>
                    <a:lnTo>
                      <a:pt x="56" y="266"/>
                    </a:lnTo>
                    <a:lnTo>
                      <a:pt x="59" y="250"/>
                    </a:lnTo>
                    <a:lnTo>
                      <a:pt x="55" y="236"/>
                    </a:lnTo>
                    <a:lnTo>
                      <a:pt x="48" y="224"/>
                    </a:lnTo>
                    <a:lnTo>
                      <a:pt x="42" y="210"/>
                    </a:lnTo>
                    <a:lnTo>
                      <a:pt x="38" y="195"/>
                    </a:lnTo>
                    <a:lnTo>
                      <a:pt x="44" y="171"/>
                    </a:lnTo>
                    <a:lnTo>
                      <a:pt x="51" y="150"/>
                    </a:lnTo>
                    <a:lnTo>
                      <a:pt x="60" y="129"/>
                    </a:lnTo>
                    <a:lnTo>
                      <a:pt x="69" y="111"/>
                    </a:lnTo>
                    <a:lnTo>
                      <a:pt x="80" y="93"/>
                    </a:lnTo>
                    <a:lnTo>
                      <a:pt x="92" y="78"/>
                    </a:lnTo>
                    <a:lnTo>
                      <a:pt x="106" y="63"/>
                    </a:lnTo>
                    <a:lnTo>
                      <a:pt x="120" y="50"/>
                    </a:lnTo>
                    <a:lnTo>
                      <a:pt x="137" y="39"/>
                    </a:lnTo>
                    <a:lnTo>
                      <a:pt x="154" y="29"/>
                    </a:lnTo>
                    <a:lnTo>
                      <a:pt x="173" y="20"/>
                    </a:lnTo>
                    <a:lnTo>
                      <a:pt x="193" y="13"/>
                    </a:lnTo>
                    <a:lnTo>
                      <a:pt x="215" y="8"/>
                    </a:lnTo>
                    <a:lnTo>
                      <a:pt x="237" y="3"/>
                    </a:lnTo>
                    <a:lnTo>
                      <a:pt x="261" y="1"/>
                    </a:lnTo>
                    <a:lnTo>
                      <a:pt x="286" y="0"/>
                    </a:lnTo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7003" name="Freeform 16">
                <a:extLst>
                  <a:ext uri="{FF2B5EF4-FFF2-40B4-BE49-F238E27FC236}">
                    <a16:creationId xmlns:a16="http://schemas.microsoft.com/office/drawing/2014/main" id="{C6B2BDD9-5196-EE4E-A5B1-FB2B5CE61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371" y="1824922"/>
                <a:ext cx="423862" cy="457200"/>
              </a:xfrm>
              <a:custGeom>
                <a:avLst/>
                <a:gdLst>
                  <a:gd name="T0" fmla="*/ 2147483646 w 301"/>
                  <a:gd name="T1" fmla="*/ 2147483646 h 288"/>
                  <a:gd name="T2" fmla="*/ 2147483646 w 301"/>
                  <a:gd name="T3" fmla="*/ 2147483646 h 288"/>
                  <a:gd name="T4" fmla="*/ 2147483646 w 301"/>
                  <a:gd name="T5" fmla="*/ 2147483646 h 288"/>
                  <a:gd name="T6" fmla="*/ 2147483646 w 301"/>
                  <a:gd name="T7" fmla="*/ 2147483646 h 288"/>
                  <a:gd name="T8" fmla="*/ 2147483646 w 301"/>
                  <a:gd name="T9" fmla="*/ 2147483646 h 288"/>
                  <a:gd name="T10" fmla="*/ 2147483646 w 301"/>
                  <a:gd name="T11" fmla="*/ 2147483646 h 288"/>
                  <a:gd name="T12" fmla="*/ 2147483646 w 301"/>
                  <a:gd name="T13" fmla="*/ 2147483646 h 288"/>
                  <a:gd name="T14" fmla="*/ 2147483646 w 301"/>
                  <a:gd name="T15" fmla="*/ 2147483646 h 288"/>
                  <a:gd name="T16" fmla="*/ 2147483646 w 301"/>
                  <a:gd name="T17" fmla="*/ 2147483646 h 288"/>
                  <a:gd name="T18" fmla="*/ 2147483646 w 301"/>
                  <a:gd name="T19" fmla="*/ 2147483646 h 288"/>
                  <a:gd name="T20" fmla="*/ 2147483646 w 301"/>
                  <a:gd name="T21" fmla="*/ 2147483646 h 288"/>
                  <a:gd name="T22" fmla="*/ 2147483646 w 301"/>
                  <a:gd name="T23" fmla="*/ 2147483646 h 288"/>
                  <a:gd name="T24" fmla="*/ 2147483646 w 301"/>
                  <a:gd name="T25" fmla="*/ 2147483646 h 288"/>
                  <a:gd name="T26" fmla="*/ 2147483646 w 301"/>
                  <a:gd name="T27" fmla="*/ 2147483646 h 288"/>
                  <a:gd name="T28" fmla="*/ 2147483646 w 301"/>
                  <a:gd name="T29" fmla="*/ 2147483646 h 288"/>
                  <a:gd name="T30" fmla="*/ 2147483646 w 301"/>
                  <a:gd name="T31" fmla="*/ 2147483646 h 288"/>
                  <a:gd name="T32" fmla="*/ 2147483646 w 301"/>
                  <a:gd name="T33" fmla="*/ 2147483646 h 288"/>
                  <a:gd name="T34" fmla="*/ 2147483646 w 301"/>
                  <a:gd name="T35" fmla="*/ 2147483646 h 288"/>
                  <a:gd name="T36" fmla="*/ 2147483646 w 301"/>
                  <a:gd name="T37" fmla="*/ 2147483646 h 288"/>
                  <a:gd name="T38" fmla="*/ 2147483646 w 301"/>
                  <a:gd name="T39" fmla="*/ 2147483646 h 288"/>
                  <a:gd name="T40" fmla="*/ 2147483646 w 301"/>
                  <a:gd name="T41" fmla="*/ 2147483646 h 288"/>
                  <a:gd name="T42" fmla="*/ 2147483646 w 301"/>
                  <a:gd name="T43" fmla="*/ 2147483646 h 288"/>
                  <a:gd name="T44" fmla="*/ 2147483646 w 301"/>
                  <a:gd name="T45" fmla="*/ 2147483646 h 288"/>
                  <a:gd name="T46" fmla="*/ 2147483646 w 301"/>
                  <a:gd name="T47" fmla="*/ 2147483646 h 288"/>
                  <a:gd name="T48" fmla="*/ 2147483646 w 301"/>
                  <a:gd name="T49" fmla="*/ 2147483646 h 288"/>
                  <a:gd name="T50" fmla="*/ 2147483646 w 301"/>
                  <a:gd name="T51" fmla="*/ 2147483646 h 288"/>
                  <a:gd name="T52" fmla="*/ 0 w 301"/>
                  <a:gd name="T53" fmla="*/ 2147483646 h 288"/>
                  <a:gd name="T54" fmla="*/ 2147483646 w 301"/>
                  <a:gd name="T55" fmla="*/ 2147483646 h 288"/>
                  <a:gd name="T56" fmla="*/ 2147483646 w 301"/>
                  <a:gd name="T57" fmla="*/ 2147483646 h 288"/>
                  <a:gd name="T58" fmla="*/ 2147483646 w 301"/>
                  <a:gd name="T59" fmla="*/ 2147483646 h 288"/>
                  <a:gd name="T60" fmla="*/ 2147483646 w 301"/>
                  <a:gd name="T61" fmla="*/ 2147483646 h 288"/>
                  <a:gd name="T62" fmla="*/ 2147483646 w 301"/>
                  <a:gd name="T63" fmla="*/ 2147483646 h 288"/>
                  <a:gd name="T64" fmla="*/ 2147483646 w 301"/>
                  <a:gd name="T65" fmla="*/ 2147483646 h 288"/>
                  <a:gd name="T66" fmla="*/ 2147483646 w 301"/>
                  <a:gd name="T67" fmla="*/ 2147483646 h 288"/>
                  <a:gd name="T68" fmla="*/ 2147483646 w 301"/>
                  <a:gd name="T69" fmla="*/ 2147483646 h 288"/>
                  <a:gd name="T70" fmla="*/ 2147483646 w 301"/>
                  <a:gd name="T71" fmla="*/ 2147483646 h 288"/>
                  <a:gd name="T72" fmla="*/ 2147483646 w 301"/>
                  <a:gd name="T73" fmla="*/ 2147483646 h 288"/>
                  <a:gd name="T74" fmla="*/ 2147483646 w 301"/>
                  <a:gd name="T75" fmla="*/ 2147483646 h 288"/>
                  <a:gd name="T76" fmla="*/ 2147483646 w 301"/>
                  <a:gd name="T77" fmla="*/ 2147483646 h 288"/>
                  <a:gd name="T78" fmla="*/ 2147483646 w 301"/>
                  <a:gd name="T79" fmla="*/ 2147483646 h 288"/>
                  <a:gd name="T80" fmla="*/ 2147483646 w 301"/>
                  <a:gd name="T81" fmla="*/ 2147483646 h 288"/>
                  <a:gd name="T82" fmla="*/ 2147483646 w 301"/>
                  <a:gd name="T83" fmla="*/ 2147483646 h 288"/>
                  <a:gd name="T84" fmla="*/ 2147483646 w 301"/>
                  <a:gd name="T85" fmla="*/ 2147483646 h 288"/>
                  <a:gd name="T86" fmla="*/ 2147483646 w 301"/>
                  <a:gd name="T87" fmla="*/ 2147483646 h 28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301" h="288">
                    <a:moveTo>
                      <a:pt x="299" y="286"/>
                    </a:moveTo>
                    <a:lnTo>
                      <a:pt x="300" y="225"/>
                    </a:lnTo>
                    <a:lnTo>
                      <a:pt x="299" y="160"/>
                    </a:lnTo>
                    <a:lnTo>
                      <a:pt x="295" y="134"/>
                    </a:lnTo>
                    <a:lnTo>
                      <a:pt x="290" y="111"/>
                    </a:lnTo>
                    <a:lnTo>
                      <a:pt x="283" y="91"/>
                    </a:lnTo>
                    <a:lnTo>
                      <a:pt x="274" y="74"/>
                    </a:lnTo>
                    <a:lnTo>
                      <a:pt x="265" y="58"/>
                    </a:lnTo>
                    <a:lnTo>
                      <a:pt x="255" y="45"/>
                    </a:lnTo>
                    <a:lnTo>
                      <a:pt x="244" y="34"/>
                    </a:lnTo>
                    <a:lnTo>
                      <a:pt x="231" y="25"/>
                    </a:lnTo>
                    <a:lnTo>
                      <a:pt x="219" y="17"/>
                    </a:lnTo>
                    <a:lnTo>
                      <a:pt x="207" y="12"/>
                    </a:lnTo>
                    <a:lnTo>
                      <a:pt x="193" y="7"/>
                    </a:lnTo>
                    <a:lnTo>
                      <a:pt x="180" y="4"/>
                    </a:lnTo>
                    <a:lnTo>
                      <a:pt x="154" y="1"/>
                    </a:lnTo>
                    <a:lnTo>
                      <a:pt x="129" y="0"/>
                    </a:lnTo>
                    <a:lnTo>
                      <a:pt x="110" y="1"/>
                    </a:lnTo>
                    <a:lnTo>
                      <a:pt x="93" y="2"/>
                    </a:lnTo>
                    <a:lnTo>
                      <a:pt x="78" y="6"/>
                    </a:lnTo>
                    <a:lnTo>
                      <a:pt x="64" y="12"/>
                    </a:lnTo>
                    <a:lnTo>
                      <a:pt x="52" y="17"/>
                    </a:lnTo>
                    <a:lnTo>
                      <a:pt x="41" y="24"/>
                    </a:lnTo>
                    <a:lnTo>
                      <a:pt x="25" y="39"/>
                    </a:lnTo>
                    <a:lnTo>
                      <a:pt x="13" y="54"/>
                    </a:lnTo>
                    <a:lnTo>
                      <a:pt x="5" y="68"/>
                    </a:lnTo>
                    <a:lnTo>
                      <a:pt x="2" y="80"/>
                    </a:lnTo>
                    <a:lnTo>
                      <a:pt x="2" y="86"/>
                    </a:lnTo>
                    <a:lnTo>
                      <a:pt x="4" y="87"/>
                    </a:lnTo>
                    <a:lnTo>
                      <a:pt x="9" y="87"/>
                    </a:lnTo>
                    <a:lnTo>
                      <a:pt x="26" y="84"/>
                    </a:lnTo>
                    <a:lnTo>
                      <a:pt x="51" y="81"/>
                    </a:lnTo>
                    <a:lnTo>
                      <a:pt x="83" y="80"/>
                    </a:lnTo>
                    <a:lnTo>
                      <a:pt x="123" y="81"/>
                    </a:lnTo>
                    <a:lnTo>
                      <a:pt x="158" y="86"/>
                    </a:lnTo>
                    <a:lnTo>
                      <a:pt x="188" y="95"/>
                    </a:lnTo>
                    <a:lnTo>
                      <a:pt x="212" y="105"/>
                    </a:lnTo>
                    <a:lnTo>
                      <a:pt x="231" y="115"/>
                    </a:lnTo>
                    <a:lnTo>
                      <a:pt x="245" y="126"/>
                    </a:lnTo>
                    <a:lnTo>
                      <a:pt x="253" y="134"/>
                    </a:lnTo>
                    <a:lnTo>
                      <a:pt x="255" y="139"/>
                    </a:lnTo>
                    <a:lnTo>
                      <a:pt x="253" y="141"/>
                    </a:lnTo>
                    <a:lnTo>
                      <a:pt x="249" y="142"/>
                    </a:lnTo>
                    <a:lnTo>
                      <a:pt x="237" y="139"/>
                    </a:lnTo>
                    <a:lnTo>
                      <a:pt x="198" y="125"/>
                    </a:lnTo>
                    <a:lnTo>
                      <a:pt x="173" y="116"/>
                    </a:lnTo>
                    <a:lnTo>
                      <a:pt x="144" y="108"/>
                    </a:lnTo>
                    <a:lnTo>
                      <a:pt x="112" y="101"/>
                    </a:lnTo>
                    <a:lnTo>
                      <a:pt x="76" y="99"/>
                    </a:lnTo>
                    <a:lnTo>
                      <a:pt x="47" y="101"/>
                    </a:lnTo>
                    <a:lnTo>
                      <a:pt x="23" y="104"/>
                    </a:lnTo>
                    <a:lnTo>
                      <a:pt x="6" y="109"/>
                    </a:lnTo>
                    <a:lnTo>
                      <a:pt x="2" y="112"/>
                    </a:lnTo>
                    <a:lnTo>
                      <a:pt x="0" y="116"/>
                    </a:lnTo>
                    <a:lnTo>
                      <a:pt x="1" y="118"/>
                    </a:lnTo>
                    <a:lnTo>
                      <a:pt x="3" y="120"/>
                    </a:lnTo>
                    <a:lnTo>
                      <a:pt x="10" y="125"/>
                    </a:lnTo>
                    <a:lnTo>
                      <a:pt x="17" y="129"/>
                    </a:lnTo>
                    <a:lnTo>
                      <a:pt x="19" y="135"/>
                    </a:lnTo>
                    <a:lnTo>
                      <a:pt x="17" y="138"/>
                    </a:lnTo>
                    <a:lnTo>
                      <a:pt x="14" y="139"/>
                    </a:lnTo>
                    <a:lnTo>
                      <a:pt x="10" y="141"/>
                    </a:lnTo>
                    <a:lnTo>
                      <a:pt x="6" y="145"/>
                    </a:lnTo>
                    <a:lnTo>
                      <a:pt x="9" y="157"/>
                    </a:lnTo>
                    <a:lnTo>
                      <a:pt x="12" y="161"/>
                    </a:lnTo>
                    <a:lnTo>
                      <a:pt x="15" y="165"/>
                    </a:lnTo>
                    <a:lnTo>
                      <a:pt x="46" y="147"/>
                    </a:lnTo>
                    <a:lnTo>
                      <a:pt x="74" y="136"/>
                    </a:lnTo>
                    <a:lnTo>
                      <a:pt x="100" y="131"/>
                    </a:lnTo>
                    <a:lnTo>
                      <a:pt x="123" y="130"/>
                    </a:lnTo>
                    <a:lnTo>
                      <a:pt x="142" y="131"/>
                    </a:lnTo>
                    <a:lnTo>
                      <a:pt x="160" y="134"/>
                    </a:lnTo>
                    <a:lnTo>
                      <a:pt x="195" y="145"/>
                    </a:lnTo>
                    <a:lnTo>
                      <a:pt x="222" y="157"/>
                    </a:lnTo>
                    <a:lnTo>
                      <a:pt x="230" y="163"/>
                    </a:lnTo>
                    <a:lnTo>
                      <a:pt x="233" y="167"/>
                    </a:lnTo>
                    <a:lnTo>
                      <a:pt x="233" y="172"/>
                    </a:lnTo>
                    <a:lnTo>
                      <a:pt x="231" y="177"/>
                    </a:lnTo>
                    <a:lnTo>
                      <a:pt x="222" y="187"/>
                    </a:lnTo>
                    <a:lnTo>
                      <a:pt x="212" y="199"/>
                    </a:lnTo>
                    <a:lnTo>
                      <a:pt x="209" y="206"/>
                    </a:lnTo>
                    <a:lnTo>
                      <a:pt x="207" y="213"/>
                    </a:lnTo>
                    <a:lnTo>
                      <a:pt x="207" y="285"/>
                    </a:lnTo>
                    <a:lnTo>
                      <a:pt x="248" y="286"/>
                    </a:lnTo>
                    <a:lnTo>
                      <a:pt x="257" y="287"/>
                    </a:lnTo>
                    <a:lnTo>
                      <a:pt x="269" y="190"/>
                    </a:lnTo>
                    <a:lnTo>
                      <a:pt x="257" y="287"/>
                    </a:lnTo>
                    <a:lnTo>
                      <a:pt x="299" y="286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7004" name="Freeform 17">
                <a:extLst>
                  <a:ext uri="{FF2B5EF4-FFF2-40B4-BE49-F238E27FC236}">
                    <a16:creationId xmlns:a16="http://schemas.microsoft.com/office/drawing/2014/main" id="{B0AE4EA8-F1BC-5944-8825-E8E528FD0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371" y="1824922"/>
                <a:ext cx="428625" cy="460375"/>
              </a:xfrm>
              <a:custGeom>
                <a:avLst/>
                <a:gdLst>
                  <a:gd name="T0" fmla="*/ 2147483646 w 304"/>
                  <a:gd name="T1" fmla="*/ 2147483646 h 290"/>
                  <a:gd name="T2" fmla="*/ 2147483646 w 304"/>
                  <a:gd name="T3" fmla="*/ 2147483646 h 290"/>
                  <a:gd name="T4" fmla="*/ 2147483646 w 304"/>
                  <a:gd name="T5" fmla="*/ 2147483646 h 290"/>
                  <a:gd name="T6" fmla="*/ 2147483646 w 304"/>
                  <a:gd name="T7" fmla="*/ 2147483646 h 290"/>
                  <a:gd name="T8" fmla="*/ 2147483646 w 304"/>
                  <a:gd name="T9" fmla="*/ 2147483646 h 290"/>
                  <a:gd name="T10" fmla="*/ 2147483646 w 304"/>
                  <a:gd name="T11" fmla="*/ 2147483646 h 290"/>
                  <a:gd name="T12" fmla="*/ 2147483646 w 304"/>
                  <a:gd name="T13" fmla="*/ 2147483646 h 290"/>
                  <a:gd name="T14" fmla="*/ 2147483646 w 304"/>
                  <a:gd name="T15" fmla="*/ 2147483646 h 290"/>
                  <a:gd name="T16" fmla="*/ 2147483646 w 304"/>
                  <a:gd name="T17" fmla="*/ 2147483646 h 290"/>
                  <a:gd name="T18" fmla="*/ 2147483646 w 304"/>
                  <a:gd name="T19" fmla="*/ 2147483646 h 290"/>
                  <a:gd name="T20" fmla="*/ 2147483646 w 304"/>
                  <a:gd name="T21" fmla="*/ 2147483646 h 290"/>
                  <a:gd name="T22" fmla="*/ 2147483646 w 304"/>
                  <a:gd name="T23" fmla="*/ 2147483646 h 290"/>
                  <a:gd name="T24" fmla="*/ 2147483646 w 304"/>
                  <a:gd name="T25" fmla="*/ 2147483646 h 290"/>
                  <a:gd name="T26" fmla="*/ 2147483646 w 304"/>
                  <a:gd name="T27" fmla="*/ 2147483646 h 290"/>
                  <a:gd name="T28" fmla="*/ 2147483646 w 304"/>
                  <a:gd name="T29" fmla="*/ 2147483646 h 290"/>
                  <a:gd name="T30" fmla="*/ 2147483646 w 304"/>
                  <a:gd name="T31" fmla="*/ 2147483646 h 290"/>
                  <a:gd name="T32" fmla="*/ 2147483646 w 304"/>
                  <a:gd name="T33" fmla="*/ 2147483646 h 290"/>
                  <a:gd name="T34" fmla="*/ 2147483646 w 304"/>
                  <a:gd name="T35" fmla="*/ 2147483646 h 290"/>
                  <a:gd name="T36" fmla="*/ 2147483646 w 304"/>
                  <a:gd name="T37" fmla="*/ 2147483646 h 290"/>
                  <a:gd name="T38" fmla="*/ 2147483646 w 304"/>
                  <a:gd name="T39" fmla="*/ 2147483646 h 290"/>
                  <a:gd name="T40" fmla="*/ 2147483646 w 304"/>
                  <a:gd name="T41" fmla="*/ 2147483646 h 290"/>
                  <a:gd name="T42" fmla="*/ 2147483646 w 304"/>
                  <a:gd name="T43" fmla="*/ 2147483646 h 290"/>
                  <a:gd name="T44" fmla="*/ 2147483646 w 304"/>
                  <a:gd name="T45" fmla="*/ 2147483646 h 290"/>
                  <a:gd name="T46" fmla="*/ 2147483646 w 304"/>
                  <a:gd name="T47" fmla="*/ 2147483646 h 290"/>
                  <a:gd name="T48" fmla="*/ 2147483646 w 304"/>
                  <a:gd name="T49" fmla="*/ 2147483646 h 290"/>
                  <a:gd name="T50" fmla="*/ 2147483646 w 304"/>
                  <a:gd name="T51" fmla="*/ 2147483646 h 290"/>
                  <a:gd name="T52" fmla="*/ 0 w 304"/>
                  <a:gd name="T53" fmla="*/ 2147483646 h 290"/>
                  <a:gd name="T54" fmla="*/ 2147483646 w 304"/>
                  <a:gd name="T55" fmla="*/ 2147483646 h 290"/>
                  <a:gd name="T56" fmla="*/ 2147483646 w 304"/>
                  <a:gd name="T57" fmla="*/ 2147483646 h 290"/>
                  <a:gd name="T58" fmla="*/ 2147483646 w 304"/>
                  <a:gd name="T59" fmla="*/ 2147483646 h 290"/>
                  <a:gd name="T60" fmla="*/ 2147483646 w 304"/>
                  <a:gd name="T61" fmla="*/ 2147483646 h 290"/>
                  <a:gd name="T62" fmla="*/ 2147483646 w 304"/>
                  <a:gd name="T63" fmla="*/ 2147483646 h 290"/>
                  <a:gd name="T64" fmla="*/ 2147483646 w 304"/>
                  <a:gd name="T65" fmla="*/ 2147483646 h 290"/>
                  <a:gd name="T66" fmla="*/ 2147483646 w 304"/>
                  <a:gd name="T67" fmla="*/ 2147483646 h 290"/>
                  <a:gd name="T68" fmla="*/ 2147483646 w 304"/>
                  <a:gd name="T69" fmla="*/ 2147483646 h 290"/>
                  <a:gd name="T70" fmla="*/ 2147483646 w 304"/>
                  <a:gd name="T71" fmla="*/ 2147483646 h 290"/>
                  <a:gd name="T72" fmla="*/ 2147483646 w 304"/>
                  <a:gd name="T73" fmla="*/ 2147483646 h 290"/>
                  <a:gd name="T74" fmla="*/ 2147483646 w 304"/>
                  <a:gd name="T75" fmla="*/ 2147483646 h 290"/>
                  <a:gd name="T76" fmla="*/ 2147483646 w 304"/>
                  <a:gd name="T77" fmla="*/ 2147483646 h 290"/>
                  <a:gd name="T78" fmla="*/ 2147483646 w 304"/>
                  <a:gd name="T79" fmla="*/ 2147483646 h 290"/>
                  <a:gd name="T80" fmla="*/ 2147483646 w 304"/>
                  <a:gd name="T81" fmla="*/ 2147483646 h 29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04" h="290">
                    <a:moveTo>
                      <a:pt x="302" y="289"/>
                    </a:moveTo>
                    <a:lnTo>
                      <a:pt x="303" y="228"/>
                    </a:lnTo>
                    <a:lnTo>
                      <a:pt x="302" y="162"/>
                    </a:lnTo>
                    <a:lnTo>
                      <a:pt x="298" y="136"/>
                    </a:lnTo>
                    <a:lnTo>
                      <a:pt x="293" y="112"/>
                    </a:lnTo>
                    <a:lnTo>
                      <a:pt x="285" y="92"/>
                    </a:lnTo>
                    <a:lnTo>
                      <a:pt x="277" y="75"/>
                    </a:lnTo>
                    <a:lnTo>
                      <a:pt x="268" y="59"/>
                    </a:lnTo>
                    <a:lnTo>
                      <a:pt x="257" y="45"/>
                    </a:lnTo>
                    <a:lnTo>
                      <a:pt x="246" y="34"/>
                    </a:lnTo>
                    <a:lnTo>
                      <a:pt x="234" y="25"/>
                    </a:lnTo>
                    <a:lnTo>
                      <a:pt x="221" y="17"/>
                    </a:lnTo>
                    <a:lnTo>
                      <a:pt x="209" y="12"/>
                    </a:lnTo>
                    <a:lnTo>
                      <a:pt x="195" y="8"/>
                    </a:lnTo>
                    <a:lnTo>
                      <a:pt x="182" y="4"/>
                    </a:lnTo>
                    <a:lnTo>
                      <a:pt x="155" y="1"/>
                    </a:lnTo>
                    <a:lnTo>
                      <a:pt x="130" y="0"/>
                    </a:lnTo>
                    <a:lnTo>
                      <a:pt x="111" y="1"/>
                    </a:lnTo>
                    <a:lnTo>
                      <a:pt x="94" y="2"/>
                    </a:lnTo>
                    <a:lnTo>
                      <a:pt x="79" y="6"/>
                    </a:lnTo>
                    <a:lnTo>
                      <a:pt x="65" y="12"/>
                    </a:lnTo>
                    <a:lnTo>
                      <a:pt x="53" y="17"/>
                    </a:lnTo>
                    <a:lnTo>
                      <a:pt x="42" y="24"/>
                    </a:lnTo>
                    <a:lnTo>
                      <a:pt x="25" y="39"/>
                    </a:lnTo>
                    <a:lnTo>
                      <a:pt x="13" y="54"/>
                    </a:lnTo>
                    <a:lnTo>
                      <a:pt x="5" y="69"/>
                    </a:lnTo>
                    <a:lnTo>
                      <a:pt x="2" y="80"/>
                    </a:lnTo>
                    <a:lnTo>
                      <a:pt x="2" y="87"/>
                    </a:lnTo>
                    <a:lnTo>
                      <a:pt x="4" y="88"/>
                    </a:lnTo>
                    <a:lnTo>
                      <a:pt x="9" y="88"/>
                    </a:lnTo>
                    <a:lnTo>
                      <a:pt x="26" y="85"/>
                    </a:lnTo>
                    <a:lnTo>
                      <a:pt x="52" y="82"/>
                    </a:lnTo>
                    <a:lnTo>
                      <a:pt x="84" y="80"/>
                    </a:lnTo>
                    <a:lnTo>
                      <a:pt x="124" y="82"/>
                    </a:lnTo>
                    <a:lnTo>
                      <a:pt x="159" y="87"/>
                    </a:lnTo>
                    <a:lnTo>
                      <a:pt x="190" y="96"/>
                    </a:lnTo>
                    <a:lnTo>
                      <a:pt x="214" y="106"/>
                    </a:lnTo>
                    <a:lnTo>
                      <a:pt x="234" y="117"/>
                    </a:lnTo>
                    <a:lnTo>
                      <a:pt x="247" y="127"/>
                    </a:lnTo>
                    <a:lnTo>
                      <a:pt x="256" y="135"/>
                    </a:lnTo>
                    <a:lnTo>
                      <a:pt x="257" y="141"/>
                    </a:lnTo>
                    <a:lnTo>
                      <a:pt x="255" y="143"/>
                    </a:lnTo>
                    <a:lnTo>
                      <a:pt x="251" y="143"/>
                    </a:lnTo>
                    <a:lnTo>
                      <a:pt x="239" y="140"/>
                    </a:lnTo>
                    <a:lnTo>
                      <a:pt x="200" y="126"/>
                    </a:lnTo>
                    <a:lnTo>
                      <a:pt x="175" y="117"/>
                    </a:lnTo>
                    <a:lnTo>
                      <a:pt x="146" y="109"/>
                    </a:lnTo>
                    <a:lnTo>
                      <a:pt x="113" y="103"/>
                    </a:lnTo>
                    <a:lnTo>
                      <a:pt x="77" y="100"/>
                    </a:lnTo>
                    <a:lnTo>
                      <a:pt x="47" y="102"/>
                    </a:lnTo>
                    <a:lnTo>
                      <a:pt x="23" y="105"/>
                    </a:lnTo>
                    <a:lnTo>
                      <a:pt x="7" y="111"/>
                    </a:lnTo>
                    <a:lnTo>
                      <a:pt x="2" y="114"/>
                    </a:lnTo>
                    <a:lnTo>
                      <a:pt x="0" y="117"/>
                    </a:lnTo>
                    <a:lnTo>
                      <a:pt x="1" y="119"/>
                    </a:lnTo>
                    <a:lnTo>
                      <a:pt x="3" y="122"/>
                    </a:lnTo>
                    <a:lnTo>
                      <a:pt x="10" y="126"/>
                    </a:lnTo>
                    <a:lnTo>
                      <a:pt x="17" y="131"/>
                    </a:lnTo>
                    <a:lnTo>
                      <a:pt x="20" y="136"/>
                    </a:lnTo>
                    <a:lnTo>
                      <a:pt x="18" y="139"/>
                    </a:lnTo>
                    <a:lnTo>
                      <a:pt x="14" y="141"/>
                    </a:lnTo>
                    <a:lnTo>
                      <a:pt x="10" y="143"/>
                    </a:lnTo>
                    <a:lnTo>
                      <a:pt x="7" y="146"/>
                    </a:lnTo>
                    <a:lnTo>
                      <a:pt x="9" y="158"/>
                    </a:lnTo>
                    <a:lnTo>
                      <a:pt x="12" y="163"/>
                    </a:lnTo>
                    <a:lnTo>
                      <a:pt x="15" y="167"/>
                    </a:lnTo>
                    <a:lnTo>
                      <a:pt x="46" y="149"/>
                    </a:lnTo>
                    <a:lnTo>
                      <a:pt x="75" y="138"/>
                    </a:lnTo>
                    <a:lnTo>
                      <a:pt x="101" y="132"/>
                    </a:lnTo>
                    <a:lnTo>
                      <a:pt x="124" y="131"/>
                    </a:lnTo>
                    <a:lnTo>
                      <a:pt x="162" y="137"/>
                    </a:lnTo>
                    <a:lnTo>
                      <a:pt x="198" y="147"/>
                    </a:lnTo>
                    <a:lnTo>
                      <a:pt x="225" y="159"/>
                    </a:lnTo>
                    <a:lnTo>
                      <a:pt x="232" y="164"/>
                    </a:lnTo>
                    <a:lnTo>
                      <a:pt x="236" y="168"/>
                    </a:lnTo>
                    <a:lnTo>
                      <a:pt x="236" y="174"/>
                    </a:lnTo>
                    <a:lnTo>
                      <a:pt x="233" y="179"/>
                    </a:lnTo>
                    <a:lnTo>
                      <a:pt x="225" y="189"/>
                    </a:lnTo>
                    <a:lnTo>
                      <a:pt x="214" y="202"/>
                    </a:lnTo>
                    <a:lnTo>
                      <a:pt x="211" y="208"/>
                    </a:lnTo>
                    <a:lnTo>
                      <a:pt x="209" y="216"/>
                    </a:lnTo>
                    <a:lnTo>
                      <a:pt x="209" y="288"/>
                    </a:lnTo>
                  </a:path>
                </a:pathLst>
              </a:custGeom>
              <a:noFill/>
              <a:ln w="12700" cap="rnd" cmpd="sng">
                <a:solidFill>
                  <a:srgbClr val="FF603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76814" name="Agrupar 404671">
              <a:extLst>
                <a:ext uri="{FF2B5EF4-FFF2-40B4-BE49-F238E27FC236}">
                  <a16:creationId xmlns:a16="http://schemas.microsoft.com/office/drawing/2014/main" id="{65B574A5-7920-0F4D-B9DF-5C7C9EAE8F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7216" y="1199416"/>
              <a:ext cx="1077912" cy="1065213"/>
              <a:chOff x="4799721" y="1442334"/>
              <a:chExt cx="1077912" cy="1065213"/>
            </a:xfrm>
          </p:grpSpPr>
          <p:sp>
            <p:nvSpPr>
              <p:cNvPr id="76817" name="Freeform 51">
                <a:extLst>
                  <a:ext uri="{FF2B5EF4-FFF2-40B4-BE49-F238E27FC236}">
                    <a16:creationId xmlns:a16="http://schemas.microsoft.com/office/drawing/2014/main" id="{A7AB99A0-C149-A845-BF3D-C06E7FEAB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7658" y="1442334"/>
                <a:ext cx="498475" cy="1055688"/>
              </a:xfrm>
              <a:custGeom>
                <a:avLst/>
                <a:gdLst>
                  <a:gd name="T0" fmla="*/ 2147483646 w 353"/>
                  <a:gd name="T1" fmla="*/ 2147483646 h 665"/>
                  <a:gd name="T2" fmla="*/ 2147483646 w 353"/>
                  <a:gd name="T3" fmla="*/ 2147483646 h 665"/>
                  <a:gd name="T4" fmla="*/ 2147483646 w 353"/>
                  <a:gd name="T5" fmla="*/ 0 h 665"/>
                  <a:gd name="T6" fmla="*/ 2147483646 w 353"/>
                  <a:gd name="T7" fmla="*/ 2147483646 h 665"/>
                  <a:gd name="T8" fmla="*/ 2147483646 w 353"/>
                  <a:gd name="T9" fmla="*/ 2147483646 h 665"/>
                  <a:gd name="T10" fmla="*/ 2147483646 w 353"/>
                  <a:gd name="T11" fmla="*/ 2147483646 h 665"/>
                  <a:gd name="T12" fmla="*/ 2147483646 w 353"/>
                  <a:gd name="T13" fmla="*/ 2147483646 h 665"/>
                  <a:gd name="T14" fmla="*/ 2147483646 w 353"/>
                  <a:gd name="T15" fmla="*/ 2147483646 h 665"/>
                  <a:gd name="T16" fmla="*/ 2147483646 w 353"/>
                  <a:gd name="T17" fmla="*/ 2147483646 h 665"/>
                  <a:gd name="T18" fmla="*/ 2147483646 w 353"/>
                  <a:gd name="T19" fmla="*/ 2147483646 h 665"/>
                  <a:gd name="T20" fmla="*/ 2147483646 w 353"/>
                  <a:gd name="T21" fmla="*/ 2147483646 h 665"/>
                  <a:gd name="T22" fmla="*/ 2147483646 w 353"/>
                  <a:gd name="T23" fmla="*/ 2147483646 h 665"/>
                  <a:gd name="T24" fmla="*/ 2147483646 w 353"/>
                  <a:gd name="T25" fmla="*/ 2147483646 h 665"/>
                  <a:gd name="T26" fmla="*/ 2147483646 w 353"/>
                  <a:gd name="T27" fmla="*/ 2147483646 h 665"/>
                  <a:gd name="T28" fmla="*/ 2147483646 w 353"/>
                  <a:gd name="T29" fmla="*/ 2147483646 h 665"/>
                  <a:gd name="T30" fmla="*/ 2147483646 w 353"/>
                  <a:gd name="T31" fmla="*/ 2147483646 h 665"/>
                  <a:gd name="T32" fmla="*/ 2147483646 w 353"/>
                  <a:gd name="T33" fmla="*/ 2147483646 h 665"/>
                  <a:gd name="T34" fmla="*/ 2147483646 w 353"/>
                  <a:gd name="T35" fmla="*/ 2147483646 h 665"/>
                  <a:gd name="T36" fmla="*/ 2147483646 w 353"/>
                  <a:gd name="T37" fmla="*/ 2147483646 h 665"/>
                  <a:gd name="T38" fmla="*/ 2147483646 w 353"/>
                  <a:gd name="T39" fmla="*/ 2147483646 h 665"/>
                  <a:gd name="T40" fmla="*/ 2147483646 w 353"/>
                  <a:gd name="T41" fmla="*/ 2147483646 h 665"/>
                  <a:gd name="T42" fmla="*/ 2147483646 w 353"/>
                  <a:gd name="T43" fmla="*/ 2147483646 h 665"/>
                  <a:gd name="T44" fmla="*/ 2147483646 w 353"/>
                  <a:gd name="T45" fmla="*/ 2147483646 h 665"/>
                  <a:gd name="T46" fmla="*/ 2147483646 w 353"/>
                  <a:gd name="T47" fmla="*/ 2147483646 h 665"/>
                  <a:gd name="T48" fmla="*/ 2147483646 w 353"/>
                  <a:gd name="T49" fmla="*/ 2147483646 h 665"/>
                  <a:gd name="T50" fmla="*/ 2147483646 w 353"/>
                  <a:gd name="T51" fmla="*/ 2147483646 h 665"/>
                  <a:gd name="T52" fmla="*/ 2147483646 w 353"/>
                  <a:gd name="T53" fmla="*/ 2147483646 h 665"/>
                  <a:gd name="T54" fmla="*/ 2147483646 w 353"/>
                  <a:gd name="T55" fmla="*/ 2147483646 h 665"/>
                  <a:gd name="T56" fmla="*/ 2147483646 w 353"/>
                  <a:gd name="T57" fmla="*/ 2147483646 h 665"/>
                  <a:gd name="T58" fmla="*/ 2147483646 w 353"/>
                  <a:gd name="T59" fmla="*/ 2147483646 h 665"/>
                  <a:gd name="T60" fmla="*/ 2147483646 w 353"/>
                  <a:gd name="T61" fmla="*/ 2147483646 h 665"/>
                  <a:gd name="T62" fmla="*/ 2147483646 w 353"/>
                  <a:gd name="T63" fmla="*/ 2147483646 h 665"/>
                  <a:gd name="T64" fmla="*/ 2147483646 w 353"/>
                  <a:gd name="T65" fmla="*/ 2147483646 h 665"/>
                  <a:gd name="T66" fmla="*/ 2147483646 w 353"/>
                  <a:gd name="T67" fmla="*/ 2147483646 h 665"/>
                  <a:gd name="T68" fmla="*/ 2147483646 w 353"/>
                  <a:gd name="T69" fmla="*/ 2147483646 h 665"/>
                  <a:gd name="T70" fmla="*/ 2147483646 w 353"/>
                  <a:gd name="T71" fmla="*/ 2147483646 h 665"/>
                  <a:gd name="T72" fmla="*/ 2147483646 w 353"/>
                  <a:gd name="T73" fmla="*/ 2147483646 h 665"/>
                  <a:gd name="T74" fmla="*/ 2147483646 w 353"/>
                  <a:gd name="T75" fmla="*/ 2147483646 h 6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53" h="665">
                    <a:moveTo>
                      <a:pt x="293" y="34"/>
                    </a:moveTo>
                    <a:lnTo>
                      <a:pt x="287" y="23"/>
                    </a:lnTo>
                    <a:lnTo>
                      <a:pt x="275" y="13"/>
                    </a:lnTo>
                    <a:lnTo>
                      <a:pt x="263" y="7"/>
                    </a:lnTo>
                    <a:lnTo>
                      <a:pt x="250" y="3"/>
                    </a:lnTo>
                    <a:lnTo>
                      <a:pt x="233" y="0"/>
                    </a:lnTo>
                    <a:lnTo>
                      <a:pt x="220" y="2"/>
                    </a:lnTo>
                    <a:lnTo>
                      <a:pt x="206" y="6"/>
                    </a:lnTo>
                    <a:lnTo>
                      <a:pt x="191" y="13"/>
                    </a:lnTo>
                    <a:lnTo>
                      <a:pt x="180" y="21"/>
                    </a:lnTo>
                    <a:lnTo>
                      <a:pt x="168" y="32"/>
                    </a:lnTo>
                    <a:lnTo>
                      <a:pt x="147" y="59"/>
                    </a:lnTo>
                    <a:lnTo>
                      <a:pt x="130" y="83"/>
                    </a:lnTo>
                    <a:lnTo>
                      <a:pt x="112" y="112"/>
                    </a:lnTo>
                    <a:lnTo>
                      <a:pt x="95" y="144"/>
                    </a:lnTo>
                    <a:lnTo>
                      <a:pt x="82" y="174"/>
                    </a:lnTo>
                    <a:lnTo>
                      <a:pt x="71" y="202"/>
                    </a:lnTo>
                    <a:lnTo>
                      <a:pt x="63" y="227"/>
                    </a:lnTo>
                    <a:lnTo>
                      <a:pt x="57" y="252"/>
                    </a:lnTo>
                    <a:lnTo>
                      <a:pt x="50" y="278"/>
                    </a:lnTo>
                    <a:lnTo>
                      <a:pt x="42" y="302"/>
                    </a:lnTo>
                    <a:lnTo>
                      <a:pt x="30" y="343"/>
                    </a:lnTo>
                    <a:lnTo>
                      <a:pt x="17" y="377"/>
                    </a:lnTo>
                    <a:lnTo>
                      <a:pt x="10" y="396"/>
                    </a:lnTo>
                    <a:lnTo>
                      <a:pt x="6" y="419"/>
                    </a:lnTo>
                    <a:lnTo>
                      <a:pt x="2" y="447"/>
                    </a:lnTo>
                    <a:lnTo>
                      <a:pt x="0" y="478"/>
                    </a:lnTo>
                    <a:lnTo>
                      <a:pt x="1" y="507"/>
                    </a:lnTo>
                    <a:lnTo>
                      <a:pt x="5" y="578"/>
                    </a:lnTo>
                    <a:lnTo>
                      <a:pt x="10" y="619"/>
                    </a:lnTo>
                    <a:lnTo>
                      <a:pt x="13" y="630"/>
                    </a:lnTo>
                    <a:lnTo>
                      <a:pt x="17" y="640"/>
                    </a:lnTo>
                    <a:lnTo>
                      <a:pt x="23" y="648"/>
                    </a:lnTo>
                    <a:lnTo>
                      <a:pt x="28" y="654"/>
                    </a:lnTo>
                    <a:lnTo>
                      <a:pt x="33" y="658"/>
                    </a:lnTo>
                    <a:lnTo>
                      <a:pt x="42" y="662"/>
                    </a:lnTo>
                    <a:lnTo>
                      <a:pt x="53" y="663"/>
                    </a:lnTo>
                    <a:lnTo>
                      <a:pt x="63" y="664"/>
                    </a:lnTo>
                    <a:lnTo>
                      <a:pt x="76" y="662"/>
                    </a:lnTo>
                    <a:lnTo>
                      <a:pt x="91" y="658"/>
                    </a:lnTo>
                    <a:lnTo>
                      <a:pt x="119" y="647"/>
                    </a:lnTo>
                    <a:lnTo>
                      <a:pt x="154" y="634"/>
                    </a:lnTo>
                    <a:lnTo>
                      <a:pt x="171" y="638"/>
                    </a:lnTo>
                    <a:lnTo>
                      <a:pt x="181" y="639"/>
                    </a:lnTo>
                    <a:lnTo>
                      <a:pt x="193" y="638"/>
                    </a:lnTo>
                    <a:lnTo>
                      <a:pt x="218" y="632"/>
                    </a:lnTo>
                    <a:lnTo>
                      <a:pt x="248" y="623"/>
                    </a:lnTo>
                    <a:lnTo>
                      <a:pt x="276" y="613"/>
                    </a:lnTo>
                    <a:lnTo>
                      <a:pt x="294" y="606"/>
                    </a:lnTo>
                    <a:lnTo>
                      <a:pt x="304" y="601"/>
                    </a:lnTo>
                    <a:lnTo>
                      <a:pt x="314" y="593"/>
                    </a:lnTo>
                    <a:lnTo>
                      <a:pt x="322" y="582"/>
                    </a:lnTo>
                    <a:lnTo>
                      <a:pt x="328" y="570"/>
                    </a:lnTo>
                    <a:lnTo>
                      <a:pt x="334" y="555"/>
                    </a:lnTo>
                    <a:lnTo>
                      <a:pt x="338" y="540"/>
                    </a:lnTo>
                    <a:lnTo>
                      <a:pt x="343" y="515"/>
                    </a:lnTo>
                    <a:lnTo>
                      <a:pt x="346" y="495"/>
                    </a:lnTo>
                    <a:lnTo>
                      <a:pt x="348" y="475"/>
                    </a:lnTo>
                    <a:lnTo>
                      <a:pt x="351" y="445"/>
                    </a:lnTo>
                    <a:lnTo>
                      <a:pt x="352" y="425"/>
                    </a:lnTo>
                    <a:lnTo>
                      <a:pt x="349" y="398"/>
                    </a:lnTo>
                    <a:lnTo>
                      <a:pt x="343" y="358"/>
                    </a:lnTo>
                    <a:lnTo>
                      <a:pt x="336" y="307"/>
                    </a:lnTo>
                    <a:lnTo>
                      <a:pt x="329" y="269"/>
                    </a:lnTo>
                    <a:lnTo>
                      <a:pt x="324" y="254"/>
                    </a:lnTo>
                    <a:lnTo>
                      <a:pt x="318" y="240"/>
                    </a:lnTo>
                    <a:lnTo>
                      <a:pt x="313" y="226"/>
                    </a:lnTo>
                    <a:lnTo>
                      <a:pt x="310" y="214"/>
                    </a:lnTo>
                    <a:lnTo>
                      <a:pt x="307" y="193"/>
                    </a:lnTo>
                    <a:lnTo>
                      <a:pt x="312" y="163"/>
                    </a:lnTo>
                    <a:lnTo>
                      <a:pt x="313" y="145"/>
                    </a:lnTo>
                    <a:lnTo>
                      <a:pt x="312" y="127"/>
                    </a:lnTo>
                    <a:lnTo>
                      <a:pt x="309" y="103"/>
                    </a:lnTo>
                    <a:lnTo>
                      <a:pt x="304" y="72"/>
                    </a:lnTo>
                    <a:lnTo>
                      <a:pt x="299" y="50"/>
                    </a:lnTo>
                    <a:lnTo>
                      <a:pt x="293" y="34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18" name="Freeform 52">
                <a:extLst>
                  <a:ext uri="{FF2B5EF4-FFF2-40B4-BE49-F238E27FC236}">
                    <a16:creationId xmlns:a16="http://schemas.microsoft.com/office/drawing/2014/main" id="{73220449-5C7A-BB4F-8C57-53BEFF01C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421" y="1974147"/>
                <a:ext cx="495300" cy="525462"/>
              </a:xfrm>
              <a:custGeom>
                <a:avLst/>
                <a:gdLst>
                  <a:gd name="T0" fmla="*/ 2147483646 w 352"/>
                  <a:gd name="T1" fmla="*/ 0 h 331"/>
                  <a:gd name="T2" fmla="*/ 2147483646 w 352"/>
                  <a:gd name="T3" fmla="*/ 2147483646 h 331"/>
                  <a:gd name="T4" fmla="*/ 2147483646 w 352"/>
                  <a:gd name="T5" fmla="*/ 2147483646 h 331"/>
                  <a:gd name="T6" fmla="*/ 2147483646 w 352"/>
                  <a:gd name="T7" fmla="*/ 2147483646 h 331"/>
                  <a:gd name="T8" fmla="*/ 2147483646 w 352"/>
                  <a:gd name="T9" fmla="*/ 2147483646 h 331"/>
                  <a:gd name="T10" fmla="*/ 2147483646 w 352"/>
                  <a:gd name="T11" fmla="*/ 2147483646 h 331"/>
                  <a:gd name="T12" fmla="*/ 0 w 352"/>
                  <a:gd name="T13" fmla="*/ 2147483646 h 331"/>
                  <a:gd name="T14" fmla="*/ 2147483646 w 352"/>
                  <a:gd name="T15" fmla="*/ 2147483646 h 331"/>
                  <a:gd name="T16" fmla="*/ 2147483646 w 352"/>
                  <a:gd name="T17" fmla="*/ 2147483646 h 331"/>
                  <a:gd name="T18" fmla="*/ 2147483646 w 352"/>
                  <a:gd name="T19" fmla="*/ 2147483646 h 331"/>
                  <a:gd name="T20" fmla="*/ 2147483646 w 352"/>
                  <a:gd name="T21" fmla="*/ 2147483646 h 331"/>
                  <a:gd name="T22" fmla="*/ 2147483646 w 352"/>
                  <a:gd name="T23" fmla="*/ 2147483646 h 331"/>
                  <a:gd name="T24" fmla="*/ 2147483646 w 352"/>
                  <a:gd name="T25" fmla="*/ 2147483646 h 331"/>
                  <a:gd name="T26" fmla="*/ 2147483646 w 352"/>
                  <a:gd name="T27" fmla="*/ 2147483646 h 331"/>
                  <a:gd name="T28" fmla="*/ 2147483646 w 352"/>
                  <a:gd name="T29" fmla="*/ 2147483646 h 331"/>
                  <a:gd name="T30" fmla="*/ 2147483646 w 352"/>
                  <a:gd name="T31" fmla="*/ 2147483646 h 331"/>
                  <a:gd name="T32" fmla="*/ 2147483646 w 352"/>
                  <a:gd name="T33" fmla="*/ 2147483646 h 331"/>
                  <a:gd name="T34" fmla="*/ 2147483646 w 352"/>
                  <a:gd name="T35" fmla="*/ 2147483646 h 331"/>
                  <a:gd name="T36" fmla="*/ 2147483646 w 352"/>
                  <a:gd name="T37" fmla="*/ 2147483646 h 331"/>
                  <a:gd name="T38" fmla="*/ 2147483646 w 352"/>
                  <a:gd name="T39" fmla="*/ 2147483646 h 331"/>
                  <a:gd name="T40" fmla="*/ 2147483646 w 352"/>
                  <a:gd name="T41" fmla="*/ 2147483646 h 331"/>
                  <a:gd name="T42" fmla="*/ 2147483646 w 352"/>
                  <a:gd name="T43" fmla="*/ 2147483646 h 331"/>
                  <a:gd name="T44" fmla="*/ 2147483646 w 352"/>
                  <a:gd name="T45" fmla="*/ 2147483646 h 331"/>
                  <a:gd name="T46" fmla="*/ 2147483646 w 352"/>
                  <a:gd name="T47" fmla="*/ 2147483646 h 331"/>
                  <a:gd name="T48" fmla="*/ 2147483646 w 352"/>
                  <a:gd name="T49" fmla="*/ 2147483646 h 331"/>
                  <a:gd name="T50" fmla="*/ 2147483646 w 352"/>
                  <a:gd name="T51" fmla="*/ 2147483646 h 331"/>
                  <a:gd name="T52" fmla="*/ 2147483646 w 352"/>
                  <a:gd name="T53" fmla="*/ 2147483646 h 331"/>
                  <a:gd name="T54" fmla="*/ 2147483646 w 352"/>
                  <a:gd name="T55" fmla="*/ 2147483646 h 331"/>
                  <a:gd name="T56" fmla="*/ 2147483646 w 352"/>
                  <a:gd name="T57" fmla="*/ 2147483646 h 331"/>
                  <a:gd name="T58" fmla="*/ 2147483646 w 352"/>
                  <a:gd name="T59" fmla="*/ 2147483646 h 331"/>
                  <a:gd name="T60" fmla="*/ 2147483646 w 352"/>
                  <a:gd name="T61" fmla="*/ 2147483646 h 331"/>
                  <a:gd name="T62" fmla="*/ 2147483646 w 352"/>
                  <a:gd name="T63" fmla="*/ 2147483646 h 331"/>
                  <a:gd name="T64" fmla="*/ 2147483646 w 352"/>
                  <a:gd name="T65" fmla="*/ 2147483646 h 331"/>
                  <a:gd name="T66" fmla="*/ 2147483646 w 352"/>
                  <a:gd name="T67" fmla="*/ 2147483646 h 331"/>
                  <a:gd name="T68" fmla="*/ 2147483646 w 352"/>
                  <a:gd name="T69" fmla="*/ 2147483646 h 331"/>
                  <a:gd name="T70" fmla="*/ 2147483646 w 352"/>
                  <a:gd name="T71" fmla="*/ 2147483646 h 331"/>
                  <a:gd name="T72" fmla="*/ 2147483646 w 352"/>
                  <a:gd name="T73" fmla="*/ 2147483646 h 331"/>
                  <a:gd name="T74" fmla="*/ 2147483646 w 352"/>
                  <a:gd name="T75" fmla="*/ 2147483646 h 331"/>
                  <a:gd name="T76" fmla="*/ 2147483646 w 352"/>
                  <a:gd name="T77" fmla="*/ 2147483646 h 331"/>
                  <a:gd name="T78" fmla="*/ 2147483646 w 352"/>
                  <a:gd name="T79" fmla="*/ 2147483646 h 331"/>
                  <a:gd name="T80" fmla="*/ 2147483646 w 352"/>
                  <a:gd name="T81" fmla="*/ 2147483646 h 331"/>
                  <a:gd name="T82" fmla="*/ 2147483646 w 352"/>
                  <a:gd name="T83" fmla="*/ 2147483646 h 331"/>
                  <a:gd name="T84" fmla="*/ 2147483646 w 352"/>
                  <a:gd name="T85" fmla="*/ 2147483646 h 331"/>
                  <a:gd name="T86" fmla="*/ 2147483646 w 352"/>
                  <a:gd name="T87" fmla="*/ 2147483646 h 331"/>
                  <a:gd name="T88" fmla="*/ 2147483646 w 352"/>
                  <a:gd name="T89" fmla="*/ 2147483646 h 331"/>
                  <a:gd name="T90" fmla="*/ 2147483646 w 352"/>
                  <a:gd name="T91" fmla="*/ 2147483646 h 331"/>
                  <a:gd name="T92" fmla="*/ 2147483646 w 352"/>
                  <a:gd name="T93" fmla="*/ 2147483646 h 331"/>
                  <a:gd name="T94" fmla="*/ 2147483646 w 352"/>
                  <a:gd name="T95" fmla="*/ 2147483646 h 331"/>
                  <a:gd name="T96" fmla="*/ 2147483646 w 352"/>
                  <a:gd name="T97" fmla="*/ 2147483646 h 331"/>
                  <a:gd name="T98" fmla="*/ 2147483646 w 352"/>
                  <a:gd name="T99" fmla="*/ 2147483646 h 331"/>
                  <a:gd name="T100" fmla="*/ 2147483646 w 352"/>
                  <a:gd name="T101" fmla="*/ 2147483646 h 331"/>
                  <a:gd name="T102" fmla="*/ 2147483646 w 352"/>
                  <a:gd name="T103" fmla="*/ 2147483646 h 331"/>
                  <a:gd name="T104" fmla="*/ 2147483646 w 352"/>
                  <a:gd name="T105" fmla="*/ 2147483646 h 331"/>
                  <a:gd name="T106" fmla="*/ 2147483646 w 352"/>
                  <a:gd name="T107" fmla="*/ 2147483646 h 331"/>
                  <a:gd name="T108" fmla="*/ 2147483646 w 352"/>
                  <a:gd name="T109" fmla="*/ 2147483646 h 331"/>
                  <a:gd name="T110" fmla="*/ 2147483646 w 352"/>
                  <a:gd name="T111" fmla="*/ 2147483646 h 331"/>
                  <a:gd name="T112" fmla="*/ 2147483646 w 352"/>
                  <a:gd name="T113" fmla="*/ 2147483646 h 331"/>
                  <a:gd name="T114" fmla="*/ 2147483646 w 352"/>
                  <a:gd name="T115" fmla="*/ 2147483646 h 331"/>
                  <a:gd name="T116" fmla="*/ 2147483646 w 352"/>
                  <a:gd name="T117" fmla="*/ 2147483646 h 331"/>
                  <a:gd name="T118" fmla="*/ 2147483646 w 352"/>
                  <a:gd name="T119" fmla="*/ 2147483646 h 331"/>
                  <a:gd name="T120" fmla="*/ 2147483646 w 352"/>
                  <a:gd name="T121" fmla="*/ 0 h 331"/>
                  <a:gd name="T122" fmla="*/ 2147483646 w 352"/>
                  <a:gd name="T123" fmla="*/ 0 h 33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52" h="331">
                    <a:moveTo>
                      <a:pt x="33" y="0"/>
                    </a:moveTo>
                    <a:lnTo>
                      <a:pt x="30" y="13"/>
                    </a:lnTo>
                    <a:lnTo>
                      <a:pt x="17" y="47"/>
                    </a:lnTo>
                    <a:lnTo>
                      <a:pt x="10" y="66"/>
                    </a:lnTo>
                    <a:lnTo>
                      <a:pt x="5" y="88"/>
                    </a:lnTo>
                    <a:lnTo>
                      <a:pt x="2" y="115"/>
                    </a:lnTo>
                    <a:lnTo>
                      <a:pt x="0" y="146"/>
                    </a:lnTo>
                    <a:lnTo>
                      <a:pt x="1" y="176"/>
                    </a:lnTo>
                    <a:lnTo>
                      <a:pt x="5" y="245"/>
                    </a:lnTo>
                    <a:lnTo>
                      <a:pt x="10" y="285"/>
                    </a:lnTo>
                    <a:lnTo>
                      <a:pt x="13" y="296"/>
                    </a:lnTo>
                    <a:lnTo>
                      <a:pt x="17" y="306"/>
                    </a:lnTo>
                    <a:lnTo>
                      <a:pt x="22" y="314"/>
                    </a:lnTo>
                    <a:lnTo>
                      <a:pt x="27" y="320"/>
                    </a:lnTo>
                    <a:lnTo>
                      <a:pt x="33" y="325"/>
                    </a:lnTo>
                    <a:lnTo>
                      <a:pt x="42" y="328"/>
                    </a:lnTo>
                    <a:lnTo>
                      <a:pt x="52" y="329"/>
                    </a:lnTo>
                    <a:lnTo>
                      <a:pt x="63" y="330"/>
                    </a:lnTo>
                    <a:lnTo>
                      <a:pt x="76" y="328"/>
                    </a:lnTo>
                    <a:lnTo>
                      <a:pt x="90" y="325"/>
                    </a:lnTo>
                    <a:lnTo>
                      <a:pt x="119" y="314"/>
                    </a:lnTo>
                    <a:lnTo>
                      <a:pt x="153" y="301"/>
                    </a:lnTo>
                    <a:lnTo>
                      <a:pt x="170" y="304"/>
                    </a:lnTo>
                    <a:lnTo>
                      <a:pt x="180" y="306"/>
                    </a:lnTo>
                    <a:lnTo>
                      <a:pt x="192" y="304"/>
                    </a:lnTo>
                    <a:lnTo>
                      <a:pt x="217" y="299"/>
                    </a:lnTo>
                    <a:lnTo>
                      <a:pt x="248" y="290"/>
                    </a:lnTo>
                    <a:lnTo>
                      <a:pt x="275" y="280"/>
                    </a:lnTo>
                    <a:lnTo>
                      <a:pt x="294" y="273"/>
                    </a:lnTo>
                    <a:lnTo>
                      <a:pt x="304" y="267"/>
                    </a:lnTo>
                    <a:lnTo>
                      <a:pt x="314" y="260"/>
                    </a:lnTo>
                    <a:lnTo>
                      <a:pt x="322" y="249"/>
                    </a:lnTo>
                    <a:lnTo>
                      <a:pt x="328" y="238"/>
                    </a:lnTo>
                    <a:lnTo>
                      <a:pt x="333" y="223"/>
                    </a:lnTo>
                    <a:lnTo>
                      <a:pt x="337" y="208"/>
                    </a:lnTo>
                    <a:lnTo>
                      <a:pt x="342" y="183"/>
                    </a:lnTo>
                    <a:lnTo>
                      <a:pt x="345" y="164"/>
                    </a:lnTo>
                    <a:lnTo>
                      <a:pt x="347" y="143"/>
                    </a:lnTo>
                    <a:lnTo>
                      <a:pt x="350" y="114"/>
                    </a:lnTo>
                    <a:lnTo>
                      <a:pt x="351" y="93"/>
                    </a:lnTo>
                    <a:lnTo>
                      <a:pt x="349" y="67"/>
                    </a:lnTo>
                    <a:lnTo>
                      <a:pt x="347" y="49"/>
                    </a:lnTo>
                    <a:lnTo>
                      <a:pt x="339" y="50"/>
                    </a:lnTo>
                    <a:lnTo>
                      <a:pt x="329" y="54"/>
                    </a:lnTo>
                    <a:lnTo>
                      <a:pt x="318" y="56"/>
                    </a:lnTo>
                    <a:lnTo>
                      <a:pt x="296" y="55"/>
                    </a:lnTo>
                    <a:lnTo>
                      <a:pt x="279" y="54"/>
                    </a:lnTo>
                    <a:lnTo>
                      <a:pt x="254" y="56"/>
                    </a:lnTo>
                    <a:lnTo>
                      <a:pt x="231" y="56"/>
                    </a:lnTo>
                    <a:lnTo>
                      <a:pt x="210" y="56"/>
                    </a:lnTo>
                    <a:lnTo>
                      <a:pt x="192" y="55"/>
                    </a:lnTo>
                    <a:lnTo>
                      <a:pt x="177" y="53"/>
                    </a:lnTo>
                    <a:lnTo>
                      <a:pt x="159" y="51"/>
                    </a:lnTo>
                    <a:lnTo>
                      <a:pt x="147" y="48"/>
                    </a:lnTo>
                    <a:lnTo>
                      <a:pt x="130" y="41"/>
                    </a:lnTo>
                    <a:lnTo>
                      <a:pt x="115" y="35"/>
                    </a:lnTo>
                    <a:lnTo>
                      <a:pt x="97" y="29"/>
                    </a:lnTo>
                    <a:lnTo>
                      <a:pt x="79" y="20"/>
                    </a:lnTo>
                    <a:lnTo>
                      <a:pt x="62" y="13"/>
                    </a:lnTo>
                    <a:lnTo>
                      <a:pt x="48" y="3"/>
                    </a:lnTo>
                    <a:lnTo>
                      <a:pt x="40" y="0"/>
                    </a:lnTo>
                    <a:lnTo>
                      <a:pt x="33" y="0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19" name="Freeform 53">
                <a:extLst>
                  <a:ext uri="{FF2B5EF4-FFF2-40B4-BE49-F238E27FC236}">
                    <a16:creationId xmlns:a16="http://schemas.microsoft.com/office/drawing/2014/main" id="{2A4950EF-40CD-5B4A-897A-9B7BB1D71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421" y="1974147"/>
                <a:ext cx="225425" cy="525462"/>
              </a:xfrm>
              <a:custGeom>
                <a:avLst/>
                <a:gdLst>
                  <a:gd name="T0" fmla="*/ 2147483646 w 160"/>
                  <a:gd name="T1" fmla="*/ 0 h 331"/>
                  <a:gd name="T2" fmla="*/ 2147483646 w 160"/>
                  <a:gd name="T3" fmla="*/ 2147483646 h 331"/>
                  <a:gd name="T4" fmla="*/ 2147483646 w 160"/>
                  <a:gd name="T5" fmla="*/ 2147483646 h 331"/>
                  <a:gd name="T6" fmla="*/ 2147483646 w 160"/>
                  <a:gd name="T7" fmla="*/ 2147483646 h 331"/>
                  <a:gd name="T8" fmla="*/ 2147483646 w 160"/>
                  <a:gd name="T9" fmla="*/ 2147483646 h 331"/>
                  <a:gd name="T10" fmla="*/ 2147483646 w 160"/>
                  <a:gd name="T11" fmla="*/ 2147483646 h 331"/>
                  <a:gd name="T12" fmla="*/ 0 w 160"/>
                  <a:gd name="T13" fmla="*/ 2147483646 h 331"/>
                  <a:gd name="T14" fmla="*/ 2147483646 w 160"/>
                  <a:gd name="T15" fmla="*/ 2147483646 h 331"/>
                  <a:gd name="T16" fmla="*/ 2147483646 w 160"/>
                  <a:gd name="T17" fmla="*/ 2147483646 h 331"/>
                  <a:gd name="T18" fmla="*/ 2147483646 w 160"/>
                  <a:gd name="T19" fmla="*/ 2147483646 h 331"/>
                  <a:gd name="T20" fmla="*/ 2147483646 w 160"/>
                  <a:gd name="T21" fmla="*/ 2147483646 h 331"/>
                  <a:gd name="T22" fmla="*/ 2147483646 w 160"/>
                  <a:gd name="T23" fmla="*/ 2147483646 h 331"/>
                  <a:gd name="T24" fmla="*/ 2147483646 w 160"/>
                  <a:gd name="T25" fmla="*/ 2147483646 h 331"/>
                  <a:gd name="T26" fmla="*/ 2147483646 w 160"/>
                  <a:gd name="T27" fmla="*/ 2147483646 h 331"/>
                  <a:gd name="T28" fmla="*/ 2147483646 w 160"/>
                  <a:gd name="T29" fmla="*/ 2147483646 h 331"/>
                  <a:gd name="T30" fmla="*/ 2147483646 w 160"/>
                  <a:gd name="T31" fmla="*/ 2147483646 h 331"/>
                  <a:gd name="T32" fmla="*/ 2147483646 w 160"/>
                  <a:gd name="T33" fmla="*/ 2147483646 h 331"/>
                  <a:gd name="T34" fmla="*/ 2147483646 w 160"/>
                  <a:gd name="T35" fmla="*/ 2147483646 h 331"/>
                  <a:gd name="T36" fmla="*/ 2147483646 w 160"/>
                  <a:gd name="T37" fmla="*/ 2147483646 h 331"/>
                  <a:gd name="T38" fmla="*/ 2147483646 w 160"/>
                  <a:gd name="T39" fmla="*/ 2147483646 h 331"/>
                  <a:gd name="T40" fmla="*/ 2147483646 w 160"/>
                  <a:gd name="T41" fmla="*/ 2147483646 h 331"/>
                  <a:gd name="T42" fmla="*/ 2147483646 w 160"/>
                  <a:gd name="T43" fmla="*/ 2147483646 h 331"/>
                  <a:gd name="T44" fmla="*/ 2147483646 w 160"/>
                  <a:gd name="T45" fmla="*/ 2147483646 h 331"/>
                  <a:gd name="T46" fmla="*/ 2147483646 w 160"/>
                  <a:gd name="T47" fmla="*/ 2147483646 h 331"/>
                  <a:gd name="T48" fmla="*/ 2147483646 w 160"/>
                  <a:gd name="T49" fmla="*/ 2147483646 h 331"/>
                  <a:gd name="T50" fmla="*/ 2147483646 w 160"/>
                  <a:gd name="T51" fmla="*/ 2147483646 h 331"/>
                  <a:gd name="T52" fmla="*/ 2147483646 w 160"/>
                  <a:gd name="T53" fmla="*/ 2147483646 h 331"/>
                  <a:gd name="T54" fmla="*/ 2147483646 w 160"/>
                  <a:gd name="T55" fmla="*/ 2147483646 h 331"/>
                  <a:gd name="T56" fmla="*/ 2147483646 w 160"/>
                  <a:gd name="T57" fmla="*/ 2147483646 h 331"/>
                  <a:gd name="T58" fmla="*/ 2147483646 w 160"/>
                  <a:gd name="T59" fmla="*/ 2147483646 h 331"/>
                  <a:gd name="T60" fmla="*/ 2147483646 w 160"/>
                  <a:gd name="T61" fmla="*/ 2147483646 h 331"/>
                  <a:gd name="T62" fmla="*/ 2147483646 w 160"/>
                  <a:gd name="T63" fmla="*/ 2147483646 h 331"/>
                  <a:gd name="T64" fmla="*/ 2147483646 w 160"/>
                  <a:gd name="T65" fmla="*/ 2147483646 h 331"/>
                  <a:gd name="T66" fmla="*/ 2147483646 w 160"/>
                  <a:gd name="T67" fmla="*/ 2147483646 h 331"/>
                  <a:gd name="T68" fmla="*/ 2147483646 w 160"/>
                  <a:gd name="T69" fmla="*/ 2147483646 h 331"/>
                  <a:gd name="T70" fmla="*/ 2147483646 w 160"/>
                  <a:gd name="T71" fmla="*/ 2147483646 h 331"/>
                  <a:gd name="T72" fmla="*/ 2147483646 w 160"/>
                  <a:gd name="T73" fmla="*/ 2147483646 h 331"/>
                  <a:gd name="T74" fmla="*/ 2147483646 w 160"/>
                  <a:gd name="T75" fmla="*/ 2147483646 h 331"/>
                  <a:gd name="T76" fmla="*/ 2147483646 w 160"/>
                  <a:gd name="T77" fmla="*/ 2147483646 h 331"/>
                  <a:gd name="T78" fmla="*/ 2147483646 w 160"/>
                  <a:gd name="T79" fmla="*/ 2147483646 h 331"/>
                  <a:gd name="T80" fmla="*/ 2147483646 w 160"/>
                  <a:gd name="T81" fmla="*/ 0 h 33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60" h="331">
                    <a:moveTo>
                      <a:pt x="33" y="0"/>
                    </a:moveTo>
                    <a:lnTo>
                      <a:pt x="29" y="13"/>
                    </a:lnTo>
                    <a:lnTo>
                      <a:pt x="17" y="47"/>
                    </a:lnTo>
                    <a:lnTo>
                      <a:pt x="10" y="66"/>
                    </a:lnTo>
                    <a:lnTo>
                      <a:pt x="5" y="88"/>
                    </a:lnTo>
                    <a:lnTo>
                      <a:pt x="2" y="115"/>
                    </a:lnTo>
                    <a:lnTo>
                      <a:pt x="0" y="146"/>
                    </a:lnTo>
                    <a:lnTo>
                      <a:pt x="1" y="176"/>
                    </a:lnTo>
                    <a:lnTo>
                      <a:pt x="5" y="245"/>
                    </a:lnTo>
                    <a:lnTo>
                      <a:pt x="10" y="285"/>
                    </a:lnTo>
                    <a:lnTo>
                      <a:pt x="13" y="296"/>
                    </a:lnTo>
                    <a:lnTo>
                      <a:pt x="17" y="306"/>
                    </a:lnTo>
                    <a:lnTo>
                      <a:pt x="21" y="314"/>
                    </a:lnTo>
                    <a:lnTo>
                      <a:pt x="27" y="320"/>
                    </a:lnTo>
                    <a:lnTo>
                      <a:pt x="33" y="325"/>
                    </a:lnTo>
                    <a:lnTo>
                      <a:pt x="41" y="328"/>
                    </a:lnTo>
                    <a:lnTo>
                      <a:pt x="51" y="329"/>
                    </a:lnTo>
                    <a:lnTo>
                      <a:pt x="61" y="330"/>
                    </a:lnTo>
                    <a:lnTo>
                      <a:pt x="74" y="328"/>
                    </a:lnTo>
                    <a:lnTo>
                      <a:pt x="88" y="325"/>
                    </a:lnTo>
                    <a:lnTo>
                      <a:pt x="117" y="314"/>
                    </a:lnTo>
                    <a:lnTo>
                      <a:pt x="150" y="301"/>
                    </a:lnTo>
                    <a:lnTo>
                      <a:pt x="154" y="298"/>
                    </a:lnTo>
                    <a:lnTo>
                      <a:pt x="157" y="292"/>
                    </a:lnTo>
                    <a:lnTo>
                      <a:pt x="158" y="287"/>
                    </a:lnTo>
                    <a:lnTo>
                      <a:pt x="159" y="279"/>
                    </a:lnTo>
                    <a:lnTo>
                      <a:pt x="156" y="270"/>
                    </a:lnTo>
                    <a:lnTo>
                      <a:pt x="146" y="248"/>
                    </a:lnTo>
                    <a:lnTo>
                      <a:pt x="130" y="216"/>
                    </a:lnTo>
                    <a:lnTo>
                      <a:pt x="123" y="198"/>
                    </a:lnTo>
                    <a:lnTo>
                      <a:pt x="112" y="176"/>
                    </a:lnTo>
                    <a:lnTo>
                      <a:pt x="104" y="157"/>
                    </a:lnTo>
                    <a:lnTo>
                      <a:pt x="94" y="136"/>
                    </a:lnTo>
                    <a:lnTo>
                      <a:pt x="85" y="116"/>
                    </a:lnTo>
                    <a:lnTo>
                      <a:pt x="76" y="97"/>
                    </a:lnTo>
                    <a:lnTo>
                      <a:pt x="64" y="72"/>
                    </a:lnTo>
                    <a:lnTo>
                      <a:pt x="54" y="49"/>
                    </a:lnTo>
                    <a:lnTo>
                      <a:pt x="45" y="27"/>
                    </a:lnTo>
                    <a:lnTo>
                      <a:pt x="39" y="13"/>
                    </a:lnTo>
                    <a:lnTo>
                      <a:pt x="35" y="5"/>
                    </a:lnTo>
                    <a:lnTo>
                      <a:pt x="33" y="0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20" name="Freeform 54">
                <a:extLst>
                  <a:ext uri="{FF2B5EF4-FFF2-40B4-BE49-F238E27FC236}">
                    <a16:creationId xmlns:a16="http://schemas.microsoft.com/office/drawing/2014/main" id="{E42F30D0-017C-E049-82A6-9C3922C87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671" y="1685222"/>
                <a:ext cx="93662" cy="106362"/>
              </a:xfrm>
              <a:custGeom>
                <a:avLst/>
                <a:gdLst>
                  <a:gd name="T0" fmla="*/ 2147483646 w 66"/>
                  <a:gd name="T1" fmla="*/ 2147483646 h 67"/>
                  <a:gd name="T2" fmla="*/ 2147483646 w 66"/>
                  <a:gd name="T3" fmla="*/ 2147483646 h 67"/>
                  <a:gd name="T4" fmla="*/ 2147483646 w 66"/>
                  <a:gd name="T5" fmla="*/ 2147483646 h 67"/>
                  <a:gd name="T6" fmla="*/ 2147483646 w 66"/>
                  <a:gd name="T7" fmla="*/ 2147483646 h 67"/>
                  <a:gd name="T8" fmla="*/ 2147483646 w 66"/>
                  <a:gd name="T9" fmla="*/ 2147483646 h 67"/>
                  <a:gd name="T10" fmla="*/ 2147483646 w 66"/>
                  <a:gd name="T11" fmla="*/ 2147483646 h 67"/>
                  <a:gd name="T12" fmla="*/ 2147483646 w 66"/>
                  <a:gd name="T13" fmla="*/ 2147483646 h 67"/>
                  <a:gd name="T14" fmla="*/ 2147483646 w 66"/>
                  <a:gd name="T15" fmla="*/ 2147483646 h 67"/>
                  <a:gd name="T16" fmla="*/ 2147483646 w 66"/>
                  <a:gd name="T17" fmla="*/ 2147483646 h 67"/>
                  <a:gd name="T18" fmla="*/ 2147483646 w 66"/>
                  <a:gd name="T19" fmla="*/ 2147483646 h 67"/>
                  <a:gd name="T20" fmla="*/ 2147483646 w 66"/>
                  <a:gd name="T21" fmla="*/ 2147483646 h 67"/>
                  <a:gd name="T22" fmla="*/ 0 w 66"/>
                  <a:gd name="T23" fmla="*/ 0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6" h="67">
                    <a:moveTo>
                      <a:pt x="65" y="66"/>
                    </a:moveTo>
                    <a:lnTo>
                      <a:pt x="58" y="63"/>
                    </a:lnTo>
                    <a:lnTo>
                      <a:pt x="50" y="56"/>
                    </a:lnTo>
                    <a:lnTo>
                      <a:pt x="40" y="48"/>
                    </a:lnTo>
                    <a:lnTo>
                      <a:pt x="35" y="42"/>
                    </a:lnTo>
                    <a:lnTo>
                      <a:pt x="31" y="35"/>
                    </a:lnTo>
                    <a:lnTo>
                      <a:pt x="27" y="27"/>
                    </a:lnTo>
                    <a:lnTo>
                      <a:pt x="23" y="19"/>
                    </a:lnTo>
                    <a:lnTo>
                      <a:pt x="19" y="13"/>
                    </a:lnTo>
                    <a:lnTo>
                      <a:pt x="15" y="9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21" name="Freeform 55">
                <a:extLst>
                  <a:ext uri="{FF2B5EF4-FFF2-40B4-BE49-F238E27FC236}">
                    <a16:creationId xmlns:a16="http://schemas.microsoft.com/office/drawing/2014/main" id="{F7F0709C-805C-DF4F-92BC-9E4D29735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2333" y="1450272"/>
                <a:ext cx="495300" cy="1055687"/>
              </a:xfrm>
              <a:custGeom>
                <a:avLst/>
                <a:gdLst>
                  <a:gd name="T0" fmla="*/ 2147483646 w 352"/>
                  <a:gd name="T1" fmla="*/ 2147483646 h 665"/>
                  <a:gd name="T2" fmla="*/ 2147483646 w 352"/>
                  <a:gd name="T3" fmla="*/ 2147483646 h 665"/>
                  <a:gd name="T4" fmla="*/ 2147483646 w 352"/>
                  <a:gd name="T5" fmla="*/ 0 h 665"/>
                  <a:gd name="T6" fmla="*/ 2147483646 w 352"/>
                  <a:gd name="T7" fmla="*/ 2147483646 h 665"/>
                  <a:gd name="T8" fmla="*/ 2147483646 w 352"/>
                  <a:gd name="T9" fmla="*/ 2147483646 h 665"/>
                  <a:gd name="T10" fmla="*/ 2147483646 w 352"/>
                  <a:gd name="T11" fmla="*/ 2147483646 h 665"/>
                  <a:gd name="T12" fmla="*/ 2147483646 w 352"/>
                  <a:gd name="T13" fmla="*/ 2147483646 h 665"/>
                  <a:gd name="T14" fmla="*/ 2147483646 w 352"/>
                  <a:gd name="T15" fmla="*/ 2147483646 h 665"/>
                  <a:gd name="T16" fmla="*/ 2147483646 w 352"/>
                  <a:gd name="T17" fmla="*/ 2147483646 h 665"/>
                  <a:gd name="T18" fmla="*/ 2147483646 w 352"/>
                  <a:gd name="T19" fmla="*/ 2147483646 h 665"/>
                  <a:gd name="T20" fmla="*/ 2147483646 w 352"/>
                  <a:gd name="T21" fmla="*/ 2147483646 h 665"/>
                  <a:gd name="T22" fmla="*/ 2147483646 w 352"/>
                  <a:gd name="T23" fmla="*/ 2147483646 h 665"/>
                  <a:gd name="T24" fmla="*/ 2147483646 w 352"/>
                  <a:gd name="T25" fmla="*/ 2147483646 h 665"/>
                  <a:gd name="T26" fmla="*/ 2147483646 w 352"/>
                  <a:gd name="T27" fmla="*/ 2147483646 h 665"/>
                  <a:gd name="T28" fmla="*/ 2147483646 w 352"/>
                  <a:gd name="T29" fmla="*/ 2147483646 h 665"/>
                  <a:gd name="T30" fmla="*/ 2147483646 w 352"/>
                  <a:gd name="T31" fmla="*/ 2147483646 h 665"/>
                  <a:gd name="T32" fmla="*/ 2147483646 w 352"/>
                  <a:gd name="T33" fmla="*/ 2147483646 h 665"/>
                  <a:gd name="T34" fmla="*/ 2147483646 w 352"/>
                  <a:gd name="T35" fmla="*/ 2147483646 h 665"/>
                  <a:gd name="T36" fmla="*/ 2147483646 w 352"/>
                  <a:gd name="T37" fmla="*/ 2147483646 h 665"/>
                  <a:gd name="T38" fmla="*/ 2147483646 w 352"/>
                  <a:gd name="T39" fmla="*/ 2147483646 h 665"/>
                  <a:gd name="T40" fmla="*/ 2147483646 w 352"/>
                  <a:gd name="T41" fmla="*/ 2147483646 h 665"/>
                  <a:gd name="T42" fmla="*/ 2147483646 w 352"/>
                  <a:gd name="T43" fmla="*/ 2147483646 h 665"/>
                  <a:gd name="T44" fmla="*/ 2147483646 w 352"/>
                  <a:gd name="T45" fmla="*/ 2147483646 h 665"/>
                  <a:gd name="T46" fmla="*/ 2147483646 w 352"/>
                  <a:gd name="T47" fmla="*/ 2147483646 h 665"/>
                  <a:gd name="T48" fmla="*/ 2147483646 w 352"/>
                  <a:gd name="T49" fmla="*/ 2147483646 h 665"/>
                  <a:gd name="T50" fmla="*/ 2147483646 w 352"/>
                  <a:gd name="T51" fmla="*/ 2147483646 h 665"/>
                  <a:gd name="T52" fmla="*/ 2147483646 w 352"/>
                  <a:gd name="T53" fmla="*/ 2147483646 h 665"/>
                  <a:gd name="T54" fmla="*/ 2147483646 w 352"/>
                  <a:gd name="T55" fmla="*/ 2147483646 h 665"/>
                  <a:gd name="T56" fmla="*/ 2147483646 w 352"/>
                  <a:gd name="T57" fmla="*/ 2147483646 h 665"/>
                  <a:gd name="T58" fmla="*/ 0 w 352"/>
                  <a:gd name="T59" fmla="*/ 2147483646 h 665"/>
                  <a:gd name="T60" fmla="*/ 2147483646 w 352"/>
                  <a:gd name="T61" fmla="*/ 2147483646 h 665"/>
                  <a:gd name="T62" fmla="*/ 2147483646 w 352"/>
                  <a:gd name="T63" fmla="*/ 2147483646 h 665"/>
                  <a:gd name="T64" fmla="*/ 2147483646 w 352"/>
                  <a:gd name="T65" fmla="*/ 2147483646 h 665"/>
                  <a:gd name="T66" fmla="*/ 2147483646 w 352"/>
                  <a:gd name="T67" fmla="*/ 2147483646 h 665"/>
                  <a:gd name="T68" fmla="*/ 2147483646 w 352"/>
                  <a:gd name="T69" fmla="*/ 2147483646 h 665"/>
                  <a:gd name="T70" fmla="*/ 2147483646 w 352"/>
                  <a:gd name="T71" fmla="*/ 2147483646 h 665"/>
                  <a:gd name="T72" fmla="*/ 2147483646 w 352"/>
                  <a:gd name="T73" fmla="*/ 2147483646 h 665"/>
                  <a:gd name="T74" fmla="*/ 2147483646 w 352"/>
                  <a:gd name="T75" fmla="*/ 2147483646 h 6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52" h="665">
                    <a:moveTo>
                      <a:pt x="59" y="34"/>
                    </a:moveTo>
                    <a:lnTo>
                      <a:pt x="65" y="23"/>
                    </a:lnTo>
                    <a:lnTo>
                      <a:pt x="77" y="13"/>
                    </a:lnTo>
                    <a:lnTo>
                      <a:pt x="89" y="6"/>
                    </a:lnTo>
                    <a:lnTo>
                      <a:pt x="101" y="2"/>
                    </a:lnTo>
                    <a:lnTo>
                      <a:pt x="118" y="0"/>
                    </a:lnTo>
                    <a:lnTo>
                      <a:pt x="131" y="2"/>
                    </a:lnTo>
                    <a:lnTo>
                      <a:pt x="146" y="6"/>
                    </a:lnTo>
                    <a:lnTo>
                      <a:pt x="160" y="12"/>
                    </a:lnTo>
                    <a:lnTo>
                      <a:pt x="171" y="20"/>
                    </a:lnTo>
                    <a:lnTo>
                      <a:pt x="183" y="32"/>
                    </a:lnTo>
                    <a:lnTo>
                      <a:pt x="204" y="59"/>
                    </a:lnTo>
                    <a:lnTo>
                      <a:pt x="222" y="83"/>
                    </a:lnTo>
                    <a:lnTo>
                      <a:pt x="239" y="112"/>
                    </a:lnTo>
                    <a:lnTo>
                      <a:pt x="256" y="144"/>
                    </a:lnTo>
                    <a:lnTo>
                      <a:pt x="269" y="174"/>
                    </a:lnTo>
                    <a:lnTo>
                      <a:pt x="280" y="202"/>
                    </a:lnTo>
                    <a:lnTo>
                      <a:pt x="288" y="227"/>
                    </a:lnTo>
                    <a:lnTo>
                      <a:pt x="294" y="252"/>
                    </a:lnTo>
                    <a:lnTo>
                      <a:pt x="301" y="278"/>
                    </a:lnTo>
                    <a:lnTo>
                      <a:pt x="309" y="302"/>
                    </a:lnTo>
                    <a:lnTo>
                      <a:pt x="321" y="342"/>
                    </a:lnTo>
                    <a:lnTo>
                      <a:pt x="334" y="377"/>
                    </a:lnTo>
                    <a:lnTo>
                      <a:pt x="340" y="396"/>
                    </a:lnTo>
                    <a:lnTo>
                      <a:pt x="345" y="419"/>
                    </a:lnTo>
                    <a:lnTo>
                      <a:pt x="348" y="447"/>
                    </a:lnTo>
                    <a:lnTo>
                      <a:pt x="351" y="478"/>
                    </a:lnTo>
                    <a:lnTo>
                      <a:pt x="350" y="507"/>
                    </a:lnTo>
                    <a:lnTo>
                      <a:pt x="346" y="578"/>
                    </a:lnTo>
                    <a:lnTo>
                      <a:pt x="340" y="619"/>
                    </a:lnTo>
                    <a:lnTo>
                      <a:pt x="338" y="630"/>
                    </a:lnTo>
                    <a:lnTo>
                      <a:pt x="334" y="639"/>
                    </a:lnTo>
                    <a:lnTo>
                      <a:pt x="329" y="647"/>
                    </a:lnTo>
                    <a:lnTo>
                      <a:pt x="323" y="653"/>
                    </a:lnTo>
                    <a:lnTo>
                      <a:pt x="317" y="658"/>
                    </a:lnTo>
                    <a:lnTo>
                      <a:pt x="309" y="661"/>
                    </a:lnTo>
                    <a:lnTo>
                      <a:pt x="299" y="663"/>
                    </a:lnTo>
                    <a:lnTo>
                      <a:pt x="288" y="664"/>
                    </a:lnTo>
                    <a:lnTo>
                      <a:pt x="275" y="662"/>
                    </a:lnTo>
                    <a:lnTo>
                      <a:pt x="261" y="658"/>
                    </a:lnTo>
                    <a:lnTo>
                      <a:pt x="232" y="647"/>
                    </a:lnTo>
                    <a:lnTo>
                      <a:pt x="197" y="634"/>
                    </a:lnTo>
                    <a:lnTo>
                      <a:pt x="181" y="638"/>
                    </a:lnTo>
                    <a:lnTo>
                      <a:pt x="171" y="639"/>
                    </a:lnTo>
                    <a:lnTo>
                      <a:pt x="158" y="638"/>
                    </a:lnTo>
                    <a:lnTo>
                      <a:pt x="134" y="632"/>
                    </a:lnTo>
                    <a:lnTo>
                      <a:pt x="103" y="623"/>
                    </a:lnTo>
                    <a:lnTo>
                      <a:pt x="76" y="613"/>
                    </a:lnTo>
                    <a:lnTo>
                      <a:pt x="58" y="605"/>
                    </a:lnTo>
                    <a:lnTo>
                      <a:pt x="48" y="601"/>
                    </a:lnTo>
                    <a:lnTo>
                      <a:pt x="37" y="593"/>
                    </a:lnTo>
                    <a:lnTo>
                      <a:pt x="30" y="582"/>
                    </a:lnTo>
                    <a:lnTo>
                      <a:pt x="24" y="570"/>
                    </a:lnTo>
                    <a:lnTo>
                      <a:pt x="18" y="555"/>
                    </a:lnTo>
                    <a:lnTo>
                      <a:pt x="14" y="540"/>
                    </a:lnTo>
                    <a:lnTo>
                      <a:pt x="9" y="514"/>
                    </a:lnTo>
                    <a:lnTo>
                      <a:pt x="6" y="495"/>
                    </a:lnTo>
                    <a:lnTo>
                      <a:pt x="4" y="475"/>
                    </a:lnTo>
                    <a:lnTo>
                      <a:pt x="1" y="445"/>
                    </a:lnTo>
                    <a:lnTo>
                      <a:pt x="0" y="425"/>
                    </a:lnTo>
                    <a:lnTo>
                      <a:pt x="3" y="398"/>
                    </a:lnTo>
                    <a:lnTo>
                      <a:pt x="9" y="358"/>
                    </a:lnTo>
                    <a:lnTo>
                      <a:pt x="16" y="307"/>
                    </a:lnTo>
                    <a:lnTo>
                      <a:pt x="22" y="269"/>
                    </a:lnTo>
                    <a:lnTo>
                      <a:pt x="28" y="254"/>
                    </a:lnTo>
                    <a:lnTo>
                      <a:pt x="34" y="240"/>
                    </a:lnTo>
                    <a:lnTo>
                      <a:pt x="39" y="225"/>
                    </a:lnTo>
                    <a:lnTo>
                      <a:pt x="42" y="214"/>
                    </a:lnTo>
                    <a:lnTo>
                      <a:pt x="45" y="193"/>
                    </a:lnTo>
                    <a:lnTo>
                      <a:pt x="39" y="163"/>
                    </a:lnTo>
                    <a:lnTo>
                      <a:pt x="39" y="145"/>
                    </a:lnTo>
                    <a:lnTo>
                      <a:pt x="40" y="126"/>
                    </a:lnTo>
                    <a:lnTo>
                      <a:pt x="43" y="103"/>
                    </a:lnTo>
                    <a:lnTo>
                      <a:pt x="48" y="72"/>
                    </a:lnTo>
                    <a:lnTo>
                      <a:pt x="52" y="49"/>
                    </a:lnTo>
                    <a:lnTo>
                      <a:pt x="59" y="34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22" name="Freeform 56">
                <a:extLst>
                  <a:ext uri="{FF2B5EF4-FFF2-40B4-BE49-F238E27FC236}">
                    <a16:creationId xmlns:a16="http://schemas.microsoft.com/office/drawing/2014/main" id="{B23002C6-34E8-D445-9D1B-9D61090CE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2333" y="1980497"/>
                <a:ext cx="495300" cy="527050"/>
              </a:xfrm>
              <a:custGeom>
                <a:avLst/>
                <a:gdLst>
                  <a:gd name="T0" fmla="*/ 2147483646 w 352"/>
                  <a:gd name="T1" fmla="*/ 0 h 332"/>
                  <a:gd name="T2" fmla="*/ 2147483646 w 352"/>
                  <a:gd name="T3" fmla="*/ 2147483646 h 332"/>
                  <a:gd name="T4" fmla="*/ 2147483646 w 352"/>
                  <a:gd name="T5" fmla="*/ 2147483646 h 332"/>
                  <a:gd name="T6" fmla="*/ 2147483646 w 352"/>
                  <a:gd name="T7" fmla="*/ 2147483646 h 332"/>
                  <a:gd name="T8" fmla="*/ 2147483646 w 352"/>
                  <a:gd name="T9" fmla="*/ 2147483646 h 332"/>
                  <a:gd name="T10" fmla="*/ 2147483646 w 352"/>
                  <a:gd name="T11" fmla="*/ 2147483646 h 332"/>
                  <a:gd name="T12" fmla="*/ 2147483646 w 352"/>
                  <a:gd name="T13" fmla="*/ 2147483646 h 332"/>
                  <a:gd name="T14" fmla="*/ 2147483646 w 352"/>
                  <a:gd name="T15" fmla="*/ 2147483646 h 332"/>
                  <a:gd name="T16" fmla="*/ 2147483646 w 352"/>
                  <a:gd name="T17" fmla="*/ 2147483646 h 332"/>
                  <a:gd name="T18" fmla="*/ 2147483646 w 352"/>
                  <a:gd name="T19" fmla="*/ 2147483646 h 332"/>
                  <a:gd name="T20" fmla="*/ 2147483646 w 352"/>
                  <a:gd name="T21" fmla="*/ 2147483646 h 332"/>
                  <a:gd name="T22" fmla="*/ 2147483646 w 352"/>
                  <a:gd name="T23" fmla="*/ 2147483646 h 332"/>
                  <a:gd name="T24" fmla="*/ 2147483646 w 352"/>
                  <a:gd name="T25" fmla="*/ 2147483646 h 332"/>
                  <a:gd name="T26" fmla="*/ 2147483646 w 352"/>
                  <a:gd name="T27" fmla="*/ 2147483646 h 332"/>
                  <a:gd name="T28" fmla="*/ 2147483646 w 352"/>
                  <a:gd name="T29" fmla="*/ 2147483646 h 332"/>
                  <a:gd name="T30" fmla="*/ 2147483646 w 352"/>
                  <a:gd name="T31" fmla="*/ 2147483646 h 332"/>
                  <a:gd name="T32" fmla="*/ 2147483646 w 352"/>
                  <a:gd name="T33" fmla="*/ 2147483646 h 332"/>
                  <a:gd name="T34" fmla="*/ 2147483646 w 352"/>
                  <a:gd name="T35" fmla="*/ 2147483646 h 332"/>
                  <a:gd name="T36" fmla="*/ 2147483646 w 352"/>
                  <a:gd name="T37" fmla="*/ 2147483646 h 332"/>
                  <a:gd name="T38" fmla="*/ 2147483646 w 352"/>
                  <a:gd name="T39" fmla="*/ 2147483646 h 332"/>
                  <a:gd name="T40" fmla="*/ 2147483646 w 352"/>
                  <a:gd name="T41" fmla="*/ 2147483646 h 332"/>
                  <a:gd name="T42" fmla="*/ 2147483646 w 352"/>
                  <a:gd name="T43" fmla="*/ 2147483646 h 332"/>
                  <a:gd name="T44" fmla="*/ 2147483646 w 352"/>
                  <a:gd name="T45" fmla="*/ 2147483646 h 332"/>
                  <a:gd name="T46" fmla="*/ 2147483646 w 352"/>
                  <a:gd name="T47" fmla="*/ 2147483646 h 332"/>
                  <a:gd name="T48" fmla="*/ 2147483646 w 352"/>
                  <a:gd name="T49" fmla="*/ 2147483646 h 332"/>
                  <a:gd name="T50" fmla="*/ 2147483646 w 352"/>
                  <a:gd name="T51" fmla="*/ 2147483646 h 332"/>
                  <a:gd name="T52" fmla="*/ 2147483646 w 352"/>
                  <a:gd name="T53" fmla="*/ 2147483646 h 332"/>
                  <a:gd name="T54" fmla="*/ 2147483646 w 352"/>
                  <a:gd name="T55" fmla="*/ 2147483646 h 332"/>
                  <a:gd name="T56" fmla="*/ 2147483646 w 352"/>
                  <a:gd name="T57" fmla="*/ 2147483646 h 332"/>
                  <a:gd name="T58" fmla="*/ 2147483646 w 352"/>
                  <a:gd name="T59" fmla="*/ 2147483646 h 332"/>
                  <a:gd name="T60" fmla="*/ 2147483646 w 352"/>
                  <a:gd name="T61" fmla="*/ 2147483646 h 332"/>
                  <a:gd name="T62" fmla="*/ 2147483646 w 352"/>
                  <a:gd name="T63" fmla="*/ 2147483646 h 332"/>
                  <a:gd name="T64" fmla="*/ 2147483646 w 352"/>
                  <a:gd name="T65" fmla="*/ 2147483646 h 332"/>
                  <a:gd name="T66" fmla="*/ 2147483646 w 352"/>
                  <a:gd name="T67" fmla="*/ 2147483646 h 332"/>
                  <a:gd name="T68" fmla="*/ 2147483646 w 352"/>
                  <a:gd name="T69" fmla="*/ 2147483646 h 332"/>
                  <a:gd name="T70" fmla="*/ 2147483646 w 352"/>
                  <a:gd name="T71" fmla="*/ 2147483646 h 332"/>
                  <a:gd name="T72" fmla="*/ 2147483646 w 352"/>
                  <a:gd name="T73" fmla="*/ 2147483646 h 332"/>
                  <a:gd name="T74" fmla="*/ 2147483646 w 352"/>
                  <a:gd name="T75" fmla="*/ 2147483646 h 332"/>
                  <a:gd name="T76" fmla="*/ 2147483646 w 352"/>
                  <a:gd name="T77" fmla="*/ 2147483646 h 332"/>
                  <a:gd name="T78" fmla="*/ 0 w 352"/>
                  <a:gd name="T79" fmla="*/ 2147483646 h 332"/>
                  <a:gd name="T80" fmla="*/ 2147483646 w 352"/>
                  <a:gd name="T81" fmla="*/ 2147483646 h 332"/>
                  <a:gd name="T82" fmla="*/ 2147483646 w 352"/>
                  <a:gd name="T83" fmla="*/ 2147483646 h 332"/>
                  <a:gd name="T84" fmla="*/ 2147483646 w 352"/>
                  <a:gd name="T85" fmla="*/ 2147483646 h 332"/>
                  <a:gd name="T86" fmla="*/ 2147483646 w 352"/>
                  <a:gd name="T87" fmla="*/ 2147483646 h 332"/>
                  <a:gd name="T88" fmla="*/ 2147483646 w 352"/>
                  <a:gd name="T89" fmla="*/ 2147483646 h 332"/>
                  <a:gd name="T90" fmla="*/ 2147483646 w 352"/>
                  <a:gd name="T91" fmla="*/ 2147483646 h 332"/>
                  <a:gd name="T92" fmla="*/ 2147483646 w 352"/>
                  <a:gd name="T93" fmla="*/ 2147483646 h 332"/>
                  <a:gd name="T94" fmla="*/ 2147483646 w 352"/>
                  <a:gd name="T95" fmla="*/ 2147483646 h 332"/>
                  <a:gd name="T96" fmla="*/ 2147483646 w 352"/>
                  <a:gd name="T97" fmla="*/ 2147483646 h 332"/>
                  <a:gd name="T98" fmla="*/ 2147483646 w 352"/>
                  <a:gd name="T99" fmla="*/ 2147483646 h 332"/>
                  <a:gd name="T100" fmla="*/ 2147483646 w 352"/>
                  <a:gd name="T101" fmla="*/ 2147483646 h 332"/>
                  <a:gd name="T102" fmla="*/ 2147483646 w 352"/>
                  <a:gd name="T103" fmla="*/ 2147483646 h 332"/>
                  <a:gd name="T104" fmla="*/ 2147483646 w 352"/>
                  <a:gd name="T105" fmla="*/ 2147483646 h 332"/>
                  <a:gd name="T106" fmla="*/ 2147483646 w 352"/>
                  <a:gd name="T107" fmla="*/ 2147483646 h 332"/>
                  <a:gd name="T108" fmla="*/ 2147483646 w 352"/>
                  <a:gd name="T109" fmla="*/ 2147483646 h 332"/>
                  <a:gd name="T110" fmla="*/ 2147483646 w 352"/>
                  <a:gd name="T111" fmla="*/ 2147483646 h 332"/>
                  <a:gd name="T112" fmla="*/ 2147483646 w 352"/>
                  <a:gd name="T113" fmla="*/ 2147483646 h 332"/>
                  <a:gd name="T114" fmla="*/ 2147483646 w 352"/>
                  <a:gd name="T115" fmla="*/ 2147483646 h 332"/>
                  <a:gd name="T116" fmla="*/ 2147483646 w 352"/>
                  <a:gd name="T117" fmla="*/ 2147483646 h 332"/>
                  <a:gd name="T118" fmla="*/ 2147483646 w 352"/>
                  <a:gd name="T119" fmla="*/ 2147483646 h 332"/>
                  <a:gd name="T120" fmla="*/ 2147483646 w 352"/>
                  <a:gd name="T121" fmla="*/ 2147483646 h 332"/>
                  <a:gd name="T122" fmla="*/ 2147483646 w 352"/>
                  <a:gd name="T123" fmla="*/ 0 h 33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52" h="332">
                    <a:moveTo>
                      <a:pt x="317" y="0"/>
                    </a:moveTo>
                    <a:lnTo>
                      <a:pt x="321" y="13"/>
                    </a:lnTo>
                    <a:lnTo>
                      <a:pt x="334" y="47"/>
                    </a:lnTo>
                    <a:lnTo>
                      <a:pt x="341" y="66"/>
                    </a:lnTo>
                    <a:lnTo>
                      <a:pt x="346" y="89"/>
                    </a:lnTo>
                    <a:lnTo>
                      <a:pt x="349" y="116"/>
                    </a:lnTo>
                    <a:lnTo>
                      <a:pt x="351" y="147"/>
                    </a:lnTo>
                    <a:lnTo>
                      <a:pt x="350" y="176"/>
                    </a:lnTo>
                    <a:lnTo>
                      <a:pt x="346" y="246"/>
                    </a:lnTo>
                    <a:lnTo>
                      <a:pt x="341" y="286"/>
                    </a:lnTo>
                    <a:lnTo>
                      <a:pt x="338" y="297"/>
                    </a:lnTo>
                    <a:lnTo>
                      <a:pt x="334" y="307"/>
                    </a:lnTo>
                    <a:lnTo>
                      <a:pt x="329" y="315"/>
                    </a:lnTo>
                    <a:lnTo>
                      <a:pt x="324" y="321"/>
                    </a:lnTo>
                    <a:lnTo>
                      <a:pt x="318" y="326"/>
                    </a:lnTo>
                    <a:lnTo>
                      <a:pt x="309" y="329"/>
                    </a:lnTo>
                    <a:lnTo>
                      <a:pt x="299" y="330"/>
                    </a:lnTo>
                    <a:lnTo>
                      <a:pt x="288" y="331"/>
                    </a:lnTo>
                    <a:lnTo>
                      <a:pt x="275" y="329"/>
                    </a:lnTo>
                    <a:lnTo>
                      <a:pt x="261" y="326"/>
                    </a:lnTo>
                    <a:lnTo>
                      <a:pt x="232" y="315"/>
                    </a:lnTo>
                    <a:lnTo>
                      <a:pt x="198" y="301"/>
                    </a:lnTo>
                    <a:lnTo>
                      <a:pt x="182" y="305"/>
                    </a:lnTo>
                    <a:lnTo>
                      <a:pt x="171" y="307"/>
                    </a:lnTo>
                    <a:lnTo>
                      <a:pt x="158" y="305"/>
                    </a:lnTo>
                    <a:lnTo>
                      <a:pt x="134" y="300"/>
                    </a:lnTo>
                    <a:lnTo>
                      <a:pt x="103" y="290"/>
                    </a:lnTo>
                    <a:lnTo>
                      <a:pt x="76" y="281"/>
                    </a:lnTo>
                    <a:lnTo>
                      <a:pt x="58" y="274"/>
                    </a:lnTo>
                    <a:lnTo>
                      <a:pt x="48" y="268"/>
                    </a:lnTo>
                    <a:lnTo>
                      <a:pt x="38" y="261"/>
                    </a:lnTo>
                    <a:lnTo>
                      <a:pt x="30" y="250"/>
                    </a:lnTo>
                    <a:lnTo>
                      <a:pt x="24" y="238"/>
                    </a:lnTo>
                    <a:lnTo>
                      <a:pt x="19" y="224"/>
                    </a:lnTo>
                    <a:lnTo>
                      <a:pt x="14" y="208"/>
                    </a:lnTo>
                    <a:lnTo>
                      <a:pt x="10" y="184"/>
                    </a:lnTo>
                    <a:lnTo>
                      <a:pt x="7" y="164"/>
                    </a:lnTo>
                    <a:lnTo>
                      <a:pt x="4" y="144"/>
                    </a:lnTo>
                    <a:lnTo>
                      <a:pt x="1" y="115"/>
                    </a:lnTo>
                    <a:lnTo>
                      <a:pt x="0" y="94"/>
                    </a:lnTo>
                    <a:lnTo>
                      <a:pt x="3" y="67"/>
                    </a:lnTo>
                    <a:lnTo>
                      <a:pt x="5" y="50"/>
                    </a:lnTo>
                    <a:lnTo>
                      <a:pt x="12" y="51"/>
                    </a:lnTo>
                    <a:lnTo>
                      <a:pt x="23" y="55"/>
                    </a:lnTo>
                    <a:lnTo>
                      <a:pt x="34" y="56"/>
                    </a:lnTo>
                    <a:lnTo>
                      <a:pt x="55" y="56"/>
                    </a:lnTo>
                    <a:lnTo>
                      <a:pt x="73" y="55"/>
                    </a:lnTo>
                    <a:lnTo>
                      <a:pt x="98" y="56"/>
                    </a:lnTo>
                    <a:lnTo>
                      <a:pt x="120" y="57"/>
                    </a:lnTo>
                    <a:lnTo>
                      <a:pt x="141" y="56"/>
                    </a:lnTo>
                    <a:lnTo>
                      <a:pt x="159" y="55"/>
                    </a:lnTo>
                    <a:lnTo>
                      <a:pt x="175" y="54"/>
                    </a:lnTo>
                    <a:lnTo>
                      <a:pt x="192" y="51"/>
                    </a:lnTo>
                    <a:lnTo>
                      <a:pt x="205" y="48"/>
                    </a:lnTo>
                    <a:lnTo>
                      <a:pt x="221" y="41"/>
                    </a:lnTo>
                    <a:lnTo>
                      <a:pt x="236" y="36"/>
                    </a:lnTo>
                    <a:lnTo>
                      <a:pt x="254" y="29"/>
                    </a:lnTo>
                    <a:lnTo>
                      <a:pt x="272" y="21"/>
                    </a:lnTo>
                    <a:lnTo>
                      <a:pt x="289" y="13"/>
                    </a:lnTo>
                    <a:lnTo>
                      <a:pt x="303" y="4"/>
                    </a:lnTo>
                    <a:lnTo>
                      <a:pt x="311" y="1"/>
                    </a:lnTo>
                    <a:lnTo>
                      <a:pt x="317" y="0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23" name="Freeform 57">
                <a:extLst>
                  <a:ext uri="{FF2B5EF4-FFF2-40B4-BE49-F238E27FC236}">
                    <a16:creationId xmlns:a16="http://schemas.microsoft.com/office/drawing/2014/main" id="{1166C95F-E06E-F84C-AAE6-AE289FEA4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208" y="1980497"/>
                <a:ext cx="225425" cy="527050"/>
              </a:xfrm>
              <a:custGeom>
                <a:avLst/>
                <a:gdLst>
                  <a:gd name="T0" fmla="*/ 2147483646 w 160"/>
                  <a:gd name="T1" fmla="*/ 0 h 332"/>
                  <a:gd name="T2" fmla="*/ 2147483646 w 160"/>
                  <a:gd name="T3" fmla="*/ 2147483646 h 332"/>
                  <a:gd name="T4" fmla="*/ 2147483646 w 160"/>
                  <a:gd name="T5" fmla="*/ 2147483646 h 332"/>
                  <a:gd name="T6" fmla="*/ 2147483646 w 160"/>
                  <a:gd name="T7" fmla="*/ 2147483646 h 332"/>
                  <a:gd name="T8" fmla="*/ 2147483646 w 160"/>
                  <a:gd name="T9" fmla="*/ 2147483646 h 332"/>
                  <a:gd name="T10" fmla="*/ 2147483646 w 160"/>
                  <a:gd name="T11" fmla="*/ 2147483646 h 332"/>
                  <a:gd name="T12" fmla="*/ 2147483646 w 160"/>
                  <a:gd name="T13" fmla="*/ 2147483646 h 332"/>
                  <a:gd name="T14" fmla="*/ 2147483646 w 160"/>
                  <a:gd name="T15" fmla="*/ 2147483646 h 332"/>
                  <a:gd name="T16" fmla="*/ 2147483646 w 160"/>
                  <a:gd name="T17" fmla="*/ 2147483646 h 332"/>
                  <a:gd name="T18" fmla="*/ 2147483646 w 160"/>
                  <a:gd name="T19" fmla="*/ 2147483646 h 332"/>
                  <a:gd name="T20" fmla="*/ 2147483646 w 160"/>
                  <a:gd name="T21" fmla="*/ 2147483646 h 332"/>
                  <a:gd name="T22" fmla="*/ 2147483646 w 160"/>
                  <a:gd name="T23" fmla="*/ 2147483646 h 332"/>
                  <a:gd name="T24" fmla="*/ 2147483646 w 160"/>
                  <a:gd name="T25" fmla="*/ 2147483646 h 332"/>
                  <a:gd name="T26" fmla="*/ 2147483646 w 160"/>
                  <a:gd name="T27" fmla="*/ 2147483646 h 332"/>
                  <a:gd name="T28" fmla="*/ 2147483646 w 160"/>
                  <a:gd name="T29" fmla="*/ 2147483646 h 332"/>
                  <a:gd name="T30" fmla="*/ 2147483646 w 160"/>
                  <a:gd name="T31" fmla="*/ 2147483646 h 332"/>
                  <a:gd name="T32" fmla="*/ 2147483646 w 160"/>
                  <a:gd name="T33" fmla="*/ 2147483646 h 332"/>
                  <a:gd name="T34" fmla="*/ 2147483646 w 160"/>
                  <a:gd name="T35" fmla="*/ 2147483646 h 332"/>
                  <a:gd name="T36" fmla="*/ 2147483646 w 160"/>
                  <a:gd name="T37" fmla="*/ 2147483646 h 332"/>
                  <a:gd name="T38" fmla="*/ 2147483646 w 160"/>
                  <a:gd name="T39" fmla="*/ 2147483646 h 332"/>
                  <a:gd name="T40" fmla="*/ 2147483646 w 160"/>
                  <a:gd name="T41" fmla="*/ 2147483646 h 332"/>
                  <a:gd name="T42" fmla="*/ 2147483646 w 160"/>
                  <a:gd name="T43" fmla="*/ 2147483646 h 332"/>
                  <a:gd name="T44" fmla="*/ 2147483646 w 160"/>
                  <a:gd name="T45" fmla="*/ 2147483646 h 332"/>
                  <a:gd name="T46" fmla="*/ 2147483646 w 160"/>
                  <a:gd name="T47" fmla="*/ 2147483646 h 332"/>
                  <a:gd name="T48" fmla="*/ 2147483646 w 160"/>
                  <a:gd name="T49" fmla="*/ 2147483646 h 332"/>
                  <a:gd name="T50" fmla="*/ 0 w 160"/>
                  <a:gd name="T51" fmla="*/ 2147483646 h 332"/>
                  <a:gd name="T52" fmla="*/ 2147483646 w 160"/>
                  <a:gd name="T53" fmla="*/ 2147483646 h 332"/>
                  <a:gd name="T54" fmla="*/ 2147483646 w 160"/>
                  <a:gd name="T55" fmla="*/ 2147483646 h 332"/>
                  <a:gd name="T56" fmla="*/ 2147483646 w 160"/>
                  <a:gd name="T57" fmla="*/ 2147483646 h 332"/>
                  <a:gd name="T58" fmla="*/ 2147483646 w 160"/>
                  <a:gd name="T59" fmla="*/ 2147483646 h 332"/>
                  <a:gd name="T60" fmla="*/ 2147483646 w 160"/>
                  <a:gd name="T61" fmla="*/ 2147483646 h 332"/>
                  <a:gd name="T62" fmla="*/ 2147483646 w 160"/>
                  <a:gd name="T63" fmla="*/ 2147483646 h 332"/>
                  <a:gd name="T64" fmla="*/ 2147483646 w 160"/>
                  <a:gd name="T65" fmla="*/ 2147483646 h 332"/>
                  <a:gd name="T66" fmla="*/ 2147483646 w 160"/>
                  <a:gd name="T67" fmla="*/ 2147483646 h 332"/>
                  <a:gd name="T68" fmla="*/ 2147483646 w 160"/>
                  <a:gd name="T69" fmla="*/ 2147483646 h 332"/>
                  <a:gd name="T70" fmla="*/ 2147483646 w 160"/>
                  <a:gd name="T71" fmla="*/ 2147483646 h 332"/>
                  <a:gd name="T72" fmla="*/ 2147483646 w 160"/>
                  <a:gd name="T73" fmla="*/ 2147483646 h 332"/>
                  <a:gd name="T74" fmla="*/ 2147483646 w 160"/>
                  <a:gd name="T75" fmla="*/ 2147483646 h 332"/>
                  <a:gd name="T76" fmla="*/ 2147483646 w 160"/>
                  <a:gd name="T77" fmla="*/ 2147483646 h 332"/>
                  <a:gd name="T78" fmla="*/ 2147483646 w 160"/>
                  <a:gd name="T79" fmla="*/ 2147483646 h 332"/>
                  <a:gd name="T80" fmla="*/ 2147483646 w 160"/>
                  <a:gd name="T81" fmla="*/ 0 h 33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60" h="332">
                    <a:moveTo>
                      <a:pt x="126" y="0"/>
                    </a:moveTo>
                    <a:lnTo>
                      <a:pt x="130" y="13"/>
                    </a:lnTo>
                    <a:lnTo>
                      <a:pt x="142" y="47"/>
                    </a:lnTo>
                    <a:lnTo>
                      <a:pt x="149" y="66"/>
                    </a:lnTo>
                    <a:lnTo>
                      <a:pt x="154" y="89"/>
                    </a:lnTo>
                    <a:lnTo>
                      <a:pt x="157" y="116"/>
                    </a:lnTo>
                    <a:lnTo>
                      <a:pt x="159" y="147"/>
                    </a:lnTo>
                    <a:lnTo>
                      <a:pt x="158" y="176"/>
                    </a:lnTo>
                    <a:lnTo>
                      <a:pt x="154" y="246"/>
                    </a:lnTo>
                    <a:lnTo>
                      <a:pt x="149" y="286"/>
                    </a:lnTo>
                    <a:lnTo>
                      <a:pt x="146" y="297"/>
                    </a:lnTo>
                    <a:lnTo>
                      <a:pt x="142" y="307"/>
                    </a:lnTo>
                    <a:lnTo>
                      <a:pt x="138" y="315"/>
                    </a:lnTo>
                    <a:lnTo>
                      <a:pt x="132" y="321"/>
                    </a:lnTo>
                    <a:lnTo>
                      <a:pt x="126" y="326"/>
                    </a:lnTo>
                    <a:lnTo>
                      <a:pt x="118" y="329"/>
                    </a:lnTo>
                    <a:lnTo>
                      <a:pt x="108" y="330"/>
                    </a:lnTo>
                    <a:lnTo>
                      <a:pt x="98" y="331"/>
                    </a:lnTo>
                    <a:lnTo>
                      <a:pt x="84" y="329"/>
                    </a:lnTo>
                    <a:lnTo>
                      <a:pt x="71" y="326"/>
                    </a:lnTo>
                    <a:lnTo>
                      <a:pt x="42" y="315"/>
                    </a:lnTo>
                    <a:lnTo>
                      <a:pt x="9" y="301"/>
                    </a:lnTo>
                    <a:lnTo>
                      <a:pt x="5" y="298"/>
                    </a:lnTo>
                    <a:lnTo>
                      <a:pt x="2" y="293"/>
                    </a:lnTo>
                    <a:lnTo>
                      <a:pt x="1" y="288"/>
                    </a:lnTo>
                    <a:lnTo>
                      <a:pt x="0" y="280"/>
                    </a:lnTo>
                    <a:lnTo>
                      <a:pt x="3" y="271"/>
                    </a:lnTo>
                    <a:lnTo>
                      <a:pt x="13" y="249"/>
                    </a:lnTo>
                    <a:lnTo>
                      <a:pt x="29" y="216"/>
                    </a:lnTo>
                    <a:lnTo>
                      <a:pt x="36" y="199"/>
                    </a:lnTo>
                    <a:lnTo>
                      <a:pt x="46" y="176"/>
                    </a:lnTo>
                    <a:lnTo>
                      <a:pt x="55" y="157"/>
                    </a:lnTo>
                    <a:lnTo>
                      <a:pt x="65" y="136"/>
                    </a:lnTo>
                    <a:lnTo>
                      <a:pt x="73" y="117"/>
                    </a:lnTo>
                    <a:lnTo>
                      <a:pt x="83" y="98"/>
                    </a:lnTo>
                    <a:lnTo>
                      <a:pt x="95" y="72"/>
                    </a:lnTo>
                    <a:lnTo>
                      <a:pt x="105" y="49"/>
                    </a:lnTo>
                    <a:lnTo>
                      <a:pt x="114" y="28"/>
                    </a:lnTo>
                    <a:lnTo>
                      <a:pt x="120" y="14"/>
                    </a:lnTo>
                    <a:lnTo>
                      <a:pt x="123" y="5"/>
                    </a:lnTo>
                    <a:lnTo>
                      <a:pt x="126" y="0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76824" name="Freeform 58">
                <a:extLst>
                  <a:ext uri="{FF2B5EF4-FFF2-40B4-BE49-F238E27FC236}">
                    <a16:creationId xmlns:a16="http://schemas.microsoft.com/office/drawing/2014/main" id="{24F5663A-2032-6A4B-BC8B-AB763CC1D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2658" y="1694747"/>
                <a:ext cx="93663" cy="106362"/>
              </a:xfrm>
              <a:custGeom>
                <a:avLst/>
                <a:gdLst>
                  <a:gd name="T0" fmla="*/ 0 w 67"/>
                  <a:gd name="T1" fmla="*/ 2147483646 h 67"/>
                  <a:gd name="T2" fmla="*/ 2147483646 w 67"/>
                  <a:gd name="T3" fmla="*/ 2147483646 h 67"/>
                  <a:gd name="T4" fmla="*/ 2147483646 w 67"/>
                  <a:gd name="T5" fmla="*/ 2147483646 h 67"/>
                  <a:gd name="T6" fmla="*/ 2147483646 w 67"/>
                  <a:gd name="T7" fmla="*/ 2147483646 h 67"/>
                  <a:gd name="T8" fmla="*/ 2147483646 w 67"/>
                  <a:gd name="T9" fmla="*/ 2147483646 h 67"/>
                  <a:gd name="T10" fmla="*/ 2147483646 w 67"/>
                  <a:gd name="T11" fmla="*/ 2147483646 h 67"/>
                  <a:gd name="T12" fmla="*/ 2147483646 w 67"/>
                  <a:gd name="T13" fmla="*/ 2147483646 h 67"/>
                  <a:gd name="T14" fmla="*/ 2147483646 w 67"/>
                  <a:gd name="T15" fmla="*/ 2147483646 h 67"/>
                  <a:gd name="T16" fmla="*/ 2147483646 w 67"/>
                  <a:gd name="T17" fmla="*/ 2147483646 h 67"/>
                  <a:gd name="T18" fmla="*/ 2147483646 w 67"/>
                  <a:gd name="T19" fmla="*/ 2147483646 h 67"/>
                  <a:gd name="T20" fmla="*/ 2147483646 w 67"/>
                  <a:gd name="T21" fmla="*/ 2147483646 h 67"/>
                  <a:gd name="T22" fmla="*/ 2147483646 w 67"/>
                  <a:gd name="T23" fmla="*/ 0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7" h="67">
                    <a:moveTo>
                      <a:pt x="0" y="66"/>
                    </a:moveTo>
                    <a:lnTo>
                      <a:pt x="8" y="63"/>
                    </a:lnTo>
                    <a:lnTo>
                      <a:pt x="16" y="56"/>
                    </a:lnTo>
                    <a:lnTo>
                      <a:pt x="25" y="48"/>
                    </a:lnTo>
                    <a:lnTo>
                      <a:pt x="31" y="42"/>
                    </a:lnTo>
                    <a:lnTo>
                      <a:pt x="34" y="35"/>
                    </a:lnTo>
                    <a:lnTo>
                      <a:pt x="38" y="27"/>
                    </a:lnTo>
                    <a:lnTo>
                      <a:pt x="42" y="19"/>
                    </a:lnTo>
                    <a:lnTo>
                      <a:pt x="46" y="13"/>
                    </a:lnTo>
                    <a:lnTo>
                      <a:pt x="51" y="9"/>
                    </a:lnTo>
                    <a:lnTo>
                      <a:pt x="57" y="4"/>
                    </a:lnTo>
                    <a:lnTo>
                      <a:pt x="66" y="0"/>
                    </a:lnTo>
                  </a:path>
                </a:pathLst>
              </a:custGeom>
              <a:gradFill rotWithShape="0">
                <a:gsLst>
                  <a:gs pos="0">
                    <a:srgbClr val="FF0100"/>
                  </a:gs>
                  <a:gs pos="100000">
                    <a:srgbClr val="000000"/>
                  </a:gs>
                </a:gsLst>
                <a:lin ang="5400000" scaled="1"/>
              </a:gra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s-ES_tradnl"/>
              </a:p>
            </p:txBody>
          </p:sp>
          <p:grpSp>
            <p:nvGrpSpPr>
              <p:cNvPr id="76825" name="Group 59">
                <a:extLst>
                  <a:ext uri="{FF2B5EF4-FFF2-40B4-BE49-F238E27FC236}">
                    <a16:creationId xmlns:a16="http://schemas.microsoft.com/office/drawing/2014/main" id="{A7CD29AB-8E4A-F84D-A689-26682FD41C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458" y="1497897"/>
                <a:ext cx="762000" cy="927100"/>
                <a:chOff x="3558" y="1883"/>
                <a:chExt cx="540" cy="584"/>
              </a:xfrm>
            </p:grpSpPr>
            <p:grpSp>
              <p:nvGrpSpPr>
                <p:cNvPr id="76966" name="Group 60">
                  <a:extLst>
                    <a:ext uri="{FF2B5EF4-FFF2-40B4-BE49-F238E27FC236}">
                      <a16:creationId xmlns:a16="http://schemas.microsoft.com/office/drawing/2014/main" id="{3E860670-77BC-3440-B852-5E40D7EC429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58" y="1883"/>
                  <a:ext cx="540" cy="584"/>
                  <a:chOff x="3558" y="1883"/>
                  <a:chExt cx="540" cy="584"/>
                </a:xfrm>
              </p:grpSpPr>
              <p:grpSp>
                <p:nvGrpSpPr>
                  <p:cNvPr id="76984" name="Group 61">
                    <a:extLst>
                      <a:ext uri="{FF2B5EF4-FFF2-40B4-BE49-F238E27FC236}">
                        <a16:creationId xmlns:a16="http://schemas.microsoft.com/office/drawing/2014/main" id="{77736742-4293-D541-A5AD-F5407C098F1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635" y="1883"/>
                    <a:ext cx="443" cy="535"/>
                    <a:chOff x="3635" y="1883"/>
                    <a:chExt cx="443" cy="535"/>
                  </a:xfrm>
                </p:grpSpPr>
                <p:sp>
                  <p:nvSpPr>
                    <p:cNvPr id="77000" name="Freeform 62">
                      <a:extLst>
                        <a:ext uri="{FF2B5EF4-FFF2-40B4-BE49-F238E27FC236}">
                          <a16:creationId xmlns:a16="http://schemas.microsoft.com/office/drawing/2014/main" id="{F276D86D-AB3A-2642-B095-15CB444BBAD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35" y="1883"/>
                      <a:ext cx="269" cy="535"/>
                    </a:xfrm>
                    <a:custGeom>
                      <a:avLst/>
                      <a:gdLst>
                        <a:gd name="T0" fmla="*/ 268 w 269"/>
                        <a:gd name="T1" fmla="*/ 0 h 535"/>
                        <a:gd name="T2" fmla="*/ 268 w 269"/>
                        <a:gd name="T3" fmla="*/ 105 h 535"/>
                        <a:gd name="T4" fmla="*/ 266 w 269"/>
                        <a:gd name="T5" fmla="*/ 116 h 535"/>
                        <a:gd name="T6" fmla="*/ 263 w 269"/>
                        <a:gd name="T7" fmla="*/ 126 h 535"/>
                        <a:gd name="T8" fmla="*/ 259 w 269"/>
                        <a:gd name="T9" fmla="*/ 135 h 535"/>
                        <a:gd name="T10" fmla="*/ 255 w 269"/>
                        <a:gd name="T11" fmla="*/ 144 h 535"/>
                        <a:gd name="T12" fmla="*/ 248 w 269"/>
                        <a:gd name="T13" fmla="*/ 148 h 535"/>
                        <a:gd name="T14" fmla="*/ 240 w 269"/>
                        <a:gd name="T15" fmla="*/ 153 h 535"/>
                        <a:gd name="T16" fmla="*/ 232 w 269"/>
                        <a:gd name="T17" fmla="*/ 157 h 535"/>
                        <a:gd name="T18" fmla="*/ 223 w 269"/>
                        <a:gd name="T19" fmla="*/ 162 h 535"/>
                        <a:gd name="T20" fmla="*/ 217 w 269"/>
                        <a:gd name="T21" fmla="*/ 167 h 535"/>
                        <a:gd name="T22" fmla="*/ 211 w 269"/>
                        <a:gd name="T23" fmla="*/ 172 h 535"/>
                        <a:gd name="T24" fmla="*/ 206 w 269"/>
                        <a:gd name="T25" fmla="*/ 179 h 535"/>
                        <a:gd name="T26" fmla="*/ 202 w 269"/>
                        <a:gd name="T27" fmla="*/ 187 h 535"/>
                        <a:gd name="T28" fmla="*/ 198 w 269"/>
                        <a:gd name="T29" fmla="*/ 196 h 535"/>
                        <a:gd name="T30" fmla="*/ 193 w 269"/>
                        <a:gd name="T31" fmla="*/ 208 h 535"/>
                        <a:gd name="T32" fmla="*/ 186 w 269"/>
                        <a:gd name="T33" fmla="*/ 227 h 535"/>
                        <a:gd name="T34" fmla="*/ 181 w 269"/>
                        <a:gd name="T35" fmla="*/ 245 h 535"/>
                        <a:gd name="T36" fmla="*/ 177 w 269"/>
                        <a:gd name="T37" fmla="*/ 260 h 535"/>
                        <a:gd name="T38" fmla="*/ 174 w 269"/>
                        <a:gd name="T39" fmla="*/ 272 h 535"/>
                        <a:gd name="T40" fmla="*/ 172 w 269"/>
                        <a:gd name="T41" fmla="*/ 283 h 535"/>
                        <a:gd name="T42" fmla="*/ 171 w 269"/>
                        <a:gd name="T43" fmla="*/ 292 h 535"/>
                        <a:gd name="T44" fmla="*/ 172 w 269"/>
                        <a:gd name="T45" fmla="*/ 303 h 535"/>
                        <a:gd name="T46" fmla="*/ 174 w 269"/>
                        <a:gd name="T47" fmla="*/ 313 h 535"/>
                        <a:gd name="T48" fmla="*/ 177 w 269"/>
                        <a:gd name="T49" fmla="*/ 327 h 535"/>
                        <a:gd name="T50" fmla="*/ 177 w 269"/>
                        <a:gd name="T51" fmla="*/ 336 h 535"/>
                        <a:gd name="T52" fmla="*/ 177 w 269"/>
                        <a:gd name="T53" fmla="*/ 347 h 535"/>
                        <a:gd name="T54" fmla="*/ 175 w 269"/>
                        <a:gd name="T55" fmla="*/ 359 h 535"/>
                        <a:gd name="T56" fmla="*/ 174 w 269"/>
                        <a:gd name="T57" fmla="*/ 370 h 535"/>
                        <a:gd name="T58" fmla="*/ 171 w 269"/>
                        <a:gd name="T59" fmla="*/ 386 h 535"/>
                        <a:gd name="T60" fmla="*/ 168 w 269"/>
                        <a:gd name="T61" fmla="*/ 400 h 535"/>
                        <a:gd name="T62" fmla="*/ 165 w 269"/>
                        <a:gd name="T63" fmla="*/ 411 h 535"/>
                        <a:gd name="T64" fmla="*/ 160 w 269"/>
                        <a:gd name="T65" fmla="*/ 423 h 535"/>
                        <a:gd name="T66" fmla="*/ 157 w 269"/>
                        <a:gd name="T67" fmla="*/ 429 h 535"/>
                        <a:gd name="T68" fmla="*/ 154 w 269"/>
                        <a:gd name="T69" fmla="*/ 435 h 535"/>
                        <a:gd name="T70" fmla="*/ 150 w 269"/>
                        <a:gd name="T71" fmla="*/ 440 h 535"/>
                        <a:gd name="T72" fmla="*/ 142 w 269"/>
                        <a:gd name="T73" fmla="*/ 446 h 535"/>
                        <a:gd name="T74" fmla="*/ 133 w 269"/>
                        <a:gd name="T75" fmla="*/ 452 h 535"/>
                        <a:gd name="T76" fmla="*/ 122 w 269"/>
                        <a:gd name="T77" fmla="*/ 458 h 535"/>
                        <a:gd name="T78" fmla="*/ 109 w 269"/>
                        <a:gd name="T79" fmla="*/ 465 h 535"/>
                        <a:gd name="T80" fmla="*/ 97 w 269"/>
                        <a:gd name="T81" fmla="*/ 473 h 535"/>
                        <a:gd name="T82" fmla="*/ 80 w 269"/>
                        <a:gd name="T83" fmla="*/ 484 h 535"/>
                        <a:gd name="T84" fmla="*/ 63 w 269"/>
                        <a:gd name="T85" fmla="*/ 495 h 535"/>
                        <a:gd name="T86" fmla="*/ 43 w 269"/>
                        <a:gd name="T87" fmla="*/ 507 h 535"/>
                        <a:gd name="T88" fmla="*/ 21 w 269"/>
                        <a:gd name="T89" fmla="*/ 522 h 535"/>
                        <a:gd name="T90" fmla="*/ 0 w 269"/>
                        <a:gd name="T91" fmla="*/ 534 h 535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</a:gdLst>
                      <a:ahLst/>
                      <a:cxnLst>
                        <a:cxn ang="T92">
                          <a:pos x="T0" y="T1"/>
                        </a:cxn>
                        <a:cxn ang="T93">
                          <a:pos x="T2" y="T3"/>
                        </a:cxn>
                        <a:cxn ang="T94">
                          <a:pos x="T4" y="T5"/>
                        </a:cxn>
                        <a:cxn ang="T95">
                          <a:pos x="T6" y="T7"/>
                        </a:cxn>
                        <a:cxn ang="T96">
                          <a:pos x="T8" y="T9"/>
                        </a:cxn>
                        <a:cxn ang="T97">
                          <a:pos x="T10" y="T11"/>
                        </a:cxn>
                        <a:cxn ang="T98">
                          <a:pos x="T12" y="T13"/>
                        </a:cxn>
                        <a:cxn ang="T99">
                          <a:pos x="T14" y="T15"/>
                        </a:cxn>
                        <a:cxn ang="T100">
                          <a:pos x="T16" y="T17"/>
                        </a:cxn>
                        <a:cxn ang="T101">
                          <a:pos x="T18" y="T19"/>
                        </a:cxn>
                        <a:cxn ang="T102">
                          <a:pos x="T20" y="T21"/>
                        </a:cxn>
                        <a:cxn ang="T103">
                          <a:pos x="T22" y="T23"/>
                        </a:cxn>
                        <a:cxn ang="T104">
                          <a:pos x="T24" y="T25"/>
                        </a:cxn>
                        <a:cxn ang="T105">
                          <a:pos x="T26" y="T27"/>
                        </a:cxn>
                        <a:cxn ang="T106">
                          <a:pos x="T28" y="T29"/>
                        </a:cxn>
                        <a:cxn ang="T107">
                          <a:pos x="T30" y="T31"/>
                        </a:cxn>
                        <a:cxn ang="T108">
                          <a:pos x="T32" y="T33"/>
                        </a:cxn>
                        <a:cxn ang="T109">
                          <a:pos x="T34" y="T35"/>
                        </a:cxn>
                        <a:cxn ang="T110">
                          <a:pos x="T36" y="T37"/>
                        </a:cxn>
                        <a:cxn ang="T111">
                          <a:pos x="T38" y="T39"/>
                        </a:cxn>
                        <a:cxn ang="T112">
                          <a:pos x="T40" y="T41"/>
                        </a:cxn>
                        <a:cxn ang="T113">
                          <a:pos x="T42" y="T43"/>
                        </a:cxn>
                        <a:cxn ang="T114">
                          <a:pos x="T44" y="T45"/>
                        </a:cxn>
                        <a:cxn ang="T115">
                          <a:pos x="T46" y="T47"/>
                        </a:cxn>
                        <a:cxn ang="T116">
                          <a:pos x="T48" y="T49"/>
                        </a:cxn>
                        <a:cxn ang="T117">
                          <a:pos x="T50" y="T51"/>
                        </a:cxn>
                        <a:cxn ang="T118">
                          <a:pos x="T52" y="T53"/>
                        </a:cxn>
                        <a:cxn ang="T119">
                          <a:pos x="T54" y="T55"/>
                        </a:cxn>
                        <a:cxn ang="T120">
                          <a:pos x="T56" y="T57"/>
                        </a:cxn>
                        <a:cxn ang="T121">
                          <a:pos x="T58" y="T59"/>
                        </a:cxn>
                        <a:cxn ang="T122">
                          <a:pos x="T60" y="T61"/>
                        </a:cxn>
                        <a:cxn ang="T123">
                          <a:pos x="T62" y="T63"/>
                        </a:cxn>
                        <a:cxn ang="T124">
                          <a:pos x="T64" y="T65"/>
                        </a:cxn>
                        <a:cxn ang="T125">
                          <a:pos x="T66" y="T67"/>
                        </a:cxn>
                        <a:cxn ang="T126">
                          <a:pos x="T68" y="T69"/>
                        </a:cxn>
                        <a:cxn ang="T127">
                          <a:pos x="T70" y="T71"/>
                        </a:cxn>
                        <a:cxn ang="T128">
                          <a:pos x="T72" y="T73"/>
                        </a:cxn>
                        <a:cxn ang="T129">
                          <a:pos x="T74" y="T75"/>
                        </a:cxn>
                        <a:cxn ang="T130">
                          <a:pos x="T76" y="T77"/>
                        </a:cxn>
                        <a:cxn ang="T131">
                          <a:pos x="T78" y="T79"/>
                        </a:cxn>
                        <a:cxn ang="T132">
                          <a:pos x="T80" y="T81"/>
                        </a:cxn>
                        <a:cxn ang="T133">
                          <a:pos x="T82" y="T83"/>
                        </a:cxn>
                        <a:cxn ang="T134">
                          <a:pos x="T84" y="T85"/>
                        </a:cxn>
                        <a:cxn ang="T135">
                          <a:pos x="T86" y="T87"/>
                        </a:cxn>
                        <a:cxn ang="T136">
                          <a:pos x="T88" y="T89"/>
                        </a:cxn>
                        <a:cxn ang="T137">
                          <a:pos x="T90" y="T91"/>
                        </a:cxn>
                      </a:cxnLst>
                      <a:rect l="0" t="0" r="r" b="b"/>
                      <a:pathLst>
                        <a:path w="269" h="535">
                          <a:moveTo>
                            <a:pt x="268" y="0"/>
                          </a:moveTo>
                          <a:lnTo>
                            <a:pt x="268" y="105"/>
                          </a:lnTo>
                          <a:lnTo>
                            <a:pt x="266" y="116"/>
                          </a:lnTo>
                          <a:lnTo>
                            <a:pt x="263" y="126"/>
                          </a:lnTo>
                          <a:lnTo>
                            <a:pt x="259" y="135"/>
                          </a:lnTo>
                          <a:lnTo>
                            <a:pt x="255" y="144"/>
                          </a:lnTo>
                          <a:lnTo>
                            <a:pt x="248" y="148"/>
                          </a:lnTo>
                          <a:lnTo>
                            <a:pt x="240" y="153"/>
                          </a:lnTo>
                          <a:lnTo>
                            <a:pt x="232" y="157"/>
                          </a:lnTo>
                          <a:lnTo>
                            <a:pt x="223" y="162"/>
                          </a:lnTo>
                          <a:lnTo>
                            <a:pt x="217" y="167"/>
                          </a:lnTo>
                          <a:lnTo>
                            <a:pt x="211" y="172"/>
                          </a:lnTo>
                          <a:lnTo>
                            <a:pt x="206" y="179"/>
                          </a:lnTo>
                          <a:lnTo>
                            <a:pt x="202" y="187"/>
                          </a:lnTo>
                          <a:lnTo>
                            <a:pt x="198" y="196"/>
                          </a:lnTo>
                          <a:lnTo>
                            <a:pt x="193" y="208"/>
                          </a:lnTo>
                          <a:lnTo>
                            <a:pt x="186" y="227"/>
                          </a:lnTo>
                          <a:lnTo>
                            <a:pt x="181" y="245"/>
                          </a:lnTo>
                          <a:lnTo>
                            <a:pt x="177" y="260"/>
                          </a:lnTo>
                          <a:lnTo>
                            <a:pt x="174" y="272"/>
                          </a:lnTo>
                          <a:lnTo>
                            <a:pt x="172" y="283"/>
                          </a:lnTo>
                          <a:lnTo>
                            <a:pt x="171" y="292"/>
                          </a:lnTo>
                          <a:lnTo>
                            <a:pt x="172" y="303"/>
                          </a:lnTo>
                          <a:lnTo>
                            <a:pt x="174" y="313"/>
                          </a:lnTo>
                          <a:lnTo>
                            <a:pt x="177" y="327"/>
                          </a:lnTo>
                          <a:lnTo>
                            <a:pt x="177" y="336"/>
                          </a:lnTo>
                          <a:lnTo>
                            <a:pt x="177" y="347"/>
                          </a:lnTo>
                          <a:lnTo>
                            <a:pt x="175" y="359"/>
                          </a:lnTo>
                          <a:lnTo>
                            <a:pt x="174" y="370"/>
                          </a:lnTo>
                          <a:lnTo>
                            <a:pt x="171" y="386"/>
                          </a:lnTo>
                          <a:lnTo>
                            <a:pt x="168" y="400"/>
                          </a:lnTo>
                          <a:lnTo>
                            <a:pt x="165" y="411"/>
                          </a:lnTo>
                          <a:lnTo>
                            <a:pt x="160" y="423"/>
                          </a:lnTo>
                          <a:lnTo>
                            <a:pt x="157" y="429"/>
                          </a:lnTo>
                          <a:lnTo>
                            <a:pt x="154" y="435"/>
                          </a:lnTo>
                          <a:lnTo>
                            <a:pt x="150" y="440"/>
                          </a:lnTo>
                          <a:lnTo>
                            <a:pt x="142" y="446"/>
                          </a:lnTo>
                          <a:lnTo>
                            <a:pt x="133" y="452"/>
                          </a:lnTo>
                          <a:lnTo>
                            <a:pt x="122" y="458"/>
                          </a:lnTo>
                          <a:lnTo>
                            <a:pt x="109" y="465"/>
                          </a:lnTo>
                          <a:lnTo>
                            <a:pt x="97" y="473"/>
                          </a:lnTo>
                          <a:lnTo>
                            <a:pt x="80" y="484"/>
                          </a:lnTo>
                          <a:lnTo>
                            <a:pt x="63" y="495"/>
                          </a:lnTo>
                          <a:lnTo>
                            <a:pt x="43" y="507"/>
                          </a:lnTo>
                          <a:lnTo>
                            <a:pt x="21" y="522"/>
                          </a:lnTo>
                          <a:lnTo>
                            <a:pt x="0" y="534"/>
                          </a:lnTo>
                        </a:path>
                      </a:pathLst>
                    </a:custGeom>
                    <a:noFill/>
                    <a:ln w="50800" cap="rnd" cmpd="sng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7001" name="Freeform 63">
                      <a:extLst>
                        <a:ext uri="{FF2B5EF4-FFF2-40B4-BE49-F238E27FC236}">
                          <a16:creationId xmlns:a16="http://schemas.microsoft.com/office/drawing/2014/main" id="{80922816-3AC4-C645-8F31-7B509C13582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04" y="1978"/>
                      <a:ext cx="174" cy="219"/>
                    </a:xfrm>
                    <a:custGeom>
                      <a:avLst/>
                      <a:gdLst>
                        <a:gd name="T0" fmla="*/ 0 w 174"/>
                        <a:gd name="T1" fmla="*/ 0 h 219"/>
                        <a:gd name="T2" fmla="*/ 5 w 174"/>
                        <a:gd name="T3" fmla="*/ 15 h 219"/>
                        <a:gd name="T4" fmla="*/ 12 w 174"/>
                        <a:gd name="T5" fmla="*/ 30 h 219"/>
                        <a:gd name="T6" fmla="*/ 16 w 174"/>
                        <a:gd name="T7" fmla="*/ 38 h 219"/>
                        <a:gd name="T8" fmla="*/ 21 w 174"/>
                        <a:gd name="T9" fmla="*/ 46 h 219"/>
                        <a:gd name="T10" fmla="*/ 27 w 174"/>
                        <a:gd name="T11" fmla="*/ 53 h 219"/>
                        <a:gd name="T12" fmla="*/ 35 w 174"/>
                        <a:gd name="T13" fmla="*/ 60 h 219"/>
                        <a:gd name="T14" fmla="*/ 44 w 174"/>
                        <a:gd name="T15" fmla="*/ 66 h 219"/>
                        <a:gd name="T16" fmla="*/ 51 w 174"/>
                        <a:gd name="T17" fmla="*/ 69 h 219"/>
                        <a:gd name="T18" fmla="*/ 57 w 174"/>
                        <a:gd name="T19" fmla="*/ 72 h 219"/>
                        <a:gd name="T20" fmla="*/ 65 w 174"/>
                        <a:gd name="T21" fmla="*/ 74 h 219"/>
                        <a:gd name="T22" fmla="*/ 74 w 174"/>
                        <a:gd name="T23" fmla="*/ 75 h 219"/>
                        <a:gd name="T24" fmla="*/ 81 w 174"/>
                        <a:gd name="T25" fmla="*/ 76 h 219"/>
                        <a:gd name="T26" fmla="*/ 88 w 174"/>
                        <a:gd name="T27" fmla="*/ 77 h 219"/>
                        <a:gd name="T28" fmla="*/ 95 w 174"/>
                        <a:gd name="T29" fmla="*/ 80 h 219"/>
                        <a:gd name="T30" fmla="*/ 99 w 174"/>
                        <a:gd name="T31" fmla="*/ 82 h 219"/>
                        <a:gd name="T32" fmla="*/ 105 w 174"/>
                        <a:gd name="T33" fmla="*/ 87 h 219"/>
                        <a:gd name="T34" fmla="*/ 110 w 174"/>
                        <a:gd name="T35" fmla="*/ 91 h 219"/>
                        <a:gd name="T36" fmla="*/ 115 w 174"/>
                        <a:gd name="T37" fmla="*/ 98 h 219"/>
                        <a:gd name="T38" fmla="*/ 118 w 174"/>
                        <a:gd name="T39" fmla="*/ 106 h 219"/>
                        <a:gd name="T40" fmla="*/ 122 w 174"/>
                        <a:gd name="T41" fmla="*/ 114 h 219"/>
                        <a:gd name="T42" fmla="*/ 124 w 174"/>
                        <a:gd name="T43" fmla="*/ 123 h 219"/>
                        <a:gd name="T44" fmla="*/ 128 w 174"/>
                        <a:gd name="T45" fmla="*/ 134 h 219"/>
                        <a:gd name="T46" fmla="*/ 133 w 174"/>
                        <a:gd name="T47" fmla="*/ 152 h 219"/>
                        <a:gd name="T48" fmla="*/ 139 w 174"/>
                        <a:gd name="T49" fmla="*/ 168 h 219"/>
                        <a:gd name="T50" fmla="*/ 146 w 174"/>
                        <a:gd name="T51" fmla="*/ 187 h 219"/>
                        <a:gd name="T52" fmla="*/ 149 w 174"/>
                        <a:gd name="T53" fmla="*/ 194 h 219"/>
                        <a:gd name="T54" fmla="*/ 153 w 174"/>
                        <a:gd name="T55" fmla="*/ 203 h 219"/>
                        <a:gd name="T56" fmla="*/ 157 w 174"/>
                        <a:gd name="T57" fmla="*/ 210 h 219"/>
                        <a:gd name="T58" fmla="*/ 160 w 174"/>
                        <a:gd name="T59" fmla="*/ 214 h 219"/>
                        <a:gd name="T60" fmla="*/ 164 w 174"/>
                        <a:gd name="T61" fmla="*/ 217 h 219"/>
                        <a:gd name="T62" fmla="*/ 168 w 174"/>
                        <a:gd name="T63" fmla="*/ 218 h 219"/>
                        <a:gd name="T64" fmla="*/ 173 w 174"/>
                        <a:gd name="T65" fmla="*/ 218 h 219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0" t="0" r="r" b="b"/>
                      <a:pathLst>
                        <a:path w="174" h="219">
                          <a:moveTo>
                            <a:pt x="0" y="0"/>
                          </a:moveTo>
                          <a:lnTo>
                            <a:pt x="5" y="15"/>
                          </a:lnTo>
                          <a:lnTo>
                            <a:pt x="12" y="30"/>
                          </a:lnTo>
                          <a:lnTo>
                            <a:pt x="16" y="38"/>
                          </a:lnTo>
                          <a:lnTo>
                            <a:pt x="21" y="46"/>
                          </a:lnTo>
                          <a:lnTo>
                            <a:pt x="27" y="53"/>
                          </a:lnTo>
                          <a:lnTo>
                            <a:pt x="35" y="60"/>
                          </a:lnTo>
                          <a:lnTo>
                            <a:pt x="44" y="66"/>
                          </a:lnTo>
                          <a:lnTo>
                            <a:pt x="51" y="69"/>
                          </a:lnTo>
                          <a:lnTo>
                            <a:pt x="57" y="72"/>
                          </a:lnTo>
                          <a:lnTo>
                            <a:pt x="65" y="74"/>
                          </a:lnTo>
                          <a:lnTo>
                            <a:pt x="74" y="75"/>
                          </a:lnTo>
                          <a:lnTo>
                            <a:pt x="81" y="76"/>
                          </a:lnTo>
                          <a:lnTo>
                            <a:pt x="88" y="77"/>
                          </a:lnTo>
                          <a:lnTo>
                            <a:pt x="95" y="80"/>
                          </a:lnTo>
                          <a:lnTo>
                            <a:pt x="99" y="82"/>
                          </a:lnTo>
                          <a:lnTo>
                            <a:pt x="105" y="87"/>
                          </a:lnTo>
                          <a:lnTo>
                            <a:pt x="110" y="91"/>
                          </a:lnTo>
                          <a:lnTo>
                            <a:pt x="115" y="98"/>
                          </a:lnTo>
                          <a:lnTo>
                            <a:pt x="118" y="106"/>
                          </a:lnTo>
                          <a:lnTo>
                            <a:pt x="122" y="114"/>
                          </a:lnTo>
                          <a:lnTo>
                            <a:pt x="124" y="123"/>
                          </a:lnTo>
                          <a:lnTo>
                            <a:pt x="128" y="134"/>
                          </a:lnTo>
                          <a:lnTo>
                            <a:pt x="133" y="152"/>
                          </a:lnTo>
                          <a:lnTo>
                            <a:pt x="139" y="168"/>
                          </a:lnTo>
                          <a:lnTo>
                            <a:pt x="146" y="187"/>
                          </a:lnTo>
                          <a:lnTo>
                            <a:pt x="149" y="194"/>
                          </a:lnTo>
                          <a:lnTo>
                            <a:pt x="153" y="203"/>
                          </a:lnTo>
                          <a:lnTo>
                            <a:pt x="157" y="210"/>
                          </a:lnTo>
                          <a:lnTo>
                            <a:pt x="160" y="214"/>
                          </a:lnTo>
                          <a:lnTo>
                            <a:pt x="164" y="217"/>
                          </a:lnTo>
                          <a:lnTo>
                            <a:pt x="168" y="218"/>
                          </a:lnTo>
                          <a:lnTo>
                            <a:pt x="173" y="218"/>
                          </a:lnTo>
                        </a:path>
                      </a:pathLst>
                    </a:custGeom>
                    <a:noFill/>
                    <a:ln w="50800" cap="rnd" cmpd="sng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s-ES_tradnl"/>
                    </a:p>
                  </p:txBody>
                </p:sp>
              </p:grpSp>
              <p:grpSp>
                <p:nvGrpSpPr>
                  <p:cNvPr id="76985" name="Group 64">
                    <a:extLst>
                      <a:ext uri="{FF2B5EF4-FFF2-40B4-BE49-F238E27FC236}">
                        <a16:creationId xmlns:a16="http://schemas.microsoft.com/office/drawing/2014/main" id="{FF655325-86CE-AC45-9E26-4AF4AF12FCF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558" y="1923"/>
                    <a:ext cx="540" cy="544"/>
                    <a:chOff x="3558" y="1923"/>
                    <a:chExt cx="540" cy="544"/>
                  </a:xfrm>
                </p:grpSpPr>
                <p:grpSp>
                  <p:nvGrpSpPr>
                    <p:cNvPr id="76986" name="Group 65">
                      <a:extLst>
                        <a:ext uri="{FF2B5EF4-FFF2-40B4-BE49-F238E27FC236}">
                          <a16:creationId xmlns:a16="http://schemas.microsoft.com/office/drawing/2014/main" id="{FBDEBDC3-4232-3F4A-825A-EA0F1D9C6BEB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24" y="2011"/>
                      <a:ext cx="74" cy="108"/>
                      <a:chOff x="4024" y="2011"/>
                      <a:chExt cx="74" cy="108"/>
                    </a:xfrm>
                  </p:grpSpPr>
                  <p:sp>
                    <p:nvSpPr>
                      <p:cNvPr id="76998" name="Freeform 66">
                        <a:extLst>
                          <a:ext uri="{FF2B5EF4-FFF2-40B4-BE49-F238E27FC236}">
                            <a16:creationId xmlns:a16="http://schemas.microsoft.com/office/drawing/2014/main" id="{AB348749-213C-1F4C-9445-C74857CBE2D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24" y="2011"/>
                        <a:ext cx="65" cy="74"/>
                      </a:xfrm>
                      <a:custGeom>
                        <a:avLst/>
                        <a:gdLst>
                          <a:gd name="T0" fmla="*/ 0 w 65"/>
                          <a:gd name="T1" fmla="*/ 73 h 74"/>
                          <a:gd name="T2" fmla="*/ 9 w 65"/>
                          <a:gd name="T3" fmla="*/ 68 h 74"/>
                          <a:gd name="T4" fmla="*/ 17 w 65"/>
                          <a:gd name="T5" fmla="*/ 63 h 74"/>
                          <a:gd name="T6" fmla="*/ 29 w 65"/>
                          <a:gd name="T7" fmla="*/ 54 h 74"/>
                          <a:gd name="T8" fmla="*/ 36 w 65"/>
                          <a:gd name="T9" fmla="*/ 46 h 74"/>
                          <a:gd name="T10" fmla="*/ 43 w 65"/>
                          <a:gd name="T11" fmla="*/ 37 h 74"/>
                          <a:gd name="T12" fmla="*/ 50 w 65"/>
                          <a:gd name="T13" fmla="*/ 24 h 74"/>
                          <a:gd name="T14" fmla="*/ 58 w 65"/>
                          <a:gd name="T15" fmla="*/ 12 h 74"/>
                          <a:gd name="T16" fmla="*/ 64 w 65"/>
                          <a:gd name="T17" fmla="*/ 0 h 74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</a:gdLst>
                        <a:ahLst/>
                        <a:cxnLst>
                          <a:cxn ang="T18">
                            <a:pos x="T0" y="T1"/>
                          </a:cxn>
                          <a:cxn ang="T19">
                            <a:pos x="T2" y="T3"/>
                          </a:cxn>
                          <a:cxn ang="T20">
                            <a:pos x="T4" y="T5"/>
                          </a:cxn>
                          <a:cxn ang="T21">
                            <a:pos x="T6" y="T7"/>
                          </a:cxn>
                          <a:cxn ang="T22">
                            <a:pos x="T8" y="T9"/>
                          </a:cxn>
                          <a:cxn ang="T23">
                            <a:pos x="T10" y="T11"/>
                          </a:cxn>
                          <a:cxn ang="T24">
                            <a:pos x="T12" y="T13"/>
                          </a:cxn>
                          <a:cxn ang="T25">
                            <a:pos x="T14" y="T15"/>
                          </a:cxn>
                          <a:cxn ang="T26">
                            <a:pos x="T16" y="T17"/>
                          </a:cxn>
                        </a:cxnLst>
                        <a:rect l="0" t="0" r="r" b="b"/>
                        <a:pathLst>
                          <a:path w="65" h="74">
                            <a:moveTo>
                              <a:pt x="0" y="73"/>
                            </a:moveTo>
                            <a:lnTo>
                              <a:pt x="9" y="68"/>
                            </a:lnTo>
                            <a:lnTo>
                              <a:pt x="17" y="63"/>
                            </a:lnTo>
                            <a:lnTo>
                              <a:pt x="29" y="54"/>
                            </a:lnTo>
                            <a:lnTo>
                              <a:pt x="36" y="46"/>
                            </a:lnTo>
                            <a:lnTo>
                              <a:pt x="43" y="37"/>
                            </a:lnTo>
                            <a:lnTo>
                              <a:pt x="50" y="24"/>
                            </a:lnTo>
                            <a:lnTo>
                              <a:pt x="58" y="12"/>
                            </a:lnTo>
                            <a:lnTo>
                              <a:pt x="64" y="0"/>
                            </a:lnTo>
                          </a:path>
                        </a:pathLst>
                      </a:custGeom>
                      <a:noFill/>
                      <a:ln w="50800" cap="rnd" cmpd="sng">
                        <a:solidFill>
                          <a:srgbClr val="E0E0E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s-ES_tradnl"/>
                      </a:p>
                    </p:txBody>
                  </p:sp>
                  <p:sp>
                    <p:nvSpPr>
                      <p:cNvPr id="76999" name="Freeform 67">
                        <a:extLst>
                          <a:ext uri="{FF2B5EF4-FFF2-40B4-BE49-F238E27FC236}">
                            <a16:creationId xmlns:a16="http://schemas.microsoft.com/office/drawing/2014/main" id="{8ABAD9E4-2B51-5749-AE1C-F5D3B0468B1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37" y="2087"/>
                        <a:ext cx="61" cy="32"/>
                      </a:xfrm>
                      <a:custGeom>
                        <a:avLst/>
                        <a:gdLst>
                          <a:gd name="T0" fmla="*/ 0 w 61"/>
                          <a:gd name="T1" fmla="*/ 31 h 32"/>
                          <a:gd name="T2" fmla="*/ 4 w 61"/>
                          <a:gd name="T3" fmla="*/ 27 h 32"/>
                          <a:gd name="T4" fmla="*/ 8 w 61"/>
                          <a:gd name="T5" fmla="*/ 23 h 32"/>
                          <a:gd name="T6" fmla="*/ 12 w 61"/>
                          <a:gd name="T7" fmla="*/ 20 h 32"/>
                          <a:gd name="T8" fmla="*/ 19 w 61"/>
                          <a:gd name="T9" fmla="*/ 19 h 32"/>
                          <a:gd name="T10" fmla="*/ 25 w 61"/>
                          <a:gd name="T11" fmla="*/ 18 h 32"/>
                          <a:gd name="T12" fmla="*/ 32 w 61"/>
                          <a:gd name="T13" fmla="*/ 16 h 32"/>
                          <a:gd name="T14" fmla="*/ 39 w 61"/>
                          <a:gd name="T15" fmla="*/ 14 h 32"/>
                          <a:gd name="T16" fmla="*/ 46 w 61"/>
                          <a:gd name="T17" fmla="*/ 12 h 32"/>
                          <a:gd name="T18" fmla="*/ 52 w 61"/>
                          <a:gd name="T19" fmla="*/ 8 h 32"/>
                          <a:gd name="T20" fmla="*/ 57 w 61"/>
                          <a:gd name="T21" fmla="*/ 5 h 32"/>
                          <a:gd name="T22" fmla="*/ 60 w 61"/>
                          <a:gd name="T23" fmla="*/ 0 h 32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</a:gdLst>
                        <a:ahLst/>
                        <a:cxnLst>
                          <a:cxn ang="T24">
                            <a:pos x="T0" y="T1"/>
                          </a:cxn>
                          <a:cxn ang="T25">
                            <a:pos x="T2" y="T3"/>
                          </a:cxn>
                          <a:cxn ang="T26">
                            <a:pos x="T4" y="T5"/>
                          </a:cxn>
                          <a:cxn ang="T27">
                            <a:pos x="T6" y="T7"/>
                          </a:cxn>
                          <a:cxn ang="T28">
                            <a:pos x="T8" y="T9"/>
                          </a:cxn>
                          <a:cxn ang="T29">
                            <a:pos x="T10" y="T11"/>
                          </a:cxn>
                          <a:cxn ang="T30">
                            <a:pos x="T12" y="T13"/>
                          </a:cxn>
                          <a:cxn ang="T31">
                            <a:pos x="T14" y="T15"/>
                          </a:cxn>
                          <a:cxn ang="T32">
                            <a:pos x="T16" y="T17"/>
                          </a:cxn>
                          <a:cxn ang="T33">
                            <a:pos x="T18" y="T19"/>
                          </a:cxn>
                          <a:cxn ang="T34">
                            <a:pos x="T20" y="T21"/>
                          </a:cxn>
                          <a:cxn ang="T35">
                            <a:pos x="T22" y="T23"/>
                          </a:cxn>
                        </a:cxnLst>
                        <a:rect l="0" t="0" r="r" b="b"/>
                        <a:pathLst>
                          <a:path w="61" h="32">
                            <a:moveTo>
                              <a:pt x="0" y="31"/>
                            </a:moveTo>
                            <a:lnTo>
                              <a:pt x="4" y="27"/>
                            </a:lnTo>
                            <a:lnTo>
                              <a:pt x="8" y="23"/>
                            </a:lnTo>
                            <a:lnTo>
                              <a:pt x="12" y="20"/>
                            </a:lnTo>
                            <a:lnTo>
                              <a:pt x="19" y="19"/>
                            </a:lnTo>
                            <a:lnTo>
                              <a:pt x="25" y="18"/>
                            </a:lnTo>
                            <a:lnTo>
                              <a:pt x="32" y="16"/>
                            </a:lnTo>
                            <a:lnTo>
                              <a:pt x="39" y="14"/>
                            </a:lnTo>
                            <a:lnTo>
                              <a:pt x="46" y="12"/>
                            </a:lnTo>
                            <a:lnTo>
                              <a:pt x="52" y="8"/>
                            </a:lnTo>
                            <a:lnTo>
                              <a:pt x="57" y="5"/>
                            </a:lnTo>
                            <a:lnTo>
                              <a:pt x="60" y="0"/>
                            </a:lnTo>
                          </a:path>
                        </a:pathLst>
                      </a:custGeom>
                      <a:noFill/>
                      <a:ln w="25400" cap="rnd" cmpd="sng">
                        <a:solidFill>
                          <a:srgbClr val="E0E0E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s-ES_tradnl"/>
                      </a:p>
                    </p:txBody>
                  </p:sp>
                </p:grpSp>
                <p:grpSp>
                  <p:nvGrpSpPr>
                    <p:cNvPr id="76987" name="Group 68">
                      <a:extLst>
                        <a:ext uri="{FF2B5EF4-FFF2-40B4-BE49-F238E27FC236}">
                          <a16:creationId xmlns:a16="http://schemas.microsoft.com/office/drawing/2014/main" id="{3CF31FAD-5072-DF43-B09C-AC79D879F507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58" y="1923"/>
                      <a:ext cx="265" cy="544"/>
                      <a:chOff x="3558" y="1923"/>
                      <a:chExt cx="265" cy="544"/>
                    </a:xfrm>
                  </p:grpSpPr>
                  <p:grpSp>
                    <p:nvGrpSpPr>
                      <p:cNvPr id="76988" name="Group 69">
                        <a:extLst>
                          <a:ext uri="{FF2B5EF4-FFF2-40B4-BE49-F238E27FC236}">
                            <a16:creationId xmlns:a16="http://schemas.microsoft.com/office/drawing/2014/main" id="{21A47501-929A-874A-B3E8-2C1788E73F4B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03" y="1923"/>
                        <a:ext cx="120" cy="169"/>
                        <a:chOff x="3703" y="1923"/>
                        <a:chExt cx="120" cy="169"/>
                      </a:xfrm>
                    </p:grpSpPr>
                    <p:sp>
                      <p:nvSpPr>
                        <p:cNvPr id="76996" name="Freeform 70">
                          <a:extLst>
                            <a:ext uri="{FF2B5EF4-FFF2-40B4-BE49-F238E27FC236}">
                              <a16:creationId xmlns:a16="http://schemas.microsoft.com/office/drawing/2014/main" id="{47DB460F-5D3A-4943-91FF-F53499E52B1C}"/>
                            </a:ext>
                          </a:extLst>
                        </p:cNvPr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57" y="1923"/>
                          <a:ext cx="66" cy="169"/>
                        </a:xfrm>
                        <a:custGeom>
                          <a:avLst/>
                          <a:gdLst>
                            <a:gd name="T0" fmla="*/ 6 w 66"/>
                            <a:gd name="T1" fmla="*/ 0 h 169"/>
                            <a:gd name="T2" fmla="*/ 3 w 66"/>
                            <a:gd name="T3" fmla="*/ 6 h 169"/>
                            <a:gd name="T4" fmla="*/ 1 w 66"/>
                            <a:gd name="T5" fmla="*/ 12 h 169"/>
                            <a:gd name="T6" fmla="*/ 1 w 66"/>
                            <a:gd name="T7" fmla="*/ 19 h 169"/>
                            <a:gd name="T8" fmla="*/ 0 w 66"/>
                            <a:gd name="T9" fmla="*/ 27 h 169"/>
                            <a:gd name="T10" fmla="*/ 1 w 66"/>
                            <a:gd name="T11" fmla="*/ 37 h 169"/>
                            <a:gd name="T12" fmla="*/ 1 w 66"/>
                            <a:gd name="T13" fmla="*/ 48 h 169"/>
                            <a:gd name="T14" fmla="*/ 3 w 66"/>
                            <a:gd name="T15" fmla="*/ 63 h 169"/>
                            <a:gd name="T16" fmla="*/ 5 w 66"/>
                            <a:gd name="T17" fmla="*/ 74 h 169"/>
                            <a:gd name="T18" fmla="*/ 8 w 66"/>
                            <a:gd name="T19" fmla="*/ 87 h 169"/>
                            <a:gd name="T20" fmla="*/ 11 w 66"/>
                            <a:gd name="T21" fmla="*/ 101 h 169"/>
                            <a:gd name="T22" fmla="*/ 15 w 66"/>
                            <a:gd name="T23" fmla="*/ 112 h 169"/>
                            <a:gd name="T24" fmla="*/ 21 w 66"/>
                            <a:gd name="T25" fmla="*/ 124 h 169"/>
                            <a:gd name="T26" fmla="*/ 28 w 66"/>
                            <a:gd name="T27" fmla="*/ 134 h 169"/>
                            <a:gd name="T28" fmla="*/ 37 w 66"/>
                            <a:gd name="T29" fmla="*/ 144 h 169"/>
                            <a:gd name="T30" fmla="*/ 47 w 66"/>
                            <a:gd name="T31" fmla="*/ 153 h 169"/>
                            <a:gd name="T32" fmla="*/ 56 w 66"/>
                            <a:gd name="T33" fmla="*/ 160 h 169"/>
                            <a:gd name="T34" fmla="*/ 65 w 66"/>
                            <a:gd name="T35" fmla="*/ 168 h 169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</a:gdLst>
                          <a:ahLst/>
                          <a:cxnLst>
                            <a:cxn ang="T36">
                              <a:pos x="T0" y="T1"/>
                            </a:cxn>
                            <a:cxn ang="T37">
                              <a:pos x="T2" y="T3"/>
                            </a:cxn>
                            <a:cxn ang="T38">
                              <a:pos x="T4" y="T5"/>
                            </a:cxn>
                            <a:cxn ang="T39">
                              <a:pos x="T6" y="T7"/>
                            </a:cxn>
                            <a:cxn ang="T40">
                              <a:pos x="T8" y="T9"/>
                            </a:cxn>
                            <a:cxn ang="T41">
                              <a:pos x="T10" y="T11"/>
                            </a:cxn>
                            <a:cxn ang="T42">
                              <a:pos x="T12" y="T13"/>
                            </a:cxn>
                            <a:cxn ang="T43">
                              <a:pos x="T14" y="T15"/>
                            </a:cxn>
                            <a:cxn ang="T44">
                              <a:pos x="T16" y="T17"/>
                            </a:cxn>
                            <a:cxn ang="T45">
                              <a:pos x="T18" y="T19"/>
                            </a:cxn>
                            <a:cxn ang="T46">
                              <a:pos x="T20" y="T21"/>
                            </a:cxn>
                            <a:cxn ang="T47">
                              <a:pos x="T22" y="T23"/>
                            </a:cxn>
                            <a:cxn ang="T48">
                              <a:pos x="T24" y="T25"/>
                            </a:cxn>
                            <a:cxn ang="T49">
                              <a:pos x="T26" y="T27"/>
                            </a:cxn>
                            <a:cxn ang="T50">
                              <a:pos x="T28" y="T29"/>
                            </a:cxn>
                            <a:cxn ang="T51">
                              <a:pos x="T30" y="T31"/>
                            </a:cxn>
                            <a:cxn ang="T52">
                              <a:pos x="T32" y="T33"/>
                            </a:cxn>
                            <a:cxn ang="T53">
                              <a:pos x="T34" y="T35"/>
                            </a:cxn>
                          </a:cxnLst>
                          <a:rect l="0" t="0" r="r" b="b"/>
                          <a:pathLst>
                            <a:path w="66" h="169">
                              <a:moveTo>
                                <a:pt x="6" y="0"/>
                              </a:moveTo>
                              <a:lnTo>
                                <a:pt x="3" y="6"/>
                              </a:lnTo>
                              <a:lnTo>
                                <a:pt x="1" y="12"/>
                              </a:lnTo>
                              <a:lnTo>
                                <a:pt x="1" y="19"/>
                              </a:lnTo>
                              <a:lnTo>
                                <a:pt x="0" y="27"/>
                              </a:lnTo>
                              <a:lnTo>
                                <a:pt x="1" y="37"/>
                              </a:lnTo>
                              <a:lnTo>
                                <a:pt x="1" y="48"/>
                              </a:lnTo>
                              <a:lnTo>
                                <a:pt x="3" y="63"/>
                              </a:lnTo>
                              <a:lnTo>
                                <a:pt x="5" y="74"/>
                              </a:lnTo>
                              <a:lnTo>
                                <a:pt x="8" y="87"/>
                              </a:lnTo>
                              <a:lnTo>
                                <a:pt x="11" y="101"/>
                              </a:lnTo>
                              <a:lnTo>
                                <a:pt x="15" y="112"/>
                              </a:lnTo>
                              <a:lnTo>
                                <a:pt x="21" y="124"/>
                              </a:lnTo>
                              <a:lnTo>
                                <a:pt x="28" y="134"/>
                              </a:lnTo>
                              <a:lnTo>
                                <a:pt x="37" y="144"/>
                              </a:lnTo>
                              <a:lnTo>
                                <a:pt x="47" y="153"/>
                              </a:lnTo>
                              <a:lnTo>
                                <a:pt x="56" y="160"/>
                              </a:lnTo>
                              <a:lnTo>
                                <a:pt x="65" y="168"/>
                              </a:lnTo>
                            </a:path>
                          </a:pathLst>
                        </a:custGeom>
                        <a:noFill/>
                        <a:ln w="50800" cap="rnd" cmpd="sng">
                          <a:solidFill>
                            <a:srgbClr val="E0E0E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s-ES_tradnl"/>
                        </a:p>
                      </p:txBody>
                    </p:sp>
                    <p:sp>
                      <p:nvSpPr>
                        <p:cNvPr id="76997" name="Freeform 71">
                          <a:extLst>
                            <a:ext uri="{FF2B5EF4-FFF2-40B4-BE49-F238E27FC236}">
                              <a16:creationId xmlns:a16="http://schemas.microsoft.com/office/drawing/2014/main" id="{332CC657-7E62-1949-ADDC-533B07A8C64E}"/>
                            </a:ext>
                          </a:extLst>
                        </p:cNvPr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03" y="1975"/>
                          <a:ext cx="67" cy="73"/>
                        </a:xfrm>
                        <a:custGeom>
                          <a:avLst/>
                          <a:gdLst>
                            <a:gd name="T0" fmla="*/ 0 w 67"/>
                            <a:gd name="T1" fmla="*/ 0 h 73"/>
                            <a:gd name="T2" fmla="*/ 9 w 67"/>
                            <a:gd name="T3" fmla="*/ 2 h 73"/>
                            <a:gd name="T4" fmla="*/ 16 w 67"/>
                            <a:gd name="T5" fmla="*/ 5 h 73"/>
                            <a:gd name="T6" fmla="*/ 22 w 67"/>
                            <a:gd name="T7" fmla="*/ 9 h 73"/>
                            <a:gd name="T8" fmla="*/ 28 w 67"/>
                            <a:gd name="T9" fmla="*/ 14 h 73"/>
                            <a:gd name="T10" fmla="*/ 37 w 67"/>
                            <a:gd name="T11" fmla="*/ 22 h 73"/>
                            <a:gd name="T12" fmla="*/ 44 w 67"/>
                            <a:gd name="T13" fmla="*/ 31 h 73"/>
                            <a:gd name="T14" fmla="*/ 52 w 67"/>
                            <a:gd name="T15" fmla="*/ 44 h 73"/>
                            <a:gd name="T16" fmla="*/ 66 w 67"/>
                            <a:gd name="T17" fmla="*/ 67 h 73"/>
                            <a:gd name="T18" fmla="*/ 60 w 67"/>
                            <a:gd name="T19" fmla="*/ 70 h 73"/>
                            <a:gd name="T20" fmla="*/ 51 w 67"/>
                            <a:gd name="T21" fmla="*/ 71 h 73"/>
                            <a:gd name="T22" fmla="*/ 43 w 67"/>
                            <a:gd name="T23" fmla="*/ 72 h 73"/>
                            <a:gd name="T24" fmla="*/ 34 w 67"/>
                            <a:gd name="T25" fmla="*/ 70 h 73"/>
                            <a:gd name="T26" fmla="*/ 24 w 67"/>
                            <a:gd name="T27" fmla="*/ 67 h 73"/>
                            <a:gd name="T28" fmla="*/ 17 w 67"/>
                            <a:gd name="T29" fmla="*/ 65 h 73"/>
                            <a:gd name="T30" fmla="*/ 0 60000 65536"/>
                            <a:gd name="T31" fmla="*/ 0 60000 65536"/>
                            <a:gd name="T32" fmla="*/ 0 60000 65536"/>
                            <a:gd name="T33" fmla="*/ 0 60000 65536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</a:gdLst>
                          <a:ahLst/>
                          <a:cxnLst>
                            <a:cxn ang="T30">
                              <a:pos x="T0" y="T1"/>
                            </a:cxn>
                            <a:cxn ang="T31">
                              <a:pos x="T2" y="T3"/>
                            </a:cxn>
                            <a:cxn ang="T32">
                              <a:pos x="T4" y="T5"/>
                            </a:cxn>
                            <a:cxn ang="T33">
                              <a:pos x="T6" y="T7"/>
                            </a:cxn>
                            <a:cxn ang="T34">
                              <a:pos x="T8" y="T9"/>
                            </a:cxn>
                            <a:cxn ang="T35">
                              <a:pos x="T10" y="T11"/>
                            </a:cxn>
                            <a:cxn ang="T36">
                              <a:pos x="T12" y="T13"/>
                            </a:cxn>
                            <a:cxn ang="T37">
                              <a:pos x="T14" y="T15"/>
                            </a:cxn>
                            <a:cxn ang="T38">
                              <a:pos x="T16" y="T17"/>
                            </a:cxn>
                            <a:cxn ang="T39">
                              <a:pos x="T18" y="T19"/>
                            </a:cxn>
                            <a:cxn ang="T40">
                              <a:pos x="T20" y="T21"/>
                            </a:cxn>
                            <a:cxn ang="T41">
                              <a:pos x="T22" y="T23"/>
                            </a:cxn>
                            <a:cxn ang="T42">
                              <a:pos x="T24" y="T25"/>
                            </a:cxn>
                            <a:cxn ang="T43">
                              <a:pos x="T26" y="T27"/>
                            </a:cxn>
                            <a:cxn ang="T44">
                              <a:pos x="T28" y="T29"/>
                            </a:cxn>
                          </a:cxnLst>
                          <a:rect l="0" t="0" r="r" b="b"/>
                          <a:pathLst>
                            <a:path w="67" h="73">
                              <a:moveTo>
                                <a:pt x="0" y="0"/>
                              </a:moveTo>
                              <a:lnTo>
                                <a:pt x="9" y="2"/>
                              </a:lnTo>
                              <a:lnTo>
                                <a:pt x="16" y="5"/>
                              </a:lnTo>
                              <a:lnTo>
                                <a:pt x="22" y="9"/>
                              </a:lnTo>
                              <a:lnTo>
                                <a:pt x="28" y="14"/>
                              </a:lnTo>
                              <a:lnTo>
                                <a:pt x="37" y="22"/>
                              </a:lnTo>
                              <a:lnTo>
                                <a:pt x="44" y="31"/>
                              </a:lnTo>
                              <a:lnTo>
                                <a:pt x="52" y="44"/>
                              </a:lnTo>
                              <a:lnTo>
                                <a:pt x="66" y="67"/>
                              </a:lnTo>
                              <a:lnTo>
                                <a:pt x="60" y="70"/>
                              </a:lnTo>
                              <a:lnTo>
                                <a:pt x="51" y="71"/>
                              </a:lnTo>
                              <a:lnTo>
                                <a:pt x="43" y="72"/>
                              </a:lnTo>
                              <a:lnTo>
                                <a:pt x="34" y="70"/>
                              </a:lnTo>
                              <a:lnTo>
                                <a:pt x="24" y="67"/>
                              </a:lnTo>
                              <a:lnTo>
                                <a:pt x="17" y="65"/>
                              </a:lnTo>
                            </a:path>
                          </a:pathLst>
                        </a:custGeom>
                        <a:noFill/>
                        <a:ln w="25400" cap="rnd" cmpd="sng">
                          <a:solidFill>
                            <a:srgbClr val="E0E0E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s-ES_tradnl"/>
                        </a:p>
                      </p:txBody>
                    </p:sp>
                  </p:grpSp>
                  <p:grpSp>
                    <p:nvGrpSpPr>
                      <p:cNvPr id="76989" name="Group 72">
                        <a:extLst>
                          <a:ext uri="{FF2B5EF4-FFF2-40B4-BE49-F238E27FC236}">
                            <a16:creationId xmlns:a16="http://schemas.microsoft.com/office/drawing/2014/main" id="{CA20021C-6591-964A-B023-AE0452F54E48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558" y="2339"/>
                        <a:ext cx="165" cy="128"/>
                        <a:chOff x="3558" y="2339"/>
                        <a:chExt cx="165" cy="128"/>
                      </a:xfrm>
                    </p:grpSpPr>
                    <p:sp>
                      <p:nvSpPr>
                        <p:cNvPr id="76990" name="Freeform 73">
                          <a:extLst>
                            <a:ext uri="{FF2B5EF4-FFF2-40B4-BE49-F238E27FC236}">
                              <a16:creationId xmlns:a16="http://schemas.microsoft.com/office/drawing/2014/main" id="{0CBAE37A-D799-5A4A-860A-45E869168A35}"/>
                            </a:ext>
                          </a:extLst>
                        </p:cNvPr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26" y="2348"/>
                          <a:ext cx="48" cy="36"/>
                        </a:xfrm>
                        <a:custGeom>
                          <a:avLst/>
                          <a:gdLst>
                            <a:gd name="T0" fmla="*/ 0 w 48"/>
                            <a:gd name="T1" fmla="*/ 0 h 36"/>
                            <a:gd name="T2" fmla="*/ 11 w 48"/>
                            <a:gd name="T3" fmla="*/ 4 h 36"/>
                            <a:gd name="T4" fmla="*/ 20 w 48"/>
                            <a:gd name="T5" fmla="*/ 9 h 36"/>
                            <a:gd name="T6" fmla="*/ 29 w 48"/>
                            <a:gd name="T7" fmla="*/ 15 h 36"/>
                            <a:gd name="T8" fmla="*/ 38 w 48"/>
                            <a:gd name="T9" fmla="*/ 23 h 36"/>
                            <a:gd name="T10" fmla="*/ 47 w 48"/>
                            <a:gd name="T11" fmla="*/ 35 h 36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48" h="36">
                              <a:moveTo>
                                <a:pt x="0" y="0"/>
                              </a:moveTo>
                              <a:lnTo>
                                <a:pt x="11" y="4"/>
                              </a:lnTo>
                              <a:lnTo>
                                <a:pt x="20" y="9"/>
                              </a:lnTo>
                              <a:lnTo>
                                <a:pt x="29" y="15"/>
                              </a:lnTo>
                              <a:lnTo>
                                <a:pt x="38" y="23"/>
                              </a:lnTo>
                              <a:lnTo>
                                <a:pt x="47" y="35"/>
                              </a:lnTo>
                            </a:path>
                          </a:pathLst>
                        </a:custGeom>
                        <a:noFill/>
                        <a:ln w="50800" cap="rnd" cmpd="sng">
                          <a:solidFill>
                            <a:srgbClr val="E0E0E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es-ES_tradnl"/>
                        </a:p>
                      </p:txBody>
                    </p:sp>
                    <p:grpSp>
                      <p:nvGrpSpPr>
                        <p:cNvPr id="76991" name="Group 74">
                          <a:extLst>
                            <a:ext uri="{FF2B5EF4-FFF2-40B4-BE49-F238E27FC236}">
                              <a16:creationId xmlns:a16="http://schemas.microsoft.com/office/drawing/2014/main" id="{CA6564CA-5A5B-E044-8EC9-19044E511A9D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558" y="2339"/>
                          <a:ext cx="165" cy="128"/>
                          <a:chOff x="3558" y="2339"/>
                          <a:chExt cx="165" cy="128"/>
                        </a:xfrm>
                      </p:grpSpPr>
                      <p:sp>
                        <p:nvSpPr>
                          <p:cNvPr id="76992" name="Freeform 75">
                            <a:extLst>
                              <a:ext uri="{FF2B5EF4-FFF2-40B4-BE49-F238E27FC236}">
                                <a16:creationId xmlns:a16="http://schemas.microsoft.com/office/drawing/2014/main" id="{DBA5E912-F1E5-834F-94BA-43B00F0BC9B5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670" y="2339"/>
                            <a:ext cx="53" cy="18"/>
                          </a:xfrm>
                          <a:custGeom>
                            <a:avLst/>
                            <a:gdLst>
                              <a:gd name="T0" fmla="*/ 0 w 53"/>
                              <a:gd name="T1" fmla="*/ 0 h 18"/>
                              <a:gd name="T2" fmla="*/ 8 w 53"/>
                              <a:gd name="T3" fmla="*/ 7 h 18"/>
                              <a:gd name="T4" fmla="*/ 16 w 53"/>
                              <a:gd name="T5" fmla="*/ 11 h 18"/>
                              <a:gd name="T6" fmla="*/ 24 w 53"/>
                              <a:gd name="T7" fmla="*/ 15 h 18"/>
                              <a:gd name="T8" fmla="*/ 34 w 53"/>
                              <a:gd name="T9" fmla="*/ 17 h 18"/>
                              <a:gd name="T10" fmla="*/ 42 w 53"/>
                              <a:gd name="T11" fmla="*/ 17 h 18"/>
                              <a:gd name="T12" fmla="*/ 52 w 53"/>
                              <a:gd name="T13" fmla="*/ 16 h 18"/>
                              <a:gd name="T14" fmla="*/ 0 60000 65536"/>
                              <a:gd name="T15" fmla="*/ 0 60000 65536"/>
                              <a:gd name="T16" fmla="*/ 0 60000 65536"/>
                              <a:gd name="T17" fmla="*/ 0 60000 65536"/>
                              <a:gd name="T18" fmla="*/ 0 60000 65536"/>
                              <a:gd name="T19" fmla="*/ 0 60000 65536"/>
                              <a:gd name="T20" fmla="*/ 0 60000 65536"/>
                            </a:gdLst>
                            <a:ahLst/>
                            <a:cxnLst>
                              <a:cxn ang="T14">
                                <a:pos x="T0" y="T1"/>
                              </a:cxn>
                              <a:cxn ang="T15">
                                <a:pos x="T2" y="T3"/>
                              </a:cxn>
                              <a:cxn ang="T16">
                                <a:pos x="T4" y="T5"/>
                              </a:cxn>
                              <a:cxn ang="T17">
                                <a:pos x="T6" y="T7"/>
                              </a:cxn>
                              <a:cxn ang="T18">
                                <a:pos x="T8" y="T9"/>
                              </a:cxn>
                              <a:cxn ang="T19">
                                <a:pos x="T10" y="T11"/>
                              </a:cxn>
                              <a:cxn ang="T20">
                                <a:pos x="T12" y="T13"/>
                              </a:cxn>
                            </a:cxnLst>
                            <a:rect l="0" t="0" r="r" b="b"/>
                            <a:pathLst>
                              <a:path w="53" h="18">
                                <a:moveTo>
                                  <a:pt x="0" y="0"/>
                                </a:moveTo>
                                <a:lnTo>
                                  <a:pt x="8" y="7"/>
                                </a:lnTo>
                                <a:lnTo>
                                  <a:pt x="16" y="11"/>
                                </a:lnTo>
                                <a:lnTo>
                                  <a:pt x="24" y="15"/>
                                </a:lnTo>
                                <a:lnTo>
                                  <a:pt x="34" y="17"/>
                                </a:lnTo>
                                <a:lnTo>
                                  <a:pt x="42" y="17"/>
                                </a:lnTo>
                                <a:lnTo>
                                  <a:pt x="52" y="16"/>
                                </a:lnTo>
                              </a:path>
                            </a:pathLst>
                          </a:custGeom>
                          <a:noFill/>
                          <a:ln w="25400" cap="rnd" cmpd="sng">
                            <a:solidFill>
                              <a:srgbClr val="E0E0E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s-ES_tradnl"/>
                          </a:p>
                        </p:txBody>
                      </p:sp>
                      <p:sp>
                        <p:nvSpPr>
                          <p:cNvPr id="76993" name="Freeform 76">
                            <a:extLst>
                              <a:ext uri="{FF2B5EF4-FFF2-40B4-BE49-F238E27FC236}">
                                <a16:creationId xmlns:a16="http://schemas.microsoft.com/office/drawing/2014/main" id="{D91F3724-E046-5D41-A549-00FFEFD80F2E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674" y="2389"/>
                            <a:ext cx="20" cy="47"/>
                          </a:xfrm>
                          <a:custGeom>
                            <a:avLst/>
                            <a:gdLst>
                              <a:gd name="T0" fmla="*/ 19 w 20"/>
                              <a:gd name="T1" fmla="*/ 0 h 47"/>
                              <a:gd name="T2" fmla="*/ 18 w 20"/>
                              <a:gd name="T3" fmla="*/ 12 h 47"/>
                              <a:gd name="T4" fmla="*/ 15 w 20"/>
                              <a:gd name="T5" fmla="*/ 22 h 47"/>
                              <a:gd name="T6" fmla="*/ 11 w 20"/>
                              <a:gd name="T7" fmla="*/ 32 h 47"/>
                              <a:gd name="T8" fmla="*/ 5 w 20"/>
                              <a:gd name="T9" fmla="*/ 41 h 47"/>
                              <a:gd name="T10" fmla="*/ 0 w 20"/>
                              <a:gd name="T11" fmla="*/ 46 h 47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60000 65536"/>
                              <a:gd name="T16" fmla="*/ 0 60000 65536"/>
                              <a:gd name="T17" fmla="*/ 0 60000 65536"/>
                            </a:gdLst>
                            <a:ahLst/>
                            <a:cxnLst>
                              <a:cxn ang="T12">
                                <a:pos x="T0" y="T1"/>
                              </a:cxn>
                              <a:cxn ang="T13">
                                <a:pos x="T2" y="T3"/>
                              </a:cxn>
                              <a:cxn ang="T14">
                                <a:pos x="T4" y="T5"/>
                              </a:cxn>
                              <a:cxn ang="T15">
                                <a:pos x="T6" y="T7"/>
                              </a:cxn>
                              <a:cxn ang="T16">
                                <a:pos x="T8" y="T9"/>
                              </a:cxn>
                              <a:cxn ang="T17">
                                <a:pos x="T10" y="T11"/>
                              </a:cxn>
                            </a:cxnLst>
                            <a:rect l="0" t="0" r="r" b="b"/>
                            <a:pathLst>
                              <a:path w="20" h="47">
                                <a:moveTo>
                                  <a:pt x="19" y="0"/>
                                </a:moveTo>
                                <a:lnTo>
                                  <a:pt x="18" y="12"/>
                                </a:lnTo>
                                <a:lnTo>
                                  <a:pt x="15" y="22"/>
                                </a:lnTo>
                                <a:lnTo>
                                  <a:pt x="11" y="32"/>
                                </a:lnTo>
                                <a:lnTo>
                                  <a:pt x="5" y="41"/>
                                </a:lnTo>
                                <a:lnTo>
                                  <a:pt x="0" y="46"/>
                                </a:lnTo>
                              </a:path>
                            </a:pathLst>
                          </a:custGeom>
                          <a:noFill/>
                          <a:ln w="25400" cap="rnd" cmpd="sng">
                            <a:solidFill>
                              <a:srgbClr val="E0E0E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s-ES_tradnl"/>
                          </a:p>
                        </p:txBody>
                      </p:sp>
                      <p:sp>
                        <p:nvSpPr>
                          <p:cNvPr id="76994" name="Freeform 77">
                            <a:extLst>
                              <a:ext uri="{FF2B5EF4-FFF2-40B4-BE49-F238E27FC236}">
                                <a16:creationId xmlns:a16="http://schemas.microsoft.com/office/drawing/2014/main" id="{0BC7EAC8-8742-7F4D-98F6-4C5C1BB72126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558" y="2413"/>
                            <a:ext cx="74" cy="17"/>
                          </a:xfrm>
                          <a:custGeom>
                            <a:avLst/>
                            <a:gdLst>
                              <a:gd name="T0" fmla="*/ 73 w 74"/>
                              <a:gd name="T1" fmla="*/ 1 h 17"/>
                              <a:gd name="T2" fmla="*/ 63 w 74"/>
                              <a:gd name="T3" fmla="*/ 7 h 17"/>
                              <a:gd name="T4" fmla="*/ 52 w 74"/>
                              <a:gd name="T5" fmla="*/ 13 h 17"/>
                              <a:gd name="T6" fmla="*/ 40 w 74"/>
                              <a:gd name="T7" fmla="*/ 16 h 17"/>
                              <a:gd name="T8" fmla="*/ 30 w 74"/>
                              <a:gd name="T9" fmla="*/ 14 h 17"/>
                              <a:gd name="T10" fmla="*/ 18 w 74"/>
                              <a:gd name="T11" fmla="*/ 10 h 17"/>
                              <a:gd name="T12" fmla="*/ 10 w 74"/>
                              <a:gd name="T13" fmla="*/ 7 h 17"/>
                              <a:gd name="T14" fmla="*/ 0 w 74"/>
                              <a:gd name="T15" fmla="*/ 0 h 17"/>
                              <a:gd name="T16" fmla="*/ 0 60000 65536"/>
                              <a:gd name="T17" fmla="*/ 0 60000 65536"/>
                              <a:gd name="T18" fmla="*/ 0 60000 65536"/>
                              <a:gd name="T19" fmla="*/ 0 60000 65536"/>
                              <a:gd name="T20" fmla="*/ 0 60000 65536"/>
                              <a:gd name="T21" fmla="*/ 0 60000 65536"/>
                              <a:gd name="T22" fmla="*/ 0 60000 65536"/>
                              <a:gd name="T23" fmla="*/ 0 60000 65536"/>
                            </a:gdLst>
                            <a:ahLst/>
                            <a:cxnLst>
                              <a:cxn ang="T16">
                                <a:pos x="T0" y="T1"/>
                              </a:cxn>
                              <a:cxn ang="T17">
                                <a:pos x="T2" y="T3"/>
                              </a:cxn>
                              <a:cxn ang="T18">
                                <a:pos x="T4" y="T5"/>
                              </a:cxn>
                              <a:cxn ang="T19">
                                <a:pos x="T6" y="T7"/>
                              </a:cxn>
                              <a:cxn ang="T20">
                                <a:pos x="T8" y="T9"/>
                              </a:cxn>
                              <a:cxn ang="T21">
                                <a:pos x="T10" y="T11"/>
                              </a:cxn>
                              <a:cxn ang="T22">
                                <a:pos x="T12" y="T13"/>
                              </a:cxn>
                              <a:cxn ang="T23">
                                <a:pos x="T14" y="T15"/>
                              </a:cxn>
                            </a:cxnLst>
                            <a:rect l="0" t="0" r="r" b="b"/>
                            <a:pathLst>
                              <a:path w="74" h="17">
                                <a:moveTo>
                                  <a:pt x="73" y="1"/>
                                </a:moveTo>
                                <a:lnTo>
                                  <a:pt x="63" y="7"/>
                                </a:lnTo>
                                <a:lnTo>
                                  <a:pt x="52" y="13"/>
                                </a:lnTo>
                                <a:lnTo>
                                  <a:pt x="40" y="16"/>
                                </a:lnTo>
                                <a:lnTo>
                                  <a:pt x="30" y="14"/>
                                </a:lnTo>
                                <a:lnTo>
                                  <a:pt x="18" y="10"/>
                                </a:lnTo>
                                <a:lnTo>
                                  <a:pt x="10" y="7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25400" cap="rnd" cmpd="sng">
                            <a:solidFill>
                              <a:srgbClr val="E0E0E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s-ES_tradnl"/>
                          </a:p>
                        </p:txBody>
                      </p:sp>
                      <p:sp>
                        <p:nvSpPr>
                          <p:cNvPr id="76995" name="Freeform 78">
                            <a:extLst>
                              <a:ext uri="{FF2B5EF4-FFF2-40B4-BE49-F238E27FC236}">
                                <a16:creationId xmlns:a16="http://schemas.microsoft.com/office/drawing/2014/main" id="{8241F359-308A-9347-AFF6-2BC66484B4AB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575" y="2421"/>
                            <a:ext cx="63" cy="46"/>
                          </a:xfrm>
                          <a:custGeom>
                            <a:avLst/>
                            <a:gdLst>
                              <a:gd name="T0" fmla="*/ 62 w 63"/>
                              <a:gd name="T1" fmla="*/ 0 h 46"/>
                              <a:gd name="T2" fmla="*/ 56 w 63"/>
                              <a:gd name="T3" fmla="*/ 8 h 46"/>
                              <a:gd name="T4" fmla="*/ 48 w 63"/>
                              <a:gd name="T5" fmla="*/ 15 h 46"/>
                              <a:gd name="T6" fmla="*/ 39 w 63"/>
                              <a:gd name="T7" fmla="*/ 24 h 46"/>
                              <a:gd name="T8" fmla="*/ 31 w 63"/>
                              <a:gd name="T9" fmla="*/ 32 h 46"/>
                              <a:gd name="T10" fmla="*/ 22 w 63"/>
                              <a:gd name="T11" fmla="*/ 37 h 46"/>
                              <a:gd name="T12" fmla="*/ 14 w 63"/>
                              <a:gd name="T13" fmla="*/ 41 h 46"/>
                              <a:gd name="T14" fmla="*/ 8 w 63"/>
                              <a:gd name="T15" fmla="*/ 43 h 46"/>
                              <a:gd name="T16" fmla="*/ 0 w 63"/>
                              <a:gd name="T17" fmla="*/ 45 h 46"/>
                              <a:gd name="T18" fmla="*/ 0 60000 65536"/>
                              <a:gd name="T19" fmla="*/ 0 60000 65536"/>
                              <a:gd name="T20" fmla="*/ 0 60000 65536"/>
                              <a:gd name="T21" fmla="*/ 0 60000 65536"/>
                              <a:gd name="T22" fmla="*/ 0 60000 65536"/>
                              <a:gd name="T23" fmla="*/ 0 60000 65536"/>
                              <a:gd name="T24" fmla="*/ 0 60000 65536"/>
                              <a:gd name="T25" fmla="*/ 0 60000 65536"/>
                              <a:gd name="T26" fmla="*/ 0 60000 65536"/>
                            </a:gdLst>
                            <a:ahLst/>
                            <a:cxnLst>
                              <a:cxn ang="T18">
                                <a:pos x="T0" y="T1"/>
                              </a:cxn>
                              <a:cxn ang="T19">
                                <a:pos x="T2" y="T3"/>
                              </a:cxn>
                              <a:cxn ang="T20">
                                <a:pos x="T4" y="T5"/>
                              </a:cxn>
                              <a:cxn ang="T21">
                                <a:pos x="T6" y="T7"/>
                              </a:cxn>
                              <a:cxn ang="T22">
                                <a:pos x="T8" y="T9"/>
                              </a:cxn>
                              <a:cxn ang="T23">
                                <a:pos x="T10" y="T11"/>
                              </a:cxn>
                              <a:cxn ang="T24">
                                <a:pos x="T12" y="T13"/>
                              </a:cxn>
                              <a:cxn ang="T25">
                                <a:pos x="T14" y="T15"/>
                              </a:cxn>
                              <a:cxn ang="T26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63" h="46">
                                <a:moveTo>
                                  <a:pt x="62" y="0"/>
                                </a:moveTo>
                                <a:lnTo>
                                  <a:pt x="56" y="8"/>
                                </a:lnTo>
                                <a:lnTo>
                                  <a:pt x="48" y="15"/>
                                </a:lnTo>
                                <a:lnTo>
                                  <a:pt x="39" y="24"/>
                                </a:lnTo>
                                <a:lnTo>
                                  <a:pt x="31" y="32"/>
                                </a:lnTo>
                                <a:lnTo>
                                  <a:pt x="22" y="37"/>
                                </a:lnTo>
                                <a:lnTo>
                                  <a:pt x="14" y="41"/>
                                </a:lnTo>
                                <a:lnTo>
                                  <a:pt x="8" y="43"/>
                                </a:lnTo>
                                <a:lnTo>
                                  <a:pt x="0" y="45"/>
                                </a:lnTo>
                              </a:path>
                            </a:pathLst>
                          </a:custGeom>
                          <a:noFill/>
                          <a:ln w="25400" cap="rnd" cmpd="sng">
                            <a:solidFill>
                              <a:srgbClr val="E0E0E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es-ES_tradnl"/>
                          </a:p>
                        </p:txBody>
                      </p:sp>
                    </p:grpSp>
                  </p:grpSp>
                </p:grpSp>
              </p:grpSp>
            </p:grpSp>
            <p:grpSp>
              <p:nvGrpSpPr>
                <p:cNvPr id="76967" name="Group 79">
                  <a:extLst>
                    <a:ext uri="{FF2B5EF4-FFF2-40B4-BE49-F238E27FC236}">
                      <a16:creationId xmlns:a16="http://schemas.microsoft.com/office/drawing/2014/main" id="{3E2F64FE-5E61-0847-A082-7E754B4855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855" y="1889"/>
                  <a:ext cx="120" cy="172"/>
                  <a:chOff x="3855" y="1889"/>
                  <a:chExt cx="120" cy="172"/>
                </a:xfrm>
              </p:grpSpPr>
              <p:grpSp>
                <p:nvGrpSpPr>
                  <p:cNvPr id="76968" name="Group 80">
                    <a:extLst>
                      <a:ext uri="{FF2B5EF4-FFF2-40B4-BE49-F238E27FC236}">
                        <a16:creationId xmlns:a16="http://schemas.microsoft.com/office/drawing/2014/main" id="{B7F7E3EA-397D-0442-9A19-5CC0B61D667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93" y="1889"/>
                    <a:ext cx="22" cy="105"/>
                    <a:chOff x="3893" y="1889"/>
                    <a:chExt cx="22" cy="105"/>
                  </a:xfrm>
                </p:grpSpPr>
                <p:sp>
                  <p:nvSpPr>
                    <p:cNvPr id="76979" name="Arco 81">
                      <a:extLst>
                        <a:ext uri="{FF2B5EF4-FFF2-40B4-BE49-F238E27FC236}">
                          <a16:creationId xmlns:a16="http://schemas.microsoft.com/office/drawing/2014/main" id="{6A59E712-E165-8446-8CC1-5AACE90AE2B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95" y="1889"/>
                      <a:ext cx="11" cy="4"/>
                    </a:xfrm>
                    <a:custGeom>
                      <a:avLst/>
                      <a:gdLst>
                        <a:gd name="T0" fmla="*/ 0 w 43200"/>
                        <a:gd name="T1" fmla="*/ 0 h 21600"/>
                        <a:gd name="T2" fmla="*/ 0 w 43200"/>
                        <a:gd name="T3" fmla="*/ 0 h 21600"/>
                        <a:gd name="T4" fmla="*/ 0 w 432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3200" h="21600" fill="none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</a:path>
                        <a:path w="43200" h="21600" stroke="0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  <a:lnTo>
                            <a:pt x="21600" y="0"/>
                          </a:lnTo>
                          <a:lnTo>
                            <a:pt x="43200" y="0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80" name="Arco 82">
                      <a:extLst>
                        <a:ext uri="{FF2B5EF4-FFF2-40B4-BE49-F238E27FC236}">
                          <a16:creationId xmlns:a16="http://schemas.microsoft.com/office/drawing/2014/main" id="{6DC5455C-08F9-8641-97AD-FEC76674B04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95" y="1914"/>
                      <a:ext cx="12" cy="4"/>
                    </a:xfrm>
                    <a:custGeom>
                      <a:avLst/>
                      <a:gdLst>
                        <a:gd name="T0" fmla="*/ 0 w 43200"/>
                        <a:gd name="T1" fmla="*/ 0 h 21600"/>
                        <a:gd name="T2" fmla="*/ 0 w 43200"/>
                        <a:gd name="T3" fmla="*/ 0 h 21600"/>
                        <a:gd name="T4" fmla="*/ 0 w 432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3200" h="21600" fill="none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</a:path>
                        <a:path w="43200" h="21600" stroke="0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  <a:lnTo>
                            <a:pt x="21600" y="0"/>
                          </a:lnTo>
                          <a:lnTo>
                            <a:pt x="43200" y="0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81" name="Arco 83">
                      <a:extLst>
                        <a:ext uri="{FF2B5EF4-FFF2-40B4-BE49-F238E27FC236}">
                          <a16:creationId xmlns:a16="http://schemas.microsoft.com/office/drawing/2014/main" id="{A3B4A079-619D-F843-95AF-31CFEFC1F1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95" y="1938"/>
                      <a:ext cx="11" cy="4"/>
                    </a:xfrm>
                    <a:custGeom>
                      <a:avLst/>
                      <a:gdLst>
                        <a:gd name="T0" fmla="*/ 0 w 43200"/>
                        <a:gd name="T1" fmla="*/ 0 h 21600"/>
                        <a:gd name="T2" fmla="*/ 0 w 43200"/>
                        <a:gd name="T3" fmla="*/ 0 h 21600"/>
                        <a:gd name="T4" fmla="*/ 0 w 432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3200" h="21600" fill="none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</a:path>
                        <a:path w="43200" h="21600" stroke="0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  <a:lnTo>
                            <a:pt x="21600" y="0"/>
                          </a:lnTo>
                          <a:lnTo>
                            <a:pt x="43200" y="0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82" name="Arco 84">
                      <a:extLst>
                        <a:ext uri="{FF2B5EF4-FFF2-40B4-BE49-F238E27FC236}">
                          <a16:creationId xmlns:a16="http://schemas.microsoft.com/office/drawing/2014/main" id="{27A75F5F-2D00-E849-B9A6-095E321DF9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95" y="1965"/>
                      <a:ext cx="11" cy="4"/>
                    </a:xfrm>
                    <a:custGeom>
                      <a:avLst/>
                      <a:gdLst>
                        <a:gd name="T0" fmla="*/ 0 w 43200"/>
                        <a:gd name="T1" fmla="*/ 0 h 21600"/>
                        <a:gd name="T2" fmla="*/ 0 w 43200"/>
                        <a:gd name="T3" fmla="*/ 0 h 21600"/>
                        <a:gd name="T4" fmla="*/ 0 w 432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3200" h="21600" fill="none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</a:path>
                        <a:path w="43200" h="21600" stroke="0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  <a:lnTo>
                            <a:pt x="21600" y="0"/>
                          </a:lnTo>
                          <a:lnTo>
                            <a:pt x="43200" y="0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83" name="Arco 85">
                      <a:extLst>
                        <a:ext uri="{FF2B5EF4-FFF2-40B4-BE49-F238E27FC236}">
                          <a16:creationId xmlns:a16="http://schemas.microsoft.com/office/drawing/2014/main" id="{995FD2B8-D10D-3D48-A267-A535B846457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93" y="1990"/>
                      <a:ext cx="22" cy="4"/>
                    </a:xfrm>
                    <a:custGeom>
                      <a:avLst/>
                      <a:gdLst>
                        <a:gd name="T0" fmla="*/ 0 w 43200"/>
                        <a:gd name="T1" fmla="*/ 0 h 21600"/>
                        <a:gd name="T2" fmla="*/ 0 w 43200"/>
                        <a:gd name="T3" fmla="*/ 0 h 21600"/>
                        <a:gd name="T4" fmla="*/ 0 w 432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43200" h="21600" fill="none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</a:path>
                        <a:path w="43200" h="21600" stroke="0" extrusionOk="0">
                          <a:moveTo>
                            <a:pt x="43200" y="0"/>
                          </a:moveTo>
                          <a:cubicBezTo>
                            <a:pt x="43200" y="11929"/>
                            <a:pt x="33529" y="21600"/>
                            <a:pt x="21600" y="21600"/>
                          </a:cubicBezTo>
                          <a:cubicBezTo>
                            <a:pt x="9670" y="21599"/>
                            <a:pt x="-1" y="11929"/>
                            <a:pt x="-1" y="-1"/>
                          </a:cubicBezTo>
                          <a:lnTo>
                            <a:pt x="21600" y="0"/>
                          </a:lnTo>
                          <a:lnTo>
                            <a:pt x="43200" y="0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</p:grpSp>
              <p:grpSp>
                <p:nvGrpSpPr>
                  <p:cNvPr id="76969" name="Group 86">
                    <a:extLst>
                      <a:ext uri="{FF2B5EF4-FFF2-40B4-BE49-F238E27FC236}">
                        <a16:creationId xmlns:a16="http://schemas.microsoft.com/office/drawing/2014/main" id="{520C8BB8-CA19-1740-919B-8CE1A838D62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855" y="2016"/>
                    <a:ext cx="34" cy="34"/>
                    <a:chOff x="3855" y="2016"/>
                    <a:chExt cx="34" cy="34"/>
                  </a:xfrm>
                </p:grpSpPr>
                <p:sp>
                  <p:nvSpPr>
                    <p:cNvPr id="76975" name="Arco 87">
                      <a:extLst>
                        <a:ext uri="{FF2B5EF4-FFF2-40B4-BE49-F238E27FC236}">
                          <a16:creationId xmlns:a16="http://schemas.microsoft.com/office/drawing/2014/main" id="{8FA9F413-177C-C84F-B4CF-07013BB5703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81" y="2016"/>
                      <a:ext cx="8" cy="18"/>
                    </a:xfrm>
                    <a:custGeom>
                      <a:avLst/>
                      <a:gdLst>
                        <a:gd name="T0" fmla="*/ 0 w 24367"/>
                        <a:gd name="T1" fmla="*/ 0 h 25039"/>
                        <a:gd name="T2" fmla="*/ 0 w 24367"/>
                        <a:gd name="T3" fmla="*/ 0 h 25039"/>
                        <a:gd name="T4" fmla="*/ 0 w 24367"/>
                        <a:gd name="T5" fmla="*/ 0 h 25039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4367" h="25039" fill="none" extrusionOk="0">
                          <a:moveTo>
                            <a:pt x="-1" y="177"/>
                          </a:moveTo>
                          <a:cubicBezTo>
                            <a:pt x="917" y="59"/>
                            <a:pt x="1841" y="-1"/>
                            <a:pt x="2767" y="-1"/>
                          </a:cubicBezTo>
                          <a:cubicBezTo>
                            <a:pt x="14696" y="0"/>
                            <a:pt x="24367" y="9670"/>
                            <a:pt x="24367" y="21600"/>
                          </a:cubicBezTo>
                          <a:cubicBezTo>
                            <a:pt x="24367" y="22751"/>
                            <a:pt x="24274" y="23901"/>
                            <a:pt x="24091" y="25039"/>
                          </a:cubicBezTo>
                        </a:path>
                        <a:path w="24367" h="25039" stroke="0" extrusionOk="0">
                          <a:moveTo>
                            <a:pt x="-1" y="177"/>
                          </a:moveTo>
                          <a:cubicBezTo>
                            <a:pt x="917" y="59"/>
                            <a:pt x="1841" y="-1"/>
                            <a:pt x="2767" y="-1"/>
                          </a:cubicBezTo>
                          <a:cubicBezTo>
                            <a:pt x="14696" y="0"/>
                            <a:pt x="24367" y="9670"/>
                            <a:pt x="24367" y="21600"/>
                          </a:cubicBezTo>
                          <a:cubicBezTo>
                            <a:pt x="24367" y="22751"/>
                            <a:pt x="24274" y="23901"/>
                            <a:pt x="24091" y="25039"/>
                          </a:cubicBezTo>
                          <a:lnTo>
                            <a:pt x="2767" y="21600"/>
                          </a:lnTo>
                          <a:lnTo>
                            <a:pt x="-1" y="177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76" name="Arco 88">
                      <a:extLst>
                        <a:ext uri="{FF2B5EF4-FFF2-40B4-BE49-F238E27FC236}">
                          <a16:creationId xmlns:a16="http://schemas.microsoft.com/office/drawing/2014/main" id="{AB072142-A77D-AA4C-BC50-DFDAA266001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73" y="2022"/>
                      <a:ext cx="7" cy="17"/>
                    </a:xfrm>
                    <a:custGeom>
                      <a:avLst/>
                      <a:gdLst>
                        <a:gd name="T0" fmla="*/ 0 w 21600"/>
                        <a:gd name="T1" fmla="*/ 0 h 23221"/>
                        <a:gd name="T2" fmla="*/ 0 w 21600"/>
                        <a:gd name="T3" fmla="*/ 0 h 23221"/>
                        <a:gd name="T4" fmla="*/ 0 w 21600"/>
                        <a:gd name="T5" fmla="*/ 0 h 23221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1600" h="23221" fill="none" extrusionOk="0">
                          <a:moveTo>
                            <a:pt x="0" y="-1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140"/>
                            <a:pt x="21579" y="22681"/>
                            <a:pt x="21539" y="23221"/>
                          </a:cubicBezTo>
                        </a:path>
                        <a:path w="21600" h="23221" stroke="0" extrusionOk="0">
                          <a:moveTo>
                            <a:pt x="0" y="-1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2140"/>
                            <a:pt x="21579" y="22681"/>
                            <a:pt x="21539" y="23221"/>
                          </a:cubicBezTo>
                          <a:lnTo>
                            <a:pt x="0" y="21600"/>
                          </a:lnTo>
                          <a:lnTo>
                            <a:pt x="0" y="-1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77" name="Arco 89">
                      <a:extLst>
                        <a:ext uri="{FF2B5EF4-FFF2-40B4-BE49-F238E27FC236}">
                          <a16:creationId xmlns:a16="http://schemas.microsoft.com/office/drawing/2014/main" id="{895C68CF-5C54-6B4E-86F8-D85FC36164B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64" y="2028"/>
                      <a:ext cx="8" cy="17"/>
                    </a:xfrm>
                    <a:custGeom>
                      <a:avLst/>
                      <a:gdLst>
                        <a:gd name="T0" fmla="*/ 0 w 24367"/>
                        <a:gd name="T1" fmla="*/ 0 h 23336"/>
                        <a:gd name="T2" fmla="*/ 0 w 24367"/>
                        <a:gd name="T3" fmla="*/ 0 h 23336"/>
                        <a:gd name="T4" fmla="*/ 0 w 24367"/>
                        <a:gd name="T5" fmla="*/ 0 h 23336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4367" h="23336" fill="none" extrusionOk="0">
                          <a:moveTo>
                            <a:pt x="-1" y="177"/>
                          </a:moveTo>
                          <a:cubicBezTo>
                            <a:pt x="917" y="59"/>
                            <a:pt x="1841" y="-1"/>
                            <a:pt x="2767" y="-1"/>
                          </a:cubicBezTo>
                          <a:cubicBezTo>
                            <a:pt x="14696" y="0"/>
                            <a:pt x="24367" y="9670"/>
                            <a:pt x="24367" y="21600"/>
                          </a:cubicBezTo>
                          <a:cubicBezTo>
                            <a:pt x="24367" y="22179"/>
                            <a:pt x="24343" y="22758"/>
                            <a:pt x="24297" y="23336"/>
                          </a:cubicBezTo>
                        </a:path>
                        <a:path w="24367" h="23336" stroke="0" extrusionOk="0">
                          <a:moveTo>
                            <a:pt x="-1" y="177"/>
                          </a:moveTo>
                          <a:cubicBezTo>
                            <a:pt x="917" y="59"/>
                            <a:pt x="1841" y="-1"/>
                            <a:pt x="2767" y="-1"/>
                          </a:cubicBezTo>
                          <a:cubicBezTo>
                            <a:pt x="14696" y="0"/>
                            <a:pt x="24367" y="9670"/>
                            <a:pt x="24367" y="21600"/>
                          </a:cubicBezTo>
                          <a:cubicBezTo>
                            <a:pt x="24367" y="22179"/>
                            <a:pt x="24343" y="22758"/>
                            <a:pt x="24297" y="23336"/>
                          </a:cubicBezTo>
                          <a:lnTo>
                            <a:pt x="2767" y="21600"/>
                          </a:lnTo>
                          <a:lnTo>
                            <a:pt x="-1" y="177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78" name="Arco 90">
                      <a:extLst>
                        <a:ext uri="{FF2B5EF4-FFF2-40B4-BE49-F238E27FC236}">
                          <a16:creationId xmlns:a16="http://schemas.microsoft.com/office/drawing/2014/main" id="{B395861B-ABA7-954E-A0BB-E924BD07098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55" y="2033"/>
                      <a:ext cx="8" cy="17"/>
                    </a:xfrm>
                    <a:custGeom>
                      <a:avLst/>
                      <a:gdLst>
                        <a:gd name="T0" fmla="*/ 0 w 24455"/>
                        <a:gd name="T1" fmla="*/ 0 h 25151"/>
                        <a:gd name="T2" fmla="*/ 0 w 24455"/>
                        <a:gd name="T3" fmla="*/ 0 h 25151"/>
                        <a:gd name="T4" fmla="*/ 0 w 24455"/>
                        <a:gd name="T5" fmla="*/ 0 h 25151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4455" h="25151" fill="none" extrusionOk="0">
                          <a:moveTo>
                            <a:pt x="0" y="189"/>
                          </a:moveTo>
                          <a:cubicBezTo>
                            <a:pt x="946" y="63"/>
                            <a:pt x="1900" y="-1"/>
                            <a:pt x="2855" y="-1"/>
                          </a:cubicBezTo>
                          <a:cubicBezTo>
                            <a:pt x="14784" y="0"/>
                            <a:pt x="24455" y="9670"/>
                            <a:pt x="24455" y="21600"/>
                          </a:cubicBezTo>
                          <a:cubicBezTo>
                            <a:pt x="24455" y="22789"/>
                            <a:pt x="24356" y="23977"/>
                            <a:pt x="24161" y="25151"/>
                          </a:cubicBezTo>
                        </a:path>
                        <a:path w="24455" h="25151" stroke="0" extrusionOk="0">
                          <a:moveTo>
                            <a:pt x="0" y="189"/>
                          </a:moveTo>
                          <a:cubicBezTo>
                            <a:pt x="946" y="63"/>
                            <a:pt x="1900" y="-1"/>
                            <a:pt x="2855" y="-1"/>
                          </a:cubicBezTo>
                          <a:cubicBezTo>
                            <a:pt x="14784" y="0"/>
                            <a:pt x="24455" y="9670"/>
                            <a:pt x="24455" y="21600"/>
                          </a:cubicBezTo>
                          <a:cubicBezTo>
                            <a:pt x="24455" y="22789"/>
                            <a:pt x="24356" y="23977"/>
                            <a:pt x="24161" y="25151"/>
                          </a:cubicBezTo>
                          <a:lnTo>
                            <a:pt x="2855" y="21600"/>
                          </a:lnTo>
                          <a:lnTo>
                            <a:pt x="0" y="189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</p:grpSp>
              <p:grpSp>
                <p:nvGrpSpPr>
                  <p:cNvPr id="76970" name="Group 91">
                    <a:extLst>
                      <a:ext uri="{FF2B5EF4-FFF2-40B4-BE49-F238E27FC236}">
                        <a16:creationId xmlns:a16="http://schemas.microsoft.com/office/drawing/2014/main" id="{61073C20-E79A-2844-A2F4-92F0012A08A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917" y="2017"/>
                    <a:ext cx="58" cy="44"/>
                    <a:chOff x="3917" y="2017"/>
                    <a:chExt cx="58" cy="44"/>
                  </a:xfrm>
                </p:grpSpPr>
                <p:sp>
                  <p:nvSpPr>
                    <p:cNvPr id="76971" name="Arco 92">
                      <a:extLst>
                        <a:ext uri="{FF2B5EF4-FFF2-40B4-BE49-F238E27FC236}">
                          <a16:creationId xmlns:a16="http://schemas.microsoft.com/office/drawing/2014/main" id="{84EE0016-DD74-F14A-820D-48FE8B13A67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17" y="2017"/>
                      <a:ext cx="12" cy="9"/>
                    </a:xfrm>
                    <a:custGeom>
                      <a:avLst/>
                      <a:gdLst>
                        <a:gd name="T0" fmla="*/ 0 w 37259"/>
                        <a:gd name="T1" fmla="*/ 0 h 21600"/>
                        <a:gd name="T2" fmla="*/ 0 w 37259"/>
                        <a:gd name="T3" fmla="*/ 0 h 21600"/>
                        <a:gd name="T4" fmla="*/ 0 w 37259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37259" h="21600" fill="none" extrusionOk="0">
                          <a:moveTo>
                            <a:pt x="0" y="19215"/>
                          </a:moveTo>
                          <a:cubicBezTo>
                            <a:pt x="1215" y="8275"/>
                            <a:pt x="10461" y="-1"/>
                            <a:pt x="21468" y="-1"/>
                          </a:cubicBezTo>
                          <a:cubicBezTo>
                            <a:pt x="27455" y="-1"/>
                            <a:pt x="33173" y="2485"/>
                            <a:pt x="37258" y="6862"/>
                          </a:cubicBezTo>
                        </a:path>
                        <a:path w="37259" h="21600" stroke="0" extrusionOk="0">
                          <a:moveTo>
                            <a:pt x="0" y="19215"/>
                          </a:moveTo>
                          <a:cubicBezTo>
                            <a:pt x="1215" y="8275"/>
                            <a:pt x="10461" y="-1"/>
                            <a:pt x="21468" y="-1"/>
                          </a:cubicBezTo>
                          <a:cubicBezTo>
                            <a:pt x="27455" y="-1"/>
                            <a:pt x="33173" y="2485"/>
                            <a:pt x="37258" y="6862"/>
                          </a:cubicBezTo>
                          <a:lnTo>
                            <a:pt x="21468" y="21600"/>
                          </a:lnTo>
                          <a:lnTo>
                            <a:pt x="0" y="19215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72" name="Arco 93">
                      <a:extLst>
                        <a:ext uri="{FF2B5EF4-FFF2-40B4-BE49-F238E27FC236}">
                          <a16:creationId xmlns:a16="http://schemas.microsoft.com/office/drawing/2014/main" id="{CDFB7634-00A9-0441-AB32-3629123B293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24" y="2028"/>
                      <a:ext cx="14" cy="8"/>
                    </a:xfrm>
                    <a:custGeom>
                      <a:avLst/>
                      <a:gdLst>
                        <a:gd name="T0" fmla="*/ 0 w 32734"/>
                        <a:gd name="T1" fmla="*/ 0 h 21600"/>
                        <a:gd name="T2" fmla="*/ 0 w 32734"/>
                        <a:gd name="T3" fmla="*/ 0 h 21600"/>
                        <a:gd name="T4" fmla="*/ 0 w 32734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32734" h="21600" fill="none" extrusionOk="0">
                          <a:moveTo>
                            <a:pt x="-1" y="21599"/>
                          </a:moveTo>
                          <a:cubicBezTo>
                            <a:pt x="0" y="9670"/>
                            <a:pt x="9670" y="0"/>
                            <a:pt x="21600" y="0"/>
                          </a:cubicBezTo>
                          <a:cubicBezTo>
                            <a:pt x="25523" y="-1"/>
                            <a:pt x="29371" y="1068"/>
                            <a:pt x="32733" y="3090"/>
                          </a:cubicBezTo>
                        </a:path>
                        <a:path w="32734" h="21600" stroke="0" extrusionOk="0">
                          <a:moveTo>
                            <a:pt x="-1" y="21599"/>
                          </a:moveTo>
                          <a:cubicBezTo>
                            <a:pt x="0" y="9670"/>
                            <a:pt x="9670" y="0"/>
                            <a:pt x="21600" y="0"/>
                          </a:cubicBezTo>
                          <a:cubicBezTo>
                            <a:pt x="25523" y="-1"/>
                            <a:pt x="29371" y="1068"/>
                            <a:pt x="32733" y="3090"/>
                          </a:cubicBezTo>
                          <a:lnTo>
                            <a:pt x="21600" y="21600"/>
                          </a:lnTo>
                          <a:lnTo>
                            <a:pt x="-1" y="21599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73" name="Arco 94">
                      <a:extLst>
                        <a:ext uri="{FF2B5EF4-FFF2-40B4-BE49-F238E27FC236}">
                          <a16:creationId xmlns:a16="http://schemas.microsoft.com/office/drawing/2014/main" id="{2B264EFE-8C8B-B34C-B43D-22DD38114D4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36" y="2037"/>
                      <a:ext cx="18" cy="14"/>
                    </a:xfrm>
                    <a:custGeom>
                      <a:avLst/>
                      <a:gdLst>
                        <a:gd name="T0" fmla="*/ 0 w 29137"/>
                        <a:gd name="T1" fmla="*/ 0 h 21600"/>
                        <a:gd name="T2" fmla="*/ 0 w 29137"/>
                        <a:gd name="T3" fmla="*/ 0 h 21600"/>
                        <a:gd name="T4" fmla="*/ 0 w 29137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9137" h="21600" fill="none" extrusionOk="0">
                          <a:moveTo>
                            <a:pt x="0" y="18545"/>
                          </a:moveTo>
                          <a:cubicBezTo>
                            <a:pt x="1520" y="7903"/>
                            <a:pt x="10633" y="-1"/>
                            <a:pt x="21383" y="-1"/>
                          </a:cubicBezTo>
                          <a:cubicBezTo>
                            <a:pt x="24034" y="-1"/>
                            <a:pt x="26662" y="488"/>
                            <a:pt x="29137" y="1439"/>
                          </a:cubicBezTo>
                        </a:path>
                        <a:path w="29137" h="21600" stroke="0" extrusionOk="0">
                          <a:moveTo>
                            <a:pt x="0" y="18545"/>
                          </a:moveTo>
                          <a:cubicBezTo>
                            <a:pt x="1520" y="7903"/>
                            <a:pt x="10633" y="-1"/>
                            <a:pt x="21383" y="-1"/>
                          </a:cubicBezTo>
                          <a:cubicBezTo>
                            <a:pt x="24034" y="-1"/>
                            <a:pt x="26662" y="488"/>
                            <a:pt x="29137" y="1439"/>
                          </a:cubicBezTo>
                          <a:lnTo>
                            <a:pt x="21383" y="21600"/>
                          </a:lnTo>
                          <a:lnTo>
                            <a:pt x="0" y="18545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  <p:sp>
                  <p:nvSpPr>
                    <p:cNvPr id="76974" name="Arco 95">
                      <a:extLst>
                        <a:ext uri="{FF2B5EF4-FFF2-40B4-BE49-F238E27FC236}">
                          <a16:creationId xmlns:a16="http://schemas.microsoft.com/office/drawing/2014/main" id="{F49B7772-8F47-F34B-B64C-2DDB5B683AF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50" y="2043"/>
                      <a:ext cx="25" cy="18"/>
                    </a:xfrm>
                    <a:custGeom>
                      <a:avLst/>
                      <a:gdLst>
                        <a:gd name="T0" fmla="*/ 0 w 29530"/>
                        <a:gd name="T1" fmla="*/ 0 h 21600"/>
                        <a:gd name="T2" fmla="*/ 0 w 29530"/>
                        <a:gd name="T3" fmla="*/ 0 h 21600"/>
                        <a:gd name="T4" fmla="*/ 0 w 2953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29530" h="21600" fill="none" extrusionOk="0">
                          <a:moveTo>
                            <a:pt x="-1" y="18048"/>
                          </a:moveTo>
                          <a:cubicBezTo>
                            <a:pt x="1735" y="7633"/>
                            <a:pt x="10747" y="-1"/>
                            <a:pt x="21306" y="-1"/>
                          </a:cubicBezTo>
                          <a:cubicBezTo>
                            <a:pt x="24127" y="-1"/>
                            <a:pt x="26921" y="552"/>
                            <a:pt x="29530" y="1626"/>
                          </a:cubicBezTo>
                        </a:path>
                        <a:path w="29530" h="21600" stroke="0" extrusionOk="0">
                          <a:moveTo>
                            <a:pt x="-1" y="18048"/>
                          </a:moveTo>
                          <a:cubicBezTo>
                            <a:pt x="1735" y="7633"/>
                            <a:pt x="10747" y="-1"/>
                            <a:pt x="21306" y="-1"/>
                          </a:cubicBezTo>
                          <a:cubicBezTo>
                            <a:pt x="24127" y="-1"/>
                            <a:pt x="26921" y="552"/>
                            <a:pt x="29530" y="1626"/>
                          </a:cubicBezTo>
                          <a:lnTo>
                            <a:pt x="21306" y="21600"/>
                          </a:lnTo>
                          <a:lnTo>
                            <a:pt x="-1" y="18048"/>
                          </a:lnTo>
                          <a:close/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s-ES_tradnl"/>
                    </a:p>
                  </p:txBody>
                </p:sp>
              </p:grpSp>
            </p:grpSp>
          </p:grpSp>
          <p:grpSp>
            <p:nvGrpSpPr>
              <p:cNvPr id="76826" name="Group 96">
                <a:extLst>
                  <a:ext uri="{FF2B5EF4-FFF2-40B4-BE49-F238E27FC236}">
                    <a16:creationId xmlns:a16="http://schemas.microsoft.com/office/drawing/2014/main" id="{EE05675D-A247-4A4C-871D-76048F45655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99721" y="1623309"/>
                <a:ext cx="971550" cy="881063"/>
                <a:chOff x="3516" y="1962"/>
                <a:chExt cx="689" cy="555"/>
              </a:xfrm>
            </p:grpSpPr>
            <p:grpSp>
              <p:nvGrpSpPr>
                <p:cNvPr id="76827" name="Group 97">
                  <a:extLst>
                    <a:ext uri="{FF2B5EF4-FFF2-40B4-BE49-F238E27FC236}">
                      <a16:creationId xmlns:a16="http://schemas.microsoft.com/office/drawing/2014/main" id="{037BA902-41DB-0C48-9768-87B6920D692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945" y="1962"/>
                  <a:ext cx="260" cy="384"/>
                  <a:chOff x="3945" y="1962"/>
                  <a:chExt cx="260" cy="384"/>
                </a:xfrm>
              </p:grpSpPr>
              <p:grpSp>
                <p:nvGrpSpPr>
                  <p:cNvPr id="76884" name="Group 98">
                    <a:extLst>
                      <a:ext uri="{FF2B5EF4-FFF2-40B4-BE49-F238E27FC236}">
                        <a16:creationId xmlns:a16="http://schemas.microsoft.com/office/drawing/2014/main" id="{11785E68-B844-3547-B1D5-1A7598571E7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124" y="1962"/>
                    <a:ext cx="81" cy="119"/>
                    <a:chOff x="4124" y="1962"/>
                    <a:chExt cx="81" cy="119"/>
                  </a:xfrm>
                </p:grpSpPr>
                <p:sp>
                  <p:nvSpPr>
                    <p:cNvPr id="76952" name="Oval 99">
                      <a:extLst>
                        <a:ext uri="{FF2B5EF4-FFF2-40B4-BE49-F238E27FC236}">
                          <a16:creationId xmlns:a16="http://schemas.microsoft.com/office/drawing/2014/main" id="{558EAA33-D6A4-7246-9496-B1889ADE5D5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50" y="1962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3" name="Oval 100">
                      <a:extLst>
                        <a:ext uri="{FF2B5EF4-FFF2-40B4-BE49-F238E27FC236}">
                          <a16:creationId xmlns:a16="http://schemas.microsoft.com/office/drawing/2014/main" id="{87A97425-5300-204E-8537-69F4CDE5CF7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55" y="1986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4" name="Oval 101">
                      <a:extLst>
                        <a:ext uri="{FF2B5EF4-FFF2-40B4-BE49-F238E27FC236}">
                          <a16:creationId xmlns:a16="http://schemas.microsoft.com/office/drawing/2014/main" id="{B444A11A-9251-E844-95EC-356405502D3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26" y="1975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5" name="Oval 102">
                      <a:extLst>
                        <a:ext uri="{FF2B5EF4-FFF2-40B4-BE49-F238E27FC236}">
                          <a16:creationId xmlns:a16="http://schemas.microsoft.com/office/drawing/2014/main" id="{11610927-AE5D-D740-9BDF-DD1934401EC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24" y="2004"/>
                      <a:ext cx="5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6" name="Oval 103">
                      <a:extLst>
                        <a:ext uri="{FF2B5EF4-FFF2-40B4-BE49-F238E27FC236}">
                          <a16:creationId xmlns:a16="http://schemas.microsoft.com/office/drawing/2014/main" id="{54D3AF16-5554-1046-9686-43B66C4D7B8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74" y="2015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7" name="Oval 104">
                      <a:extLst>
                        <a:ext uri="{FF2B5EF4-FFF2-40B4-BE49-F238E27FC236}">
                          <a16:creationId xmlns:a16="http://schemas.microsoft.com/office/drawing/2014/main" id="{F66ACD07-5122-7D4E-A585-87C3854E1C1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50" y="2015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8" name="Oval 105">
                      <a:extLst>
                        <a:ext uri="{FF2B5EF4-FFF2-40B4-BE49-F238E27FC236}">
                          <a16:creationId xmlns:a16="http://schemas.microsoft.com/office/drawing/2014/main" id="{C7EEE1F0-02BD-9342-BDF0-DB0E978DE8D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35" y="2014"/>
                      <a:ext cx="6" cy="8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59" name="Oval 106">
                      <a:extLst>
                        <a:ext uri="{FF2B5EF4-FFF2-40B4-BE49-F238E27FC236}">
                          <a16:creationId xmlns:a16="http://schemas.microsoft.com/office/drawing/2014/main" id="{5560DA92-3C8A-9C4B-B7C1-E6434994B24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24" y="2025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60" name="Oval 107">
                      <a:extLst>
                        <a:ext uri="{FF2B5EF4-FFF2-40B4-BE49-F238E27FC236}">
                          <a16:creationId xmlns:a16="http://schemas.microsoft.com/office/drawing/2014/main" id="{26418F7F-4E6A-3840-9B25-D89A3B6A0CA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90" y="2039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61" name="Oval 108">
                      <a:extLst>
                        <a:ext uri="{FF2B5EF4-FFF2-40B4-BE49-F238E27FC236}">
                          <a16:creationId xmlns:a16="http://schemas.microsoft.com/office/drawing/2014/main" id="{E1638D78-D2B9-D646-8526-B2862E6DC82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60" y="2051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62" name="Oval 109">
                      <a:extLst>
                        <a:ext uri="{FF2B5EF4-FFF2-40B4-BE49-F238E27FC236}">
                          <a16:creationId xmlns:a16="http://schemas.microsoft.com/office/drawing/2014/main" id="{919260F6-E22E-E54E-9047-847876E56B8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74" y="2057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63" name="Oval 110">
                      <a:extLst>
                        <a:ext uri="{FF2B5EF4-FFF2-40B4-BE49-F238E27FC236}">
                          <a16:creationId xmlns:a16="http://schemas.microsoft.com/office/drawing/2014/main" id="{1C89E54A-8678-404F-8DF5-5611BD06F8A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32" y="2056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64" name="Oval 111">
                      <a:extLst>
                        <a:ext uri="{FF2B5EF4-FFF2-40B4-BE49-F238E27FC236}">
                          <a16:creationId xmlns:a16="http://schemas.microsoft.com/office/drawing/2014/main" id="{EBE3BE3D-188D-3F42-9A64-1DFE7EB0168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98" y="2072"/>
                      <a:ext cx="7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65" name="Oval 112">
                      <a:extLst>
                        <a:ext uri="{FF2B5EF4-FFF2-40B4-BE49-F238E27FC236}">
                          <a16:creationId xmlns:a16="http://schemas.microsoft.com/office/drawing/2014/main" id="{CC6F2DA1-ABA1-DA4C-B47D-CB08B33F7B8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58" y="2075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</p:grpSp>
              <p:grpSp>
                <p:nvGrpSpPr>
                  <p:cNvPr id="76885" name="Group 113">
                    <a:extLst>
                      <a:ext uri="{FF2B5EF4-FFF2-40B4-BE49-F238E27FC236}">
                        <a16:creationId xmlns:a16="http://schemas.microsoft.com/office/drawing/2014/main" id="{D1E9AD55-04AD-EA48-A947-B9BC9F0F304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965" y="2065"/>
                    <a:ext cx="167" cy="150"/>
                    <a:chOff x="3965" y="2065"/>
                    <a:chExt cx="167" cy="150"/>
                  </a:xfrm>
                </p:grpSpPr>
                <p:sp>
                  <p:nvSpPr>
                    <p:cNvPr id="76911" name="Oval 114">
                      <a:extLst>
                        <a:ext uri="{FF2B5EF4-FFF2-40B4-BE49-F238E27FC236}">
                          <a16:creationId xmlns:a16="http://schemas.microsoft.com/office/drawing/2014/main" id="{C403D162-BBE1-FF46-A1F6-EB044CCEBBD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165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grpSp>
                  <p:nvGrpSpPr>
                    <p:cNvPr id="76912" name="Group 115">
                      <a:extLst>
                        <a:ext uri="{FF2B5EF4-FFF2-40B4-BE49-F238E27FC236}">
                          <a16:creationId xmlns:a16="http://schemas.microsoft.com/office/drawing/2014/main" id="{1277FBBA-D7ED-064C-A1E1-71AC754D9BFE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65" y="2065"/>
                      <a:ext cx="167" cy="150"/>
                      <a:chOff x="3965" y="2065"/>
                      <a:chExt cx="167" cy="150"/>
                    </a:xfrm>
                  </p:grpSpPr>
                  <p:sp>
                    <p:nvSpPr>
                      <p:cNvPr id="76913" name="Oval 116">
                        <a:extLst>
                          <a:ext uri="{FF2B5EF4-FFF2-40B4-BE49-F238E27FC236}">
                            <a16:creationId xmlns:a16="http://schemas.microsoft.com/office/drawing/2014/main" id="{B8E0720E-8B0D-C94A-B04B-BB06FCDF2499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42" y="2065"/>
                        <a:ext cx="7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14" name="Oval 117">
                        <a:extLst>
                          <a:ext uri="{FF2B5EF4-FFF2-40B4-BE49-F238E27FC236}">
                            <a16:creationId xmlns:a16="http://schemas.microsoft.com/office/drawing/2014/main" id="{D20483EE-B2CA-004A-86E2-4DEA21E85B9B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78" y="2078"/>
                        <a:ext cx="4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15" name="Oval 118">
                        <a:extLst>
                          <a:ext uri="{FF2B5EF4-FFF2-40B4-BE49-F238E27FC236}">
                            <a16:creationId xmlns:a16="http://schemas.microsoft.com/office/drawing/2014/main" id="{B60CA5F4-5243-304E-844A-A48EDA9BBFF2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61" y="2072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16" name="Oval 119">
                        <a:extLst>
                          <a:ext uri="{FF2B5EF4-FFF2-40B4-BE49-F238E27FC236}">
                            <a16:creationId xmlns:a16="http://schemas.microsoft.com/office/drawing/2014/main" id="{674D1D59-E678-AF4E-BBA4-80C85A5C4DD5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07" y="2105"/>
                        <a:ext cx="6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17" name="Oval 120">
                        <a:extLst>
                          <a:ext uri="{FF2B5EF4-FFF2-40B4-BE49-F238E27FC236}">
                            <a16:creationId xmlns:a16="http://schemas.microsoft.com/office/drawing/2014/main" id="{EB389D53-8413-5B4C-B656-02153D315B98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89" y="2115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18" name="Oval 121">
                        <a:extLst>
                          <a:ext uri="{FF2B5EF4-FFF2-40B4-BE49-F238E27FC236}">
                            <a16:creationId xmlns:a16="http://schemas.microsoft.com/office/drawing/2014/main" id="{EC92A479-7422-7540-A94C-8DC540DDAF26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37" y="2098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19" name="Oval 122">
                        <a:extLst>
                          <a:ext uri="{FF2B5EF4-FFF2-40B4-BE49-F238E27FC236}">
                            <a16:creationId xmlns:a16="http://schemas.microsoft.com/office/drawing/2014/main" id="{7E41A643-44D7-F64F-B4F7-DAB74B58C35F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26" y="2076"/>
                        <a:ext cx="7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0" name="Oval 123">
                        <a:extLst>
                          <a:ext uri="{FF2B5EF4-FFF2-40B4-BE49-F238E27FC236}">
                            <a16:creationId xmlns:a16="http://schemas.microsoft.com/office/drawing/2014/main" id="{2ADAC079-41E2-6F41-B6BB-54F4D06B4538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8" y="2075"/>
                        <a:ext cx="6" cy="8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1" name="Oval 124">
                        <a:extLst>
                          <a:ext uri="{FF2B5EF4-FFF2-40B4-BE49-F238E27FC236}">
                            <a16:creationId xmlns:a16="http://schemas.microsoft.com/office/drawing/2014/main" id="{88E5C613-2F86-F84A-AE08-D24BB3AEC31A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10" y="2093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2" name="Oval 125">
                        <a:extLst>
                          <a:ext uri="{FF2B5EF4-FFF2-40B4-BE49-F238E27FC236}">
                            <a16:creationId xmlns:a16="http://schemas.microsoft.com/office/drawing/2014/main" id="{5B7232CE-274A-8A42-A952-66E945E718AD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4" y="2115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3" name="Oval 126">
                        <a:extLst>
                          <a:ext uri="{FF2B5EF4-FFF2-40B4-BE49-F238E27FC236}">
                            <a16:creationId xmlns:a16="http://schemas.microsoft.com/office/drawing/2014/main" id="{19713FA1-A175-5F4F-B030-7C172C9C4758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2" y="2089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4" name="Oval 127">
                        <a:extLst>
                          <a:ext uri="{FF2B5EF4-FFF2-40B4-BE49-F238E27FC236}">
                            <a16:creationId xmlns:a16="http://schemas.microsoft.com/office/drawing/2014/main" id="{CF40BEE5-0DE3-5F4C-8208-18010896AFC0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30" y="2128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5" name="Oval 128">
                        <a:extLst>
                          <a:ext uri="{FF2B5EF4-FFF2-40B4-BE49-F238E27FC236}">
                            <a16:creationId xmlns:a16="http://schemas.microsoft.com/office/drawing/2014/main" id="{208A3C1B-65A5-6E45-BD23-D6C346B0A14E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62" y="2094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6" name="Oval 129">
                        <a:extLst>
                          <a:ext uri="{FF2B5EF4-FFF2-40B4-BE49-F238E27FC236}">
                            <a16:creationId xmlns:a16="http://schemas.microsoft.com/office/drawing/2014/main" id="{7FC0C200-E023-814F-9D0C-20A7B02C06CB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6" y="2116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7" name="Oval 130">
                        <a:extLst>
                          <a:ext uri="{FF2B5EF4-FFF2-40B4-BE49-F238E27FC236}">
                            <a16:creationId xmlns:a16="http://schemas.microsoft.com/office/drawing/2014/main" id="{7544BA1B-9EA8-0C46-9F5C-52142F4469F8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0" y="2128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8" name="Oval 131">
                        <a:extLst>
                          <a:ext uri="{FF2B5EF4-FFF2-40B4-BE49-F238E27FC236}">
                            <a16:creationId xmlns:a16="http://schemas.microsoft.com/office/drawing/2014/main" id="{ECC2BBAD-893C-D445-99CC-076EC963A0CF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5" y="2143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29" name="Oval 132">
                        <a:extLst>
                          <a:ext uri="{FF2B5EF4-FFF2-40B4-BE49-F238E27FC236}">
                            <a16:creationId xmlns:a16="http://schemas.microsoft.com/office/drawing/2014/main" id="{D162924C-7BA2-F644-A6EF-4C18CBB5893E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18" y="2139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0" name="Oval 133">
                        <a:extLst>
                          <a:ext uri="{FF2B5EF4-FFF2-40B4-BE49-F238E27FC236}">
                            <a16:creationId xmlns:a16="http://schemas.microsoft.com/office/drawing/2014/main" id="{784098E1-EB8C-024B-8A51-5DBFC9771E50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2" y="2157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1" name="Oval 134">
                        <a:extLst>
                          <a:ext uri="{FF2B5EF4-FFF2-40B4-BE49-F238E27FC236}">
                            <a16:creationId xmlns:a16="http://schemas.microsoft.com/office/drawing/2014/main" id="{91FF38EE-BB78-CE4D-8E44-E44DAD1D1CEE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65" y="2173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2" name="Oval 135">
                        <a:extLst>
                          <a:ext uri="{FF2B5EF4-FFF2-40B4-BE49-F238E27FC236}">
                            <a16:creationId xmlns:a16="http://schemas.microsoft.com/office/drawing/2014/main" id="{4A0DAB42-8E48-D042-B48F-23A9D3AE9B09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66" y="2195"/>
                        <a:ext cx="6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3" name="Oval 136">
                        <a:extLst>
                          <a:ext uri="{FF2B5EF4-FFF2-40B4-BE49-F238E27FC236}">
                            <a16:creationId xmlns:a16="http://schemas.microsoft.com/office/drawing/2014/main" id="{01E06FF1-67FE-A54F-9952-099B6C0FD545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90" y="2181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4" name="Oval 137">
                        <a:extLst>
                          <a:ext uri="{FF2B5EF4-FFF2-40B4-BE49-F238E27FC236}">
                            <a16:creationId xmlns:a16="http://schemas.microsoft.com/office/drawing/2014/main" id="{475A2C0C-1CA5-A645-83ED-99803AA28393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18" y="2165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5" name="Oval 138">
                        <a:extLst>
                          <a:ext uri="{FF2B5EF4-FFF2-40B4-BE49-F238E27FC236}">
                            <a16:creationId xmlns:a16="http://schemas.microsoft.com/office/drawing/2014/main" id="{5CB64981-B65D-274B-BB0A-3C511F7E5EFC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6" y="2195"/>
                        <a:ext cx="6" cy="8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6" name="Oval 139">
                        <a:extLst>
                          <a:ext uri="{FF2B5EF4-FFF2-40B4-BE49-F238E27FC236}">
                            <a16:creationId xmlns:a16="http://schemas.microsoft.com/office/drawing/2014/main" id="{21AACA34-74CF-9B44-A54E-CA396A9BDF50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22" y="2179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7" name="Oval 140">
                        <a:extLst>
                          <a:ext uri="{FF2B5EF4-FFF2-40B4-BE49-F238E27FC236}">
                            <a16:creationId xmlns:a16="http://schemas.microsoft.com/office/drawing/2014/main" id="{F4D742A0-CDE0-5C40-AF7C-CBFDA3CDCA51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30" y="2190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8" name="Oval 141">
                        <a:extLst>
                          <a:ext uri="{FF2B5EF4-FFF2-40B4-BE49-F238E27FC236}">
                            <a16:creationId xmlns:a16="http://schemas.microsoft.com/office/drawing/2014/main" id="{6A67795C-AEE0-3244-8C17-61F165B74B13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39" y="2161"/>
                        <a:ext cx="7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39" name="Oval 142">
                        <a:extLst>
                          <a:ext uri="{FF2B5EF4-FFF2-40B4-BE49-F238E27FC236}">
                            <a16:creationId xmlns:a16="http://schemas.microsoft.com/office/drawing/2014/main" id="{73922AF4-E9E3-A74D-B823-22CDF55F12A7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42" y="2176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0" name="Oval 143">
                        <a:extLst>
                          <a:ext uri="{FF2B5EF4-FFF2-40B4-BE49-F238E27FC236}">
                            <a16:creationId xmlns:a16="http://schemas.microsoft.com/office/drawing/2014/main" id="{9A3A29E4-230D-894E-B654-F4DEFE9F9E87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58" y="2145"/>
                        <a:ext cx="7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1" name="Oval 144">
                        <a:extLst>
                          <a:ext uri="{FF2B5EF4-FFF2-40B4-BE49-F238E27FC236}">
                            <a16:creationId xmlns:a16="http://schemas.microsoft.com/office/drawing/2014/main" id="{BB0D51FC-B50B-2747-9313-A277CDF6B94E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58" y="2162"/>
                        <a:ext cx="6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2" name="Oval 145">
                        <a:extLst>
                          <a:ext uri="{FF2B5EF4-FFF2-40B4-BE49-F238E27FC236}">
                            <a16:creationId xmlns:a16="http://schemas.microsoft.com/office/drawing/2014/main" id="{F8DF0196-C2FC-094D-93DB-480DE05C1C18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58" y="2191"/>
                        <a:ext cx="7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3" name="Oval 146">
                        <a:extLst>
                          <a:ext uri="{FF2B5EF4-FFF2-40B4-BE49-F238E27FC236}">
                            <a16:creationId xmlns:a16="http://schemas.microsoft.com/office/drawing/2014/main" id="{2B5852BB-ED1F-1849-8284-6AB5EE6CE322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73" y="2145"/>
                        <a:ext cx="5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4" name="Oval 147">
                        <a:extLst>
                          <a:ext uri="{FF2B5EF4-FFF2-40B4-BE49-F238E27FC236}">
                            <a16:creationId xmlns:a16="http://schemas.microsoft.com/office/drawing/2014/main" id="{7D210B69-6CF3-F147-9621-9457C042AFF9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90" y="2133"/>
                        <a:ext cx="6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5" name="Oval 148">
                        <a:extLst>
                          <a:ext uri="{FF2B5EF4-FFF2-40B4-BE49-F238E27FC236}">
                            <a16:creationId xmlns:a16="http://schemas.microsoft.com/office/drawing/2014/main" id="{F92A5B1D-60CC-A04C-AB95-E7A611C43894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05" y="2132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6" name="Oval 149">
                        <a:extLst>
                          <a:ext uri="{FF2B5EF4-FFF2-40B4-BE49-F238E27FC236}">
                            <a16:creationId xmlns:a16="http://schemas.microsoft.com/office/drawing/2014/main" id="{DEB9FEA7-4CEF-3345-A369-DFD3F029ECF4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26" y="2139"/>
                        <a:ext cx="6" cy="6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7" name="Oval 150">
                        <a:extLst>
                          <a:ext uri="{FF2B5EF4-FFF2-40B4-BE49-F238E27FC236}">
                            <a16:creationId xmlns:a16="http://schemas.microsoft.com/office/drawing/2014/main" id="{428189BF-EBD7-284C-97DE-4572E2148148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18" y="2151"/>
                        <a:ext cx="6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8" name="Oval 151">
                        <a:extLst>
                          <a:ext uri="{FF2B5EF4-FFF2-40B4-BE49-F238E27FC236}">
                            <a16:creationId xmlns:a16="http://schemas.microsoft.com/office/drawing/2014/main" id="{1226D1EB-5E19-5344-93DB-B5DF01109807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82" y="2152"/>
                        <a:ext cx="7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49" name="Oval 152">
                        <a:extLst>
                          <a:ext uri="{FF2B5EF4-FFF2-40B4-BE49-F238E27FC236}">
                            <a16:creationId xmlns:a16="http://schemas.microsoft.com/office/drawing/2014/main" id="{551F7515-9E00-C240-9580-CF2F034934F9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94" y="2167"/>
                        <a:ext cx="5" cy="7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50" name="Oval 153">
                        <a:extLst>
                          <a:ext uri="{FF2B5EF4-FFF2-40B4-BE49-F238E27FC236}">
                            <a16:creationId xmlns:a16="http://schemas.microsoft.com/office/drawing/2014/main" id="{FBFFAFC2-8326-E943-AF4B-E3047A76C7B3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70" y="2175"/>
                        <a:ext cx="6" cy="8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  <p:sp>
                    <p:nvSpPr>
                      <p:cNvPr id="76951" name="Oval 154">
                        <a:extLst>
                          <a:ext uri="{FF2B5EF4-FFF2-40B4-BE49-F238E27FC236}">
                            <a16:creationId xmlns:a16="http://schemas.microsoft.com/office/drawing/2014/main" id="{A4BBE156-C17D-244D-BE33-815B3F8D6449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86" y="2207"/>
                        <a:ext cx="5" cy="8"/>
                      </a:xfrm>
                      <a:prstGeom prst="ellipse">
                        <a:avLst/>
                      </a:prstGeom>
                      <a:solidFill>
                        <a:srgbClr val="4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1pPr>
                        <a:lvl2pPr marL="742950" indent="-28575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2pPr>
                        <a:lvl3pPr marL="11430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3pPr>
                        <a:lvl4pPr marL="16002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4pPr>
                        <a:lvl5pPr marL="2057400" indent="-228600"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4200">
                            <a:solidFill>
                              <a:srgbClr val="000000"/>
                            </a:solidFill>
                            <a:latin typeface="Gill Sans" panose="020B0502020104020203" pitchFamily="34" charset="-79"/>
                            <a:ea typeface="ヒラギノ角ゴ ProN W3" panose="020B0300000000000000" pitchFamily="34" charset="-128"/>
                            <a:sym typeface="Gill Sans" panose="020B0502020104020203" pitchFamily="34" charset="-79"/>
                          </a:defRPr>
                        </a:lvl9pPr>
                      </a:lstStyle>
                      <a:p>
                        <a:endParaRPr lang="es-ES" altLang="es-MX"/>
                      </a:p>
                    </p:txBody>
                  </p:sp>
                </p:grpSp>
              </p:grpSp>
              <p:grpSp>
                <p:nvGrpSpPr>
                  <p:cNvPr id="76886" name="Group 155">
                    <a:extLst>
                      <a:ext uri="{FF2B5EF4-FFF2-40B4-BE49-F238E27FC236}">
                        <a16:creationId xmlns:a16="http://schemas.microsoft.com/office/drawing/2014/main" id="{69885A60-84C3-DD44-B71B-F0F88BA3FE6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945" y="2227"/>
                    <a:ext cx="152" cy="119"/>
                    <a:chOff x="3945" y="2227"/>
                    <a:chExt cx="152" cy="119"/>
                  </a:xfrm>
                </p:grpSpPr>
                <p:sp>
                  <p:nvSpPr>
                    <p:cNvPr id="76887" name="Oval 156">
                      <a:extLst>
                        <a:ext uri="{FF2B5EF4-FFF2-40B4-BE49-F238E27FC236}">
                          <a16:creationId xmlns:a16="http://schemas.microsoft.com/office/drawing/2014/main" id="{37209286-9BA1-B943-BAD6-3273D73D75D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28" y="2237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88" name="Oval 157">
                      <a:extLst>
                        <a:ext uri="{FF2B5EF4-FFF2-40B4-BE49-F238E27FC236}">
                          <a16:creationId xmlns:a16="http://schemas.microsoft.com/office/drawing/2014/main" id="{E79F9D81-3110-ED43-84F7-5F1380162ED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61" y="2227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89" name="Oval 158">
                      <a:extLst>
                        <a:ext uri="{FF2B5EF4-FFF2-40B4-BE49-F238E27FC236}">
                          <a16:creationId xmlns:a16="http://schemas.microsoft.com/office/drawing/2014/main" id="{E8BC93B6-C67E-9740-A008-BC2B92850E4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56" y="2257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0" name="Oval 159">
                      <a:extLst>
                        <a:ext uri="{FF2B5EF4-FFF2-40B4-BE49-F238E27FC236}">
                          <a16:creationId xmlns:a16="http://schemas.microsoft.com/office/drawing/2014/main" id="{D7693D76-6ABC-6C43-81FD-7F4876C0D65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74" y="2249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1" name="Oval 160">
                      <a:extLst>
                        <a:ext uri="{FF2B5EF4-FFF2-40B4-BE49-F238E27FC236}">
                          <a16:creationId xmlns:a16="http://schemas.microsoft.com/office/drawing/2014/main" id="{254DF162-9C5A-2E41-A01C-16B4E56BE8D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91" y="2280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2" name="Oval 161">
                      <a:extLst>
                        <a:ext uri="{FF2B5EF4-FFF2-40B4-BE49-F238E27FC236}">
                          <a16:creationId xmlns:a16="http://schemas.microsoft.com/office/drawing/2014/main" id="{A91D9EC0-B6ED-5F48-BE90-7F32C936C56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56" y="2275"/>
                      <a:ext cx="6" cy="8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3" name="Oval 162">
                      <a:extLst>
                        <a:ext uri="{FF2B5EF4-FFF2-40B4-BE49-F238E27FC236}">
                          <a16:creationId xmlns:a16="http://schemas.microsoft.com/office/drawing/2014/main" id="{D1D0557D-58DD-FC45-90CD-799BDD25178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39" y="2287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4" name="Oval 163">
                      <a:extLst>
                        <a:ext uri="{FF2B5EF4-FFF2-40B4-BE49-F238E27FC236}">
                          <a16:creationId xmlns:a16="http://schemas.microsoft.com/office/drawing/2014/main" id="{453CFB95-F6C1-5B45-BFFD-873918192B0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83" y="2295"/>
                      <a:ext cx="7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5" name="Oval 164">
                      <a:extLst>
                        <a:ext uri="{FF2B5EF4-FFF2-40B4-BE49-F238E27FC236}">
                          <a16:creationId xmlns:a16="http://schemas.microsoft.com/office/drawing/2014/main" id="{AAEDE069-B630-0546-8514-B44C021116E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4" y="2282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6" name="Oval 165">
                      <a:extLst>
                        <a:ext uri="{FF2B5EF4-FFF2-40B4-BE49-F238E27FC236}">
                          <a16:creationId xmlns:a16="http://schemas.microsoft.com/office/drawing/2014/main" id="{F42FDE44-ACE7-9C4B-BC40-97C851428FD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61" y="2286"/>
                      <a:ext cx="5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7" name="Oval 166">
                      <a:extLst>
                        <a:ext uri="{FF2B5EF4-FFF2-40B4-BE49-F238E27FC236}">
                          <a16:creationId xmlns:a16="http://schemas.microsoft.com/office/drawing/2014/main" id="{3591F752-AFEE-D54F-A5E0-73D902FE69F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58" y="2271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8" name="Oval 167">
                      <a:extLst>
                        <a:ext uri="{FF2B5EF4-FFF2-40B4-BE49-F238E27FC236}">
                          <a16:creationId xmlns:a16="http://schemas.microsoft.com/office/drawing/2014/main" id="{308B9B1D-E7FF-854A-A7AD-274595D5071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06" y="2302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99" name="Oval 168">
                      <a:extLst>
                        <a:ext uri="{FF2B5EF4-FFF2-40B4-BE49-F238E27FC236}">
                          <a16:creationId xmlns:a16="http://schemas.microsoft.com/office/drawing/2014/main" id="{8BA548B3-89B0-CA48-918B-00442A770FD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61" y="2310"/>
                      <a:ext cx="5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0" name="Oval 169">
                      <a:extLst>
                        <a:ext uri="{FF2B5EF4-FFF2-40B4-BE49-F238E27FC236}">
                          <a16:creationId xmlns:a16="http://schemas.microsoft.com/office/drawing/2014/main" id="{AA1B084F-1EAB-5646-93D3-02F7AB83AB8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25" y="2305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1" name="Oval 170">
                      <a:extLst>
                        <a:ext uri="{FF2B5EF4-FFF2-40B4-BE49-F238E27FC236}">
                          <a16:creationId xmlns:a16="http://schemas.microsoft.com/office/drawing/2014/main" id="{3505A58B-09AE-2D40-BD10-2FCF144924F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37" y="2318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2" name="Oval 171">
                      <a:extLst>
                        <a:ext uri="{FF2B5EF4-FFF2-40B4-BE49-F238E27FC236}">
                          <a16:creationId xmlns:a16="http://schemas.microsoft.com/office/drawing/2014/main" id="{F86F4ACE-2CE2-A84F-B67D-ED2E9A46182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4" y="2308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3" name="Oval 172">
                      <a:extLst>
                        <a:ext uri="{FF2B5EF4-FFF2-40B4-BE49-F238E27FC236}">
                          <a16:creationId xmlns:a16="http://schemas.microsoft.com/office/drawing/2014/main" id="{BAF27BC0-5CF3-6A41-9765-46E846B2E84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9" y="2307"/>
                      <a:ext cx="6" cy="8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4" name="Oval 173">
                      <a:extLst>
                        <a:ext uri="{FF2B5EF4-FFF2-40B4-BE49-F238E27FC236}">
                          <a16:creationId xmlns:a16="http://schemas.microsoft.com/office/drawing/2014/main" id="{141069FE-0394-B947-B0B4-5C64B1D1D91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4" y="2337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5" name="Oval 174">
                      <a:extLst>
                        <a:ext uri="{FF2B5EF4-FFF2-40B4-BE49-F238E27FC236}">
                          <a16:creationId xmlns:a16="http://schemas.microsoft.com/office/drawing/2014/main" id="{F312ABDA-37AD-0A45-877A-DD4E23E154F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5" y="2333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6" name="Oval 175">
                      <a:extLst>
                        <a:ext uri="{FF2B5EF4-FFF2-40B4-BE49-F238E27FC236}">
                          <a16:creationId xmlns:a16="http://schemas.microsoft.com/office/drawing/2014/main" id="{2DF74155-A1A8-7B48-973E-621BA994F56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2" y="2339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7" name="Oval 176">
                      <a:extLst>
                        <a:ext uri="{FF2B5EF4-FFF2-40B4-BE49-F238E27FC236}">
                          <a16:creationId xmlns:a16="http://schemas.microsoft.com/office/drawing/2014/main" id="{626F93F0-D392-3646-B61B-6B825BCCF95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248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8" name="Oval 177">
                      <a:extLst>
                        <a:ext uri="{FF2B5EF4-FFF2-40B4-BE49-F238E27FC236}">
                          <a16:creationId xmlns:a16="http://schemas.microsoft.com/office/drawing/2014/main" id="{D3AB188E-123C-E749-930A-BFEFF99E301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5" y="2274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09" name="Oval 178">
                      <a:extLst>
                        <a:ext uri="{FF2B5EF4-FFF2-40B4-BE49-F238E27FC236}">
                          <a16:creationId xmlns:a16="http://schemas.microsoft.com/office/drawing/2014/main" id="{4222E9DF-AC3A-C84A-A6B9-8DE308509A5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8" y="2301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910" name="Oval 179">
                      <a:extLst>
                        <a:ext uri="{FF2B5EF4-FFF2-40B4-BE49-F238E27FC236}">
                          <a16:creationId xmlns:a16="http://schemas.microsoft.com/office/drawing/2014/main" id="{F5D594E0-3CA7-2841-9593-F5AFB446607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56" y="2324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</p:grpSp>
            </p:grpSp>
            <p:grpSp>
              <p:nvGrpSpPr>
                <p:cNvPr id="76828" name="Group 180">
                  <a:extLst>
                    <a:ext uri="{FF2B5EF4-FFF2-40B4-BE49-F238E27FC236}">
                      <a16:creationId xmlns:a16="http://schemas.microsoft.com/office/drawing/2014/main" id="{AA8CDDC0-3FB7-7445-BC9F-87E228299BF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16" y="1983"/>
                  <a:ext cx="292" cy="534"/>
                  <a:chOff x="3516" y="1983"/>
                  <a:chExt cx="292" cy="534"/>
                </a:xfrm>
              </p:grpSpPr>
              <p:grpSp>
                <p:nvGrpSpPr>
                  <p:cNvPr id="76829" name="Group 181">
                    <a:extLst>
                      <a:ext uri="{FF2B5EF4-FFF2-40B4-BE49-F238E27FC236}">
                        <a16:creationId xmlns:a16="http://schemas.microsoft.com/office/drawing/2014/main" id="{7901749E-02E3-DA43-9AA9-64D7C8A36AF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735" y="2106"/>
                    <a:ext cx="73" cy="129"/>
                    <a:chOff x="3735" y="2106"/>
                    <a:chExt cx="73" cy="129"/>
                  </a:xfrm>
                </p:grpSpPr>
                <p:sp>
                  <p:nvSpPr>
                    <p:cNvPr id="76871" name="Oval 182">
                      <a:extLst>
                        <a:ext uri="{FF2B5EF4-FFF2-40B4-BE49-F238E27FC236}">
                          <a16:creationId xmlns:a16="http://schemas.microsoft.com/office/drawing/2014/main" id="{E04155A8-1FFA-E546-B74A-6870C611103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2" y="2123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2" name="Oval 183">
                      <a:extLst>
                        <a:ext uri="{FF2B5EF4-FFF2-40B4-BE49-F238E27FC236}">
                          <a16:creationId xmlns:a16="http://schemas.microsoft.com/office/drawing/2014/main" id="{5D188D67-9A32-7948-BE51-B51CCDEBA6F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8" y="2106"/>
                      <a:ext cx="5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3" name="Oval 184">
                      <a:extLst>
                        <a:ext uri="{FF2B5EF4-FFF2-40B4-BE49-F238E27FC236}">
                          <a16:creationId xmlns:a16="http://schemas.microsoft.com/office/drawing/2014/main" id="{6145A267-00AF-ED4B-B587-9673BC08B13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0" y="2110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4" name="Oval 185">
                      <a:extLst>
                        <a:ext uri="{FF2B5EF4-FFF2-40B4-BE49-F238E27FC236}">
                          <a16:creationId xmlns:a16="http://schemas.microsoft.com/office/drawing/2014/main" id="{2FFF295A-73CA-1F45-84AF-2130F525A70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36" y="2122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5" name="Oval 186">
                      <a:extLst>
                        <a:ext uri="{FF2B5EF4-FFF2-40B4-BE49-F238E27FC236}">
                          <a16:creationId xmlns:a16="http://schemas.microsoft.com/office/drawing/2014/main" id="{0022E87D-1ED3-4649-AB8A-B5CEA550EC3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2131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6" name="Oval 187">
                      <a:extLst>
                        <a:ext uri="{FF2B5EF4-FFF2-40B4-BE49-F238E27FC236}">
                          <a16:creationId xmlns:a16="http://schemas.microsoft.com/office/drawing/2014/main" id="{68006821-70B9-E944-80E4-36FA9E26D05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84" y="2162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7" name="Oval 188">
                      <a:extLst>
                        <a:ext uri="{FF2B5EF4-FFF2-40B4-BE49-F238E27FC236}">
                          <a16:creationId xmlns:a16="http://schemas.microsoft.com/office/drawing/2014/main" id="{B8FA743F-3E07-0544-AA5E-F7445DEF5BA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0" y="2160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8" name="Oval 189">
                      <a:extLst>
                        <a:ext uri="{FF2B5EF4-FFF2-40B4-BE49-F238E27FC236}">
                          <a16:creationId xmlns:a16="http://schemas.microsoft.com/office/drawing/2014/main" id="{E4C7A241-4F81-9F40-94A1-EB33F6A3B40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3" y="2175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9" name="Oval 190">
                      <a:extLst>
                        <a:ext uri="{FF2B5EF4-FFF2-40B4-BE49-F238E27FC236}">
                          <a16:creationId xmlns:a16="http://schemas.microsoft.com/office/drawing/2014/main" id="{6CE63051-1E7C-9D4E-9DC7-6E9393BCB29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35" y="2171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80" name="Oval 191">
                      <a:extLst>
                        <a:ext uri="{FF2B5EF4-FFF2-40B4-BE49-F238E27FC236}">
                          <a16:creationId xmlns:a16="http://schemas.microsoft.com/office/drawing/2014/main" id="{F2455CD8-5063-654E-9BEB-CE67224A192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70" y="2197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81" name="Oval 192">
                      <a:extLst>
                        <a:ext uri="{FF2B5EF4-FFF2-40B4-BE49-F238E27FC236}">
                          <a16:creationId xmlns:a16="http://schemas.microsoft.com/office/drawing/2014/main" id="{C536B935-ACC0-8B4C-A2AC-D9E508C9E3B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35" y="2190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82" name="Oval 193">
                      <a:extLst>
                        <a:ext uri="{FF2B5EF4-FFF2-40B4-BE49-F238E27FC236}">
                          <a16:creationId xmlns:a16="http://schemas.microsoft.com/office/drawing/2014/main" id="{741CE147-B39A-2346-8840-6DA53012D31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44" y="2213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83" name="Oval 194">
                      <a:extLst>
                        <a:ext uri="{FF2B5EF4-FFF2-40B4-BE49-F238E27FC236}">
                          <a16:creationId xmlns:a16="http://schemas.microsoft.com/office/drawing/2014/main" id="{38D370AF-89DC-F34C-A68F-5F7561D3C6F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59" y="2228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</p:grpSp>
              <p:grpSp>
                <p:nvGrpSpPr>
                  <p:cNvPr id="76830" name="Group 195">
                    <a:extLst>
                      <a:ext uri="{FF2B5EF4-FFF2-40B4-BE49-F238E27FC236}">
                        <a16:creationId xmlns:a16="http://schemas.microsoft.com/office/drawing/2014/main" id="{390428FC-F961-544D-9106-308C8164C1C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616" y="1983"/>
                    <a:ext cx="52" cy="60"/>
                    <a:chOff x="3616" y="1983"/>
                    <a:chExt cx="52" cy="60"/>
                  </a:xfrm>
                </p:grpSpPr>
                <p:sp>
                  <p:nvSpPr>
                    <p:cNvPr id="76862" name="Oval 196">
                      <a:extLst>
                        <a:ext uri="{FF2B5EF4-FFF2-40B4-BE49-F238E27FC236}">
                          <a16:creationId xmlns:a16="http://schemas.microsoft.com/office/drawing/2014/main" id="{287E8B1E-3125-354B-AF4F-A5CF335EEDC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2" y="2023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3" name="Oval 197">
                      <a:extLst>
                        <a:ext uri="{FF2B5EF4-FFF2-40B4-BE49-F238E27FC236}">
                          <a16:creationId xmlns:a16="http://schemas.microsoft.com/office/drawing/2014/main" id="{852D70AF-D0D4-2444-9C1C-35F8B95D0ED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9" y="2005"/>
                      <a:ext cx="7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4" name="Oval 198">
                      <a:extLst>
                        <a:ext uri="{FF2B5EF4-FFF2-40B4-BE49-F238E27FC236}">
                          <a16:creationId xmlns:a16="http://schemas.microsoft.com/office/drawing/2014/main" id="{C376DCFA-3B89-7149-9448-6E5D818278A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46" y="1983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5" name="Oval 199">
                      <a:extLst>
                        <a:ext uri="{FF2B5EF4-FFF2-40B4-BE49-F238E27FC236}">
                          <a16:creationId xmlns:a16="http://schemas.microsoft.com/office/drawing/2014/main" id="{8EDF772D-8918-164A-B5D7-D6AD1949084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9" y="1995"/>
                      <a:ext cx="7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6" name="Oval 200">
                      <a:extLst>
                        <a:ext uri="{FF2B5EF4-FFF2-40B4-BE49-F238E27FC236}">
                          <a16:creationId xmlns:a16="http://schemas.microsoft.com/office/drawing/2014/main" id="{BD5F79BC-3C93-244D-AA76-BDB2AE5F437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31" y="2008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7" name="Oval 201">
                      <a:extLst>
                        <a:ext uri="{FF2B5EF4-FFF2-40B4-BE49-F238E27FC236}">
                          <a16:creationId xmlns:a16="http://schemas.microsoft.com/office/drawing/2014/main" id="{C79F7CEA-A0A4-404C-A07C-D2CF4A030AB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39" y="2022"/>
                      <a:ext cx="7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8" name="Oval 202">
                      <a:extLst>
                        <a:ext uri="{FF2B5EF4-FFF2-40B4-BE49-F238E27FC236}">
                          <a16:creationId xmlns:a16="http://schemas.microsoft.com/office/drawing/2014/main" id="{E5F99F00-ED30-594E-AFFF-0BB332D5E93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2" y="2032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9" name="Oval 203">
                      <a:extLst>
                        <a:ext uri="{FF2B5EF4-FFF2-40B4-BE49-F238E27FC236}">
                          <a16:creationId xmlns:a16="http://schemas.microsoft.com/office/drawing/2014/main" id="{8EA61EA6-2C1F-984E-96B4-8E031646784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27" y="2036"/>
                      <a:ext cx="7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70" name="Oval 204">
                      <a:extLst>
                        <a:ext uri="{FF2B5EF4-FFF2-40B4-BE49-F238E27FC236}">
                          <a16:creationId xmlns:a16="http://schemas.microsoft.com/office/drawing/2014/main" id="{314A6873-5CF1-C94A-8602-D9E1759CC10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6" y="2023"/>
                      <a:ext cx="6" cy="8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</p:grpSp>
              <p:grpSp>
                <p:nvGrpSpPr>
                  <p:cNvPr id="76831" name="Group 205">
                    <a:extLst>
                      <a:ext uri="{FF2B5EF4-FFF2-40B4-BE49-F238E27FC236}">
                        <a16:creationId xmlns:a16="http://schemas.microsoft.com/office/drawing/2014/main" id="{447EFC6E-C09E-2146-ACA8-B095E557FD2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516" y="2362"/>
                    <a:ext cx="151" cy="155"/>
                    <a:chOff x="3516" y="2362"/>
                    <a:chExt cx="151" cy="155"/>
                  </a:xfrm>
                </p:grpSpPr>
                <p:sp>
                  <p:nvSpPr>
                    <p:cNvPr id="76832" name="Oval 206">
                      <a:extLst>
                        <a:ext uri="{FF2B5EF4-FFF2-40B4-BE49-F238E27FC236}">
                          <a16:creationId xmlns:a16="http://schemas.microsoft.com/office/drawing/2014/main" id="{4A8DF2A4-0231-364D-B74C-17BAA68EA0B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30" y="2362"/>
                      <a:ext cx="5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3" name="Oval 207">
                      <a:extLst>
                        <a:ext uri="{FF2B5EF4-FFF2-40B4-BE49-F238E27FC236}">
                          <a16:creationId xmlns:a16="http://schemas.microsoft.com/office/drawing/2014/main" id="{395F47F4-8903-E743-8B5E-E75864A8D35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55" y="2379"/>
                      <a:ext cx="7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4" name="Oval 208">
                      <a:extLst>
                        <a:ext uri="{FF2B5EF4-FFF2-40B4-BE49-F238E27FC236}">
                          <a16:creationId xmlns:a16="http://schemas.microsoft.com/office/drawing/2014/main" id="{FAF6C7B6-FAF5-394A-B974-149DD8F24F6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4" y="2394"/>
                      <a:ext cx="7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5" name="Oval 209">
                      <a:extLst>
                        <a:ext uri="{FF2B5EF4-FFF2-40B4-BE49-F238E27FC236}">
                          <a16:creationId xmlns:a16="http://schemas.microsoft.com/office/drawing/2014/main" id="{5F753364-B4F6-5E4B-8CB4-F218F57ACE3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45" y="2420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6" name="Oval 210">
                      <a:extLst>
                        <a:ext uri="{FF2B5EF4-FFF2-40B4-BE49-F238E27FC236}">
                          <a16:creationId xmlns:a16="http://schemas.microsoft.com/office/drawing/2014/main" id="{D25B5974-56A7-3442-B2B6-A9987F65BF0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99" y="2409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7" name="Oval 211">
                      <a:extLst>
                        <a:ext uri="{FF2B5EF4-FFF2-40B4-BE49-F238E27FC236}">
                          <a16:creationId xmlns:a16="http://schemas.microsoft.com/office/drawing/2014/main" id="{5BCA7F5A-2328-5043-A083-68BD4A149F2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26" y="2429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8" name="Oval 212">
                      <a:extLst>
                        <a:ext uri="{FF2B5EF4-FFF2-40B4-BE49-F238E27FC236}">
                          <a16:creationId xmlns:a16="http://schemas.microsoft.com/office/drawing/2014/main" id="{1FDF6B92-20E4-AE49-87D9-52A6424B7CF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42" y="2448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39" name="Oval 213">
                      <a:extLst>
                        <a:ext uri="{FF2B5EF4-FFF2-40B4-BE49-F238E27FC236}">
                          <a16:creationId xmlns:a16="http://schemas.microsoft.com/office/drawing/2014/main" id="{0049CE92-54C1-1548-BAF6-66143A68F9A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2" y="2452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0" name="Oval 214">
                      <a:extLst>
                        <a:ext uri="{FF2B5EF4-FFF2-40B4-BE49-F238E27FC236}">
                          <a16:creationId xmlns:a16="http://schemas.microsoft.com/office/drawing/2014/main" id="{7E10E246-5354-7E48-918B-F71654DC964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44" y="2469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1" name="Oval 215">
                      <a:extLst>
                        <a:ext uri="{FF2B5EF4-FFF2-40B4-BE49-F238E27FC236}">
                          <a16:creationId xmlns:a16="http://schemas.microsoft.com/office/drawing/2014/main" id="{E0FC6C38-2852-6048-A1BC-9B3785380F8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63" y="2391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2" name="Oval 216">
                      <a:extLst>
                        <a:ext uri="{FF2B5EF4-FFF2-40B4-BE49-F238E27FC236}">
                          <a16:creationId xmlns:a16="http://schemas.microsoft.com/office/drawing/2014/main" id="{7CE0B721-706C-714F-9704-8A6E741AD82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74" y="2412"/>
                      <a:ext cx="6" cy="8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3" name="Oval 217">
                      <a:extLst>
                        <a:ext uri="{FF2B5EF4-FFF2-40B4-BE49-F238E27FC236}">
                          <a16:creationId xmlns:a16="http://schemas.microsoft.com/office/drawing/2014/main" id="{8EFDF750-EA91-714B-A140-A3904CE3140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8" y="2414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4" name="Oval 218">
                      <a:extLst>
                        <a:ext uri="{FF2B5EF4-FFF2-40B4-BE49-F238E27FC236}">
                          <a16:creationId xmlns:a16="http://schemas.microsoft.com/office/drawing/2014/main" id="{A41264D1-41E1-4742-94EB-84CCDB5B1D3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31" y="2400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5" name="Oval 219">
                      <a:extLst>
                        <a:ext uri="{FF2B5EF4-FFF2-40B4-BE49-F238E27FC236}">
                          <a16:creationId xmlns:a16="http://schemas.microsoft.com/office/drawing/2014/main" id="{38AEDA93-7D7C-9A49-8D07-598A2DE6CF3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6" y="2420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6" name="Oval 220">
                      <a:extLst>
                        <a:ext uri="{FF2B5EF4-FFF2-40B4-BE49-F238E27FC236}">
                          <a16:creationId xmlns:a16="http://schemas.microsoft.com/office/drawing/2014/main" id="{4286EDEF-14AC-5243-8156-ABA788BC708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66" y="2444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7" name="Oval 221">
                      <a:extLst>
                        <a:ext uri="{FF2B5EF4-FFF2-40B4-BE49-F238E27FC236}">
                          <a16:creationId xmlns:a16="http://schemas.microsoft.com/office/drawing/2014/main" id="{DEC4115C-7E84-694F-8A99-D5126955A67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54" y="2454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8" name="Oval 222">
                      <a:extLst>
                        <a:ext uri="{FF2B5EF4-FFF2-40B4-BE49-F238E27FC236}">
                          <a16:creationId xmlns:a16="http://schemas.microsoft.com/office/drawing/2014/main" id="{776D70BE-5B74-E24A-BAA6-AB21E6C99F4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6" y="2444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49" name="Oval 223">
                      <a:extLst>
                        <a:ext uri="{FF2B5EF4-FFF2-40B4-BE49-F238E27FC236}">
                          <a16:creationId xmlns:a16="http://schemas.microsoft.com/office/drawing/2014/main" id="{59169363-261A-0E42-B615-9FFB5191859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31" y="2458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0" name="Oval 224">
                      <a:extLst>
                        <a:ext uri="{FF2B5EF4-FFF2-40B4-BE49-F238E27FC236}">
                          <a16:creationId xmlns:a16="http://schemas.microsoft.com/office/drawing/2014/main" id="{C90F9AC9-9D1F-8A4F-83C9-105B5140B89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8" y="2472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1" name="Oval 225">
                      <a:extLst>
                        <a:ext uri="{FF2B5EF4-FFF2-40B4-BE49-F238E27FC236}">
                          <a16:creationId xmlns:a16="http://schemas.microsoft.com/office/drawing/2014/main" id="{BF1FFB6E-5DF2-F049-96CC-6A615FDA0EC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25" y="2484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2" name="Oval 226">
                      <a:extLst>
                        <a:ext uri="{FF2B5EF4-FFF2-40B4-BE49-F238E27FC236}">
                          <a16:creationId xmlns:a16="http://schemas.microsoft.com/office/drawing/2014/main" id="{8B8C42C2-3F57-334F-8A3D-6501C8CD499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09" y="2460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3" name="Oval 227">
                      <a:extLst>
                        <a:ext uri="{FF2B5EF4-FFF2-40B4-BE49-F238E27FC236}">
                          <a16:creationId xmlns:a16="http://schemas.microsoft.com/office/drawing/2014/main" id="{05058068-A0DD-EC48-BE8B-A58B1C70084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95" y="2460"/>
                      <a:ext cx="6" cy="8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4" name="Oval 228">
                      <a:extLst>
                        <a:ext uri="{FF2B5EF4-FFF2-40B4-BE49-F238E27FC236}">
                          <a16:creationId xmlns:a16="http://schemas.microsoft.com/office/drawing/2014/main" id="{291896BB-1EBD-E347-B54B-26B6B304949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75" y="2476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5" name="Oval 229">
                      <a:extLst>
                        <a:ext uri="{FF2B5EF4-FFF2-40B4-BE49-F238E27FC236}">
                          <a16:creationId xmlns:a16="http://schemas.microsoft.com/office/drawing/2014/main" id="{FB18DE54-F0DD-D944-9F3B-43C238D2ACB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52" y="2479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6" name="Oval 230">
                      <a:extLst>
                        <a:ext uri="{FF2B5EF4-FFF2-40B4-BE49-F238E27FC236}">
                          <a16:creationId xmlns:a16="http://schemas.microsoft.com/office/drawing/2014/main" id="{0D79A3A9-70A4-7742-A5C0-83A6BAA4E15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21" y="2489"/>
                      <a:ext cx="5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7" name="Oval 231">
                      <a:extLst>
                        <a:ext uri="{FF2B5EF4-FFF2-40B4-BE49-F238E27FC236}">
                          <a16:creationId xmlns:a16="http://schemas.microsoft.com/office/drawing/2014/main" id="{66E416B2-DC8A-A649-9396-670C07A2D9A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06" y="2490"/>
                      <a:ext cx="7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8" name="Oval 232">
                      <a:extLst>
                        <a:ext uri="{FF2B5EF4-FFF2-40B4-BE49-F238E27FC236}">
                          <a16:creationId xmlns:a16="http://schemas.microsoft.com/office/drawing/2014/main" id="{5A4DD631-E915-E345-A96F-12549470DFF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95" y="2488"/>
                      <a:ext cx="6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59" name="Oval 233">
                      <a:extLst>
                        <a:ext uri="{FF2B5EF4-FFF2-40B4-BE49-F238E27FC236}">
                          <a16:creationId xmlns:a16="http://schemas.microsoft.com/office/drawing/2014/main" id="{5AF4FC07-A9DB-D143-B145-AD9B9B79834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58" y="2494"/>
                      <a:ext cx="7" cy="6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0" name="Oval 234">
                      <a:extLst>
                        <a:ext uri="{FF2B5EF4-FFF2-40B4-BE49-F238E27FC236}">
                          <a16:creationId xmlns:a16="http://schemas.microsoft.com/office/drawing/2014/main" id="{9F9941E5-DB1B-034C-AEBF-01773744B1C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84" y="2508"/>
                      <a:ext cx="6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  <p:sp>
                  <p:nvSpPr>
                    <p:cNvPr id="76861" name="Oval 235">
                      <a:extLst>
                        <a:ext uri="{FF2B5EF4-FFF2-40B4-BE49-F238E27FC236}">
                          <a16:creationId xmlns:a16="http://schemas.microsoft.com/office/drawing/2014/main" id="{7E5B4C3F-EB57-674E-BDA0-8A0F6B15774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2" y="2510"/>
                      <a:ext cx="7" cy="7"/>
                    </a:xfrm>
                    <a:prstGeom prst="ellipse">
                      <a:avLst/>
                    </a:prstGeom>
                    <a:solidFill>
                      <a:srgbClr val="4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1pPr>
                      <a:lvl2pPr marL="742950" indent="-28575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2pPr>
                      <a:lvl3pPr marL="11430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3pPr>
                      <a:lvl4pPr marL="16002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4pPr>
                      <a:lvl5pPr marL="2057400" indent="-228600"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4200">
                          <a:solidFill>
                            <a:srgbClr val="000000"/>
                          </a:solidFill>
                          <a:latin typeface="Gill Sans" panose="020B0502020104020203" pitchFamily="34" charset="-79"/>
                          <a:ea typeface="ヒラギノ角ゴ ProN W3" panose="020B0300000000000000" pitchFamily="34" charset="-128"/>
                          <a:sym typeface="Gill Sans" panose="020B0502020104020203" pitchFamily="34" charset="-79"/>
                        </a:defRPr>
                      </a:lvl9pPr>
                    </a:lstStyle>
                    <a:p>
                      <a:endParaRPr lang="es-ES" altLang="es-MX"/>
                    </a:p>
                  </p:txBody>
                </p:sp>
              </p:grpSp>
            </p:grpSp>
          </p:grpSp>
        </p:grpSp>
        <p:sp>
          <p:nvSpPr>
            <p:cNvPr id="76815" name="AutoShape 18">
              <a:extLst>
                <a:ext uri="{FF2B5EF4-FFF2-40B4-BE49-F238E27FC236}">
                  <a16:creationId xmlns:a16="http://schemas.microsoft.com/office/drawing/2014/main" id="{0811C303-D9DE-3744-A03D-27A85DB9CC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068173" y="1528030"/>
              <a:ext cx="686110" cy="422400"/>
            </a:xfrm>
            <a:prstGeom prst="rightArrow">
              <a:avLst>
                <a:gd name="adj1" fmla="val 50000"/>
                <a:gd name="adj2" fmla="val 69402"/>
              </a:avLst>
            </a:prstGeom>
            <a:noFill/>
            <a:ln w="2857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1pPr>
              <a:lvl2pPr marL="742950" indent="-28575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2pPr>
              <a:lvl3pPr marL="11430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3pPr>
              <a:lvl4pPr marL="16002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4pPr>
              <a:lvl5pPr marL="20574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9pPr>
            </a:lstStyle>
            <a:p>
              <a:endParaRPr lang="es-ES" altLang="es-MX"/>
            </a:p>
          </p:txBody>
        </p:sp>
        <p:sp>
          <p:nvSpPr>
            <p:cNvPr id="76816" name="AutoShape 18">
              <a:extLst>
                <a:ext uri="{FF2B5EF4-FFF2-40B4-BE49-F238E27FC236}">
                  <a16:creationId xmlns:a16="http://schemas.microsoft.com/office/drawing/2014/main" id="{72DB063D-C49B-254E-9824-EB9CB2E0187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878769" y="1528030"/>
              <a:ext cx="686110" cy="422400"/>
            </a:xfrm>
            <a:prstGeom prst="rightArrow">
              <a:avLst>
                <a:gd name="adj1" fmla="val 50000"/>
                <a:gd name="adj2" fmla="val 69402"/>
              </a:avLst>
            </a:prstGeom>
            <a:noFill/>
            <a:ln w="2857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1pPr>
              <a:lvl2pPr marL="742950" indent="-28575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2pPr>
              <a:lvl3pPr marL="11430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3pPr>
              <a:lvl4pPr marL="16002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4pPr>
              <a:lvl5pPr marL="2057400" indent="-228600"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panose="020B0502020104020203" pitchFamily="34" charset="-79"/>
                  <a:ea typeface="ヒラギノ角ゴ ProN W3" panose="020B0300000000000000" pitchFamily="34" charset="-128"/>
                  <a:sym typeface="Gill Sans" panose="020B0502020104020203" pitchFamily="34" charset="-79"/>
                </a:defRPr>
              </a:lvl9pPr>
            </a:lstStyle>
            <a:p>
              <a:endParaRPr lang="es-ES" altLang="es-MX"/>
            </a:p>
          </p:txBody>
        </p:sp>
      </p:grpSp>
      <p:pic>
        <p:nvPicPr>
          <p:cNvPr id="76808" name="Imagen 255">
            <a:extLst>
              <a:ext uri="{FF2B5EF4-FFF2-40B4-BE49-F238E27FC236}">
                <a16:creationId xmlns:a16="http://schemas.microsoft.com/office/drawing/2014/main" id="{C620CE68-4928-5247-94E5-E40E8C649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r="24715"/>
          <a:stretch>
            <a:fillRect/>
          </a:stretch>
        </p:blipFill>
        <p:spPr bwMode="auto">
          <a:xfrm>
            <a:off x="9351963" y="3151188"/>
            <a:ext cx="1408112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" name="Rectangle 11">
            <a:extLst>
              <a:ext uri="{FF2B5EF4-FFF2-40B4-BE49-F238E27FC236}">
                <a16:creationId xmlns:a16="http://schemas.microsoft.com/office/drawing/2014/main" id="{85080F21-EEBE-9949-9641-86E02F3F3A29}"/>
              </a:ext>
            </a:extLst>
          </p:cNvPr>
          <p:cNvSpPr txBox="1">
            <a:spLocks noChangeArrowheads="1"/>
          </p:cNvSpPr>
          <p:nvPr/>
        </p:nvSpPr>
        <p:spPr>
          <a:xfrm>
            <a:off x="136525" y="90488"/>
            <a:ext cx="11933238" cy="530225"/>
          </a:xfrm>
          <a:prstGeom prst="rect">
            <a:avLst/>
          </a:prstGeom>
          <a:noFill/>
        </p:spPr>
        <p:txBody>
          <a:bodyPr anchor="ctr">
            <a:normAutofit fontScale="97500"/>
          </a:bodyPr>
          <a:lstStyle>
            <a:lvl1pPr algn="ctr">
              <a:defRPr sz="2800">
                <a:solidFill>
                  <a:schemeClr val="tx1"/>
                </a:solidFill>
                <a:latin typeface="Arial Rounded MT Bold"/>
                <a:ea typeface="+mj-ea"/>
                <a:cs typeface="Arial Rounded MT Bold"/>
                <a:sym typeface="Calibri" panose="020F0502020204030204" pitchFamily="34" charset="0"/>
              </a:defRPr>
            </a:lvl1pPr>
            <a:lvl2pPr algn="ctr"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panose="020F0502020204030204" pitchFamily="34" charset="0"/>
              </a:defRPr>
            </a:lvl2pPr>
            <a:lvl3pPr algn="ctr"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panose="020F0502020204030204" pitchFamily="34" charset="0"/>
              </a:defRPr>
            </a:lvl3pPr>
            <a:lvl4pPr algn="ctr"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panose="020F0502020204030204" pitchFamily="34" charset="0"/>
              </a:defRPr>
            </a:lvl4pPr>
            <a:lvl5pPr algn="ctr"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panose="020F050202020403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N W3" charset="0"/>
                <a:cs typeface="ヒラギノ角ゴ ProN W3" charset="0"/>
                <a:sym typeface="Calibri" charset="0"/>
              </a:defRPr>
            </a:lvl9pPr>
          </a:lstStyle>
          <a:p>
            <a:pPr>
              <a:defRPr/>
            </a:pPr>
            <a:r>
              <a:rPr lang="es-MX"/>
              <a:t>FISIOPATOLOGÍA DE LA INFLUENZA</a:t>
            </a:r>
            <a:endParaRPr lang="en-US" dirty="0"/>
          </a:p>
        </p:txBody>
      </p:sp>
      <p:pic>
        <p:nvPicPr>
          <p:cNvPr id="76810" name="Imagen 12">
            <a:extLst>
              <a:ext uri="{FF2B5EF4-FFF2-40B4-BE49-F238E27FC236}">
                <a16:creationId xmlns:a16="http://schemas.microsoft.com/office/drawing/2014/main" id="{C674E38E-DB99-D646-A4A9-393477A6A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3"/>
          <a:stretch>
            <a:fillRect/>
          </a:stretch>
        </p:blipFill>
        <p:spPr bwMode="auto">
          <a:xfrm>
            <a:off x="112713" y="5775325"/>
            <a:ext cx="161448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950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535D0A-E279-F143-AF6A-64EEE1151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0178"/>
            <a:ext cx="12192000" cy="457200"/>
          </a:xfrm>
        </p:spPr>
        <p:txBody>
          <a:bodyPr lIns="91440" tIns="45720" rIns="91440" bIns="45720" rtlCol="0" anchor="ctr">
            <a:normAutofit fontScale="90000"/>
          </a:bodyPr>
          <a:lstStyle/>
          <a:p>
            <a:pPr algn="ctr">
              <a:defRPr/>
            </a:pPr>
            <a:r>
              <a:rPr lang="es-ES_tradnl" sz="2800" kern="1200" dirty="0">
                <a:latin typeface="Arial Rounded MT Bold"/>
                <a:sym typeface="Gill Sans" panose="020B0502020104020203" pitchFamily="34" charset="-79"/>
              </a:rPr>
              <a:t>HALLAZGOS CLÍNICOS Y COMPLICACIONES DE INFLUENZA</a:t>
            </a:r>
          </a:p>
        </p:txBody>
      </p:sp>
      <p:sp>
        <p:nvSpPr>
          <p:cNvPr id="78850" name="Rectángulo 4">
            <a:extLst>
              <a:ext uri="{FF2B5EF4-FFF2-40B4-BE49-F238E27FC236}">
                <a16:creationId xmlns:a16="http://schemas.microsoft.com/office/drawing/2014/main" id="{63687C9B-88E4-BB46-885F-91B4228D4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2525" y="6440488"/>
            <a:ext cx="5765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anose="020B0502020104020203" pitchFamily="34" charset="-79"/>
                <a:ea typeface="ヒラギノ角ゴ ProN W3" panose="020B0300000000000000" pitchFamily="34" charset="-128"/>
                <a:sym typeface="Gill Sans" panose="020B0502020104020203" pitchFamily="34" charset="-79"/>
              </a:defRPr>
            </a:lvl9pPr>
          </a:lstStyle>
          <a:p>
            <a:pPr algn="ctr"/>
            <a:r>
              <a:rPr lang="es-MX" altLang="es-MX" sz="1800" i="1">
                <a:latin typeface="Arial Unicode MS" panose="020B0604020202020204" pitchFamily="34" charset="-128"/>
              </a:rPr>
              <a:t>Ghebrehewet S et al. </a:t>
            </a:r>
            <a:r>
              <a:rPr lang="es-MX" altLang="es-MX" sz="1800">
                <a:latin typeface="Arial Rounded MT Bold" panose="020F0704030504030204" pitchFamily="34" charset="77"/>
              </a:rPr>
              <a:t>BMJ. </a:t>
            </a:r>
            <a:r>
              <a:rPr lang="es-MX" altLang="es-MX" sz="1800" b="1">
                <a:latin typeface="Arial Rounded MT Bold" panose="020F0704030504030204" pitchFamily="34" charset="77"/>
              </a:rPr>
              <a:t>2016</a:t>
            </a:r>
            <a:r>
              <a:rPr lang="es-MX" altLang="es-MX" sz="1800">
                <a:latin typeface="Arial Rounded MT Bold" panose="020F0704030504030204" pitchFamily="34" charset="77"/>
              </a:rPr>
              <a:t> Dec 7;355:i6258. </a:t>
            </a:r>
          </a:p>
        </p:txBody>
      </p:sp>
      <p:pic>
        <p:nvPicPr>
          <p:cNvPr id="78851" name="Imagen 5">
            <a:extLst>
              <a:ext uri="{FF2B5EF4-FFF2-40B4-BE49-F238E27FC236}">
                <a16:creationId xmlns:a16="http://schemas.microsoft.com/office/drawing/2014/main" id="{2683CF45-4656-B544-A18A-A113B8747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6327775"/>
            <a:ext cx="159067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Imagen 13" descr="Imagen que contiene texto&#10;&#10;Descripción generada automáticamente">
            <a:extLst>
              <a:ext uri="{FF2B5EF4-FFF2-40B4-BE49-F238E27FC236}">
                <a16:creationId xmlns:a16="http://schemas.microsoft.com/office/drawing/2014/main" id="{28A92105-8DC3-1D43-92BF-DC9CAF2FD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25" y="733425"/>
            <a:ext cx="7646988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351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C79B0922-790B-8444-AB52-B669FCC3A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676" y="1304961"/>
            <a:ext cx="9464162" cy="3823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2" tIns="45716" rIns="91432" bIns="45716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FF3300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Secreciones respiratorias (estornudar o toser) o contacto directo</a:t>
            </a:r>
          </a:p>
          <a:p>
            <a:pPr marL="342900" indent="-342900">
              <a:lnSpc>
                <a:spcPct val="200000"/>
              </a:lnSpc>
              <a:buClr>
                <a:srgbClr val="FF3300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Proximidad con un número grande de individuos </a:t>
            </a:r>
            <a:endParaRPr lang="es-MX" sz="2400" baseline="30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800059" lvl="1" indent="-342900">
              <a:lnSpc>
                <a:spcPct val="200000"/>
              </a:lnSpc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Un solo pasajero: diseminación 72% personas en mismo vuelo comercial </a:t>
            </a:r>
          </a:p>
          <a:p>
            <a:pPr marL="800059" lvl="1" indent="-342900">
              <a:lnSpc>
                <a:spcPct val="200000"/>
              </a:lnSpc>
              <a:spcBef>
                <a:spcPct val="40000"/>
              </a:spcBef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s-MX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Brote en un crucero: 48% pasajeros en 2 días de exposición </a:t>
            </a:r>
            <a:endParaRPr lang="es-MX" sz="2400" baseline="30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7C34FE92-EF8F-0444-AC6D-806D4D58D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4965" y="6020224"/>
            <a:ext cx="6467475" cy="70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2" tIns="45716" rIns="91432" bIns="45716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s-MX" sz="18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Goldmann DA. </a:t>
            </a:r>
            <a:r>
              <a:rPr lang="es-MX" sz="1800" dirty="0">
                <a:latin typeface="Arial Rounded MT Bold" panose="020F0704030504030204" pitchFamily="34" charset="77"/>
                <a:cs typeface="Arial Narrow" charset="0"/>
              </a:rPr>
              <a:t>Pediatr Infect Dis J, 2000;19 (10):S97-102 </a:t>
            </a:r>
          </a:p>
          <a:p>
            <a:pPr algn="r" eaLnBrk="1" hangingPunct="1">
              <a:spcBef>
                <a:spcPct val="20000"/>
              </a:spcBef>
            </a:pPr>
            <a:r>
              <a:rPr lang="es-MX" sz="18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CDC. </a:t>
            </a:r>
            <a:r>
              <a:rPr lang="es-MX" sz="1800" dirty="0">
                <a:latin typeface="Arial Rounded MT Bold" panose="020F0704030504030204" pitchFamily="34" charset="77"/>
                <a:cs typeface="Arial Narrow" charset="0"/>
              </a:rPr>
              <a:t>MMWR 1999;48 545-546,555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68D02FBF-CD8A-1243-82E2-F99135BA1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62" y="1661363"/>
            <a:ext cx="8424863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2" tIns="45716" rIns="91432" bIns="45716"/>
          <a:lstStyle/>
          <a:p>
            <a:pPr>
              <a:spcBef>
                <a:spcPct val="20000"/>
              </a:spcBef>
              <a:buClr>
                <a:srgbClr val="FF3300"/>
              </a:buClr>
              <a:buSzPct val="130000"/>
            </a:pPr>
            <a:endParaRPr lang="es-MX" sz="1200" dirty="0">
              <a:solidFill>
                <a:srgbClr val="CC0000"/>
              </a:solidFill>
              <a:latin typeface="Arial Narrow" charset="0"/>
              <a:cs typeface="Arial Narrow" charset="0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6BDD25B-07C2-3948-824B-D7F661114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638" y="622124"/>
            <a:ext cx="8839200" cy="63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600" dirty="0">
                <a:latin typeface="Arial Rounded MT Bold" panose="020F0704030504030204" pitchFamily="34" charset="77"/>
                <a:cs typeface="Arial Narrow" charset="0"/>
              </a:rPr>
              <a:t>ALTAMENTE CONTAGIOSA</a:t>
            </a:r>
            <a:endParaRPr lang="es-MX" sz="1800" dirty="0">
              <a:latin typeface="Arial Rounded MT Bold" panose="020F0704030504030204" pitchFamily="34" charset="77"/>
              <a:cs typeface="Arial Narrow" charset="0"/>
            </a:endParaRPr>
          </a:p>
        </p:txBody>
      </p:sp>
      <p:pic>
        <p:nvPicPr>
          <p:cNvPr id="8" name="Imagen 24">
            <a:extLst>
              <a:ext uri="{FF2B5EF4-FFF2-40B4-BE49-F238E27FC236}">
                <a16:creationId xmlns:a16="http://schemas.microsoft.com/office/drawing/2014/main" id="{002C284D-6DF0-6249-9B92-86E2B873A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07" y="6308726"/>
            <a:ext cx="2701571" cy="46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17">
            <a:extLst>
              <a:ext uri="{FF2B5EF4-FFF2-40B4-BE49-F238E27FC236}">
                <a16:creationId xmlns:a16="http://schemas.microsoft.com/office/drawing/2014/main" id="{035ACC48-354D-3F4A-B9D1-50837B7AB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4" y="5788027"/>
            <a:ext cx="23050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419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8643" y="119356"/>
            <a:ext cx="11096625" cy="579576"/>
          </a:xfrm>
        </p:spPr>
        <p:txBody>
          <a:bodyPr>
            <a:noAutofit/>
          </a:bodyPr>
          <a:lstStyle/>
          <a:p>
            <a:pPr algn="ctr"/>
            <a:r>
              <a:rPr lang="es-MX" sz="3600" dirty="0">
                <a:latin typeface="Arial Rounded MT Bold" panose="020F0704030504030204" pitchFamily="34" charset="77"/>
              </a:rPr>
              <a:t>ENFERMEDAD TIPO INFLUENZA</a:t>
            </a:r>
            <a:endParaRPr lang="es-ES" sz="3600" dirty="0">
              <a:latin typeface="Arial Rounded MT Bold" panose="020F0704030504030204" pitchFamily="34" charset="77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696691" y="2644170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9600" dirty="0"/>
              <a:t>+</a:t>
            </a:r>
            <a:endParaRPr lang="es-ES" sz="9600" dirty="0"/>
          </a:p>
        </p:txBody>
      </p:sp>
      <p:sp>
        <p:nvSpPr>
          <p:cNvPr id="6" name="CuadroTexto 5"/>
          <p:cNvSpPr txBox="1"/>
          <p:nvPr/>
        </p:nvSpPr>
        <p:spPr>
          <a:xfrm>
            <a:off x="3560449" y="6412176"/>
            <a:ext cx="8572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rgbClr val="0432FF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http://www.ssm.gob.mx/portal/page/influenza/LINEAMIENTOS%20DE%20IN</a:t>
            </a:r>
            <a:endParaRPr lang="es-ES" dirty="0">
              <a:solidFill>
                <a:srgbClr val="0432FF"/>
              </a:solidFill>
              <a:latin typeface="Arial Rounded MT Bold" panose="020F0704030504030204" pitchFamily="34" charset="77"/>
              <a:cs typeface="Arial" panose="020B0604020202020204" pitchFamily="34" charset="0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DAFEB7F0-6C43-7243-9676-1481093F539B}"/>
              </a:ext>
            </a:extLst>
          </p:cNvPr>
          <p:cNvGrpSpPr/>
          <p:nvPr/>
        </p:nvGrpSpPr>
        <p:grpSpPr>
          <a:xfrm>
            <a:off x="6360504" y="959258"/>
            <a:ext cx="5163593" cy="5142524"/>
            <a:chOff x="6360504" y="1130714"/>
            <a:chExt cx="5163593" cy="5142524"/>
          </a:xfrm>
        </p:grpSpPr>
        <p:sp>
          <p:nvSpPr>
            <p:cNvPr id="7" name="Rectángulo redondeado 6">
              <a:extLst>
                <a:ext uri="{FF2B5EF4-FFF2-40B4-BE49-F238E27FC236}">
                  <a16:creationId xmlns:a16="http://schemas.microsoft.com/office/drawing/2014/main" id="{36C8C6D6-BEAB-C148-A68F-7013EB181FDE}"/>
                </a:ext>
              </a:extLst>
            </p:cNvPr>
            <p:cNvSpPr/>
            <p:nvPr/>
          </p:nvSpPr>
          <p:spPr>
            <a:xfrm>
              <a:off x="7117074" y="1800225"/>
              <a:ext cx="3698563" cy="447301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2800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Rinorrea</a:t>
              </a:r>
            </a:p>
            <a:p>
              <a:pPr algn="ctr"/>
              <a:r>
                <a:rPr lang="es-ES_tradnl" sz="28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Coriza</a:t>
              </a:r>
            </a:p>
            <a:p>
              <a:pPr algn="ctr"/>
              <a:r>
                <a:rPr lang="es-ES_tradnl" sz="2800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Artralgias</a:t>
              </a:r>
            </a:p>
            <a:p>
              <a:pPr algn="ctr"/>
              <a:r>
                <a:rPr lang="es-ES_tradnl" sz="28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Mialgias</a:t>
              </a:r>
            </a:p>
            <a:p>
              <a:pPr algn="ctr"/>
              <a:r>
                <a:rPr lang="es-ES_tradnl" sz="2800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Postración</a:t>
              </a:r>
            </a:p>
            <a:p>
              <a:pPr algn="ctr"/>
              <a:r>
                <a:rPr lang="es-ES_tradnl" sz="28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Odinofagia</a:t>
              </a:r>
            </a:p>
            <a:p>
              <a:pPr algn="ctr"/>
              <a:r>
                <a:rPr lang="es-ES_tradnl" sz="2800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Dolor torácico</a:t>
              </a:r>
            </a:p>
            <a:p>
              <a:pPr algn="ctr"/>
              <a:r>
                <a:rPr lang="es-ES_tradnl" sz="28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Dolor abdominal</a:t>
              </a:r>
            </a:p>
            <a:p>
              <a:pPr algn="ctr"/>
              <a:r>
                <a:rPr lang="es-ES_tradnl" sz="2800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Congestión nasal</a:t>
              </a:r>
            </a:p>
            <a:p>
              <a:pPr algn="ctr"/>
              <a:r>
                <a:rPr lang="es-ES_tradnl" sz="28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Diarrea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33E863FE-E015-5047-8183-4E8433B863EB}"/>
                </a:ext>
              </a:extLst>
            </p:cNvPr>
            <p:cNvSpPr txBox="1"/>
            <p:nvPr/>
          </p:nvSpPr>
          <p:spPr>
            <a:xfrm>
              <a:off x="6360504" y="1130714"/>
              <a:ext cx="5163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3200" dirty="0">
                  <a:latin typeface="Arial Rounded MT Bold" panose="020F0704030504030204" pitchFamily="34" charset="77"/>
                </a:rPr>
                <a:t>Alguno de los siguientes: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6024C09B-01A4-9749-91FB-530EBFB9AC3B}"/>
              </a:ext>
            </a:extLst>
          </p:cNvPr>
          <p:cNvGrpSpPr/>
          <p:nvPr/>
        </p:nvGrpSpPr>
        <p:grpSpPr>
          <a:xfrm>
            <a:off x="956337" y="2000239"/>
            <a:ext cx="4509696" cy="3520505"/>
            <a:chOff x="999201" y="2443163"/>
            <a:chExt cx="4509696" cy="3520505"/>
          </a:xfrm>
        </p:grpSpPr>
        <p:sp>
          <p:nvSpPr>
            <p:cNvPr id="4" name="Rectángulo redondeado 3">
              <a:extLst>
                <a:ext uri="{FF2B5EF4-FFF2-40B4-BE49-F238E27FC236}">
                  <a16:creationId xmlns:a16="http://schemas.microsoft.com/office/drawing/2014/main" id="{3DDBE4F1-FF55-3249-9E23-1381367910C6}"/>
                </a:ext>
              </a:extLst>
            </p:cNvPr>
            <p:cNvSpPr/>
            <p:nvPr/>
          </p:nvSpPr>
          <p:spPr>
            <a:xfrm>
              <a:off x="1800225" y="2443163"/>
              <a:ext cx="2969466" cy="2915585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s-ES_tradnl" sz="32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Fiebre 38</a:t>
              </a:r>
              <a:r>
                <a:rPr lang="es-ES_tradnl" sz="3200" baseline="300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o</a:t>
              </a:r>
              <a:r>
                <a:rPr lang="es-ES_tradnl" sz="32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C</a:t>
              </a:r>
            </a:p>
            <a:p>
              <a:pPr algn="ctr">
                <a:lnSpc>
                  <a:spcPct val="150000"/>
                </a:lnSpc>
              </a:pPr>
              <a:r>
                <a:rPr lang="es-ES_tradnl" sz="3200" dirty="0">
                  <a:solidFill>
                    <a:srgbClr val="FF0000"/>
                  </a:solidFill>
                  <a:latin typeface="Arial Rounded MT Bold" panose="020F0704030504030204" pitchFamily="34" charset="77"/>
                </a:rPr>
                <a:t>Tos</a:t>
              </a:r>
            </a:p>
            <a:p>
              <a:pPr algn="ctr">
                <a:lnSpc>
                  <a:spcPct val="150000"/>
                </a:lnSpc>
              </a:pPr>
              <a:r>
                <a:rPr lang="es-ES_tradnl" sz="3200" dirty="0">
                  <a:solidFill>
                    <a:srgbClr val="0432FF"/>
                  </a:solidFill>
                  <a:latin typeface="Arial Rounded MT Bold" panose="020F0704030504030204" pitchFamily="34" charset="77"/>
                </a:rPr>
                <a:t>Cefalea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0AC5844D-1631-E641-AB56-2F19F8BCF295}"/>
                </a:ext>
              </a:extLst>
            </p:cNvPr>
            <p:cNvSpPr/>
            <p:nvPr/>
          </p:nvSpPr>
          <p:spPr>
            <a:xfrm>
              <a:off x="999201" y="5440448"/>
              <a:ext cx="450969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_tradnl" sz="2800" dirty="0">
                  <a:latin typeface="Arial Rounded MT Bold" panose="020F0704030504030204" pitchFamily="34" charset="77"/>
                </a:rPr>
                <a:t>(irritabilidad en &lt; 5 años)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2867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F37216-50B3-D346-8DE4-9053F01EB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172"/>
            <a:ext cx="12191999" cy="853122"/>
          </a:xfrm>
          <a:noFill/>
        </p:spPr>
        <p:txBody>
          <a:bodyPr>
            <a:noAutofit/>
          </a:bodyPr>
          <a:lstStyle/>
          <a:p>
            <a:pPr algn="ctr"/>
            <a:r>
              <a:rPr lang="es-ES_tradnl" sz="2400" dirty="0">
                <a:latin typeface="Arial Rounded MT Bold" panose="020F0704030504030204" pitchFamily="34" charset="77"/>
              </a:rPr>
              <a:t>SIGNOS Y SÍNTOMAS PREDICTORES DE INFLUENZA EN NIÑOS</a:t>
            </a:r>
            <a:br>
              <a:rPr lang="es-ES_tradnl" sz="2800" dirty="0">
                <a:latin typeface="Arial Rounded MT Bold" panose="020F0704030504030204" pitchFamily="34" charset="77"/>
              </a:rPr>
            </a:br>
            <a:r>
              <a:rPr lang="es-ES_tradnl" sz="2400" dirty="0">
                <a:solidFill>
                  <a:srgbClr val="FF0000"/>
                </a:solidFill>
                <a:latin typeface="Arial Rounded MT Bold" panose="020F0704030504030204" pitchFamily="34" charset="77"/>
              </a:rPr>
              <a:t>ENSAYO CLÍNICO ALEATORIZADO. PROSPECTIVO</a:t>
            </a:r>
            <a:endParaRPr lang="es-ES_tradnl" sz="2800" dirty="0">
              <a:solidFill>
                <a:srgbClr val="FF0000"/>
              </a:solidFill>
              <a:latin typeface="Arial Rounded MT Bold" panose="020F0704030504030204" pitchFamily="34" charset="77"/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0062410F-8242-8A46-9DFC-528BF0AD5D2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6914" y="2025132"/>
          <a:ext cx="10523346" cy="4059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662">
                  <a:extLst>
                    <a:ext uri="{9D8B030D-6E8A-4147-A177-3AD203B41FA5}">
                      <a16:colId xmlns:a16="http://schemas.microsoft.com/office/drawing/2014/main" val="94205065"/>
                    </a:ext>
                  </a:extLst>
                </a:gridCol>
                <a:gridCol w="3427921">
                  <a:extLst>
                    <a:ext uri="{9D8B030D-6E8A-4147-A177-3AD203B41FA5}">
                      <a16:colId xmlns:a16="http://schemas.microsoft.com/office/drawing/2014/main" val="1695875452"/>
                    </a:ext>
                  </a:extLst>
                </a:gridCol>
                <a:gridCol w="3206763">
                  <a:extLst>
                    <a:ext uri="{9D8B030D-6E8A-4147-A177-3AD203B41FA5}">
                      <a16:colId xmlns:a16="http://schemas.microsoft.com/office/drawing/2014/main" val="3502938640"/>
                    </a:ext>
                  </a:extLst>
                </a:gridCol>
              </a:tblGrid>
              <a:tr h="349439">
                <a:tc rowSpan="2">
                  <a:txBody>
                    <a:bodyPr/>
                    <a:lstStyle/>
                    <a:p>
                      <a:pPr algn="ctr"/>
                      <a:r>
                        <a:rPr lang="es-ES_tradnl" sz="1600" b="0" dirty="0">
                          <a:solidFill>
                            <a:schemeClr val="bg1"/>
                          </a:solidFill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SIGNO O SÍNTOMA</a:t>
                      </a:r>
                    </a:p>
                  </a:txBody>
                  <a:tcPr anchor="ctr"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_tradnl" sz="1600" b="0" dirty="0">
                          <a:solidFill>
                            <a:schemeClr val="bg1"/>
                          </a:solidFill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RM IC 95%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5758043"/>
                  </a:ext>
                </a:extLst>
              </a:tr>
              <a:tr h="505302">
                <a:tc vMerge="1">
                  <a:txBody>
                    <a:bodyPr/>
                    <a:lstStyle/>
                    <a:p>
                      <a:endParaRPr lang="es-ES_tradnl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TODOS LOS NIÑOS</a:t>
                      </a:r>
                    </a:p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(n=706) </a:t>
                      </a:r>
                      <a:endParaRPr lang="es-MX" sz="16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NIÑOS ≥3 AÑOS</a:t>
                      </a:r>
                    </a:p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bg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(n = 506) </a:t>
                      </a:r>
                      <a:endParaRPr lang="es-MX" sz="16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099499"/>
                  </a:ext>
                </a:extLst>
              </a:tr>
              <a:tr h="207963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Fiebre 38.0–38.9°C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13.55 (6.90–26.63) 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19.11 (7.44–49.09) 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143745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Fiebre 39.0–39.9°C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25.93 (12.20–55.14) 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31.90 (11.28–90.23) 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585978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Fiebre ≥40.0°C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50.10 (16.25–154.45) 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59.18 (14.25–245.73) 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557668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Deterioro del estago general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1.97 (0.79–4.88) 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1.87 (0.57–6.07) 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990121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Síntomas gastrointestinales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1.07 (0.42–2.73)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1.86 (0.52–6.57) 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1702894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Faringitis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1.22 (0.74–2.03)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1.37 (0.75–2.53) 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228886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Tos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1.54 (0.91–2.61)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1.51 (0.78–2.93) 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5277649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pPr marL="0" marR="0" lvl="0" indent="0" algn="l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Cefalea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1.54 (0.71–3.36) 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90332"/>
                  </a:ext>
                </a:extLst>
              </a:tr>
              <a:tr h="349439">
                <a:tc>
                  <a:txBody>
                    <a:bodyPr/>
                    <a:lstStyle/>
                    <a:p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Mialgia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ND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1.03 (0.22–4.79) 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184954"/>
                  </a:ext>
                </a:extLst>
              </a:tr>
            </a:tbl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id="{01F98741-A6F0-314C-9CD6-FA85A32737F4}"/>
              </a:ext>
            </a:extLst>
          </p:cNvPr>
          <p:cNvSpPr/>
          <p:nvPr/>
        </p:nvSpPr>
        <p:spPr>
          <a:xfrm>
            <a:off x="4856915" y="6398696"/>
            <a:ext cx="7407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i="1" dirty="0">
                <a:solidFill>
                  <a:srgbClr val="11111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Heinonen S et al. </a:t>
            </a:r>
            <a:r>
              <a:rPr lang="es-MX" dirty="0">
                <a:solidFill>
                  <a:srgbClr val="111111"/>
                </a:solidFill>
                <a:latin typeface="Arial Rounded MT Bold" panose="020F0704030504030204" pitchFamily="34" charset="77"/>
              </a:rPr>
              <a:t>Eur J Clin Microbiol Infect Dis 2012;31:1569–74 .</a:t>
            </a:r>
            <a:endParaRPr lang="es-MX" dirty="0">
              <a:latin typeface="Arial Rounded MT Bold" panose="020F0704030504030204" pitchFamily="34" charset="77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EBF352B-DE75-E84F-8745-D123198D4A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45509" t="18947" r="15720" b="52966"/>
          <a:stretch/>
        </p:blipFill>
        <p:spPr>
          <a:xfrm>
            <a:off x="92991" y="6188335"/>
            <a:ext cx="1565328" cy="59533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B3BE42A-B7A1-544F-BAB2-DA9AF5700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0260" y="982261"/>
            <a:ext cx="710466" cy="440350"/>
          </a:xfrm>
          <a:prstGeom prst="rect">
            <a:avLst/>
          </a:prstGeom>
        </p:spPr>
      </p:pic>
      <p:pic>
        <p:nvPicPr>
          <p:cNvPr id="2049" name="Picture 1" descr="page3image23273536">
            <a:extLst>
              <a:ext uri="{FF2B5EF4-FFF2-40B4-BE49-F238E27FC236}">
                <a16:creationId xmlns:a16="http://schemas.microsoft.com/office/drawing/2014/main" id="{CEAC6F9F-590D-694F-81C6-C7CD75F0A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61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C45D048-86C7-6B40-96DD-4BB8B5E4CA2D}"/>
              </a:ext>
            </a:extLst>
          </p:cNvPr>
          <p:cNvSpPr txBox="1"/>
          <p:nvPr/>
        </p:nvSpPr>
        <p:spPr>
          <a:xfrm>
            <a:off x="6505854" y="949054"/>
            <a:ext cx="3602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ECCAC  &gt; 13 años   2000 – 2002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18189AA-B7F6-264D-99FF-97758C2FCFB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896" b="20311"/>
          <a:stretch/>
        </p:blipFill>
        <p:spPr>
          <a:xfrm>
            <a:off x="263471" y="1010563"/>
            <a:ext cx="1678460" cy="74739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0CE8CF04-969F-0D41-BA1B-E0B5C72DA29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896" b="20311"/>
          <a:stretch/>
        </p:blipFill>
        <p:spPr>
          <a:xfrm>
            <a:off x="2448628" y="1022207"/>
            <a:ext cx="1678460" cy="74739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7F46934-5F9B-AB42-82A1-CE96D2B1D0C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46" t="9820" r="10834" b="8276"/>
          <a:stretch/>
        </p:blipFill>
        <p:spPr>
          <a:xfrm flipV="1">
            <a:off x="1883084" y="953927"/>
            <a:ext cx="404441" cy="40987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845E199-3F2E-FF43-B15B-3C2CF6E4B08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46" t="9820" r="10834" b="8276"/>
          <a:stretch/>
        </p:blipFill>
        <p:spPr>
          <a:xfrm flipV="1">
            <a:off x="4213202" y="1083259"/>
            <a:ext cx="404441" cy="40987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4A9038D-030F-BC4D-9D5F-4803CA69B15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0C79BF"/>
              </a:clrFrom>
              <a:clrTo>
                <a:srgbClr val="0C79B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725" y="914496"/>
            <a:ext cx="747396" cy="74739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277050E-F36B-B341-A40C-D46963DED36E}"/>
              </a:ext>
            </a:extLst>
          </p:cNvPr>
          <p:cNvSpPr txBox="1"/>
          <p:nvPr/>
        </p:nvSpPr>
        <p:spPr>
          <a:xfrm>
            <a:off x="901401" y="165884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365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2DAE535-091D-AD4D-853B-9D357A0D059A}"/>
              </a:ext>
            </a:extLst>
          </p:cNvPr>
          <p:cNvSpPr txBox="1"/>
          <p:nvPr/>
        </p:nvSpPr>
        <p:spPr>
          <a:xfrm>
            <a:off x="3022087" y="167176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365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5D39C73-7942-2940-8E69-617AF035149A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44268" y="914496"/>
            <a:ext cx="1026408" cy="69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10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01F98741-A6F0-314C-9CD6-FA85A32737F4}"/>
              </a:ext>
            </a:extLst>
          </p:cNvPr>
          <p:cNvSpPr/>
          <p:nvPr/>
        </p:nvSpPr>
        <p:spPr>
          <a:xfrm>
            <a:off x="4856915" y="6398696"/>
            <a:ext cx="7407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i="1" dirty="0">
                <a:solidFill>
                  <a:srgbClr val="11111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Heinonen S et al. </a:t>
            </a:r>
            <a:r>
              <a:rPr lang="es-MX" dirty="0">
                <a:solidFill>
                  <a:srgbClr val="111111"/>
                </a:solidFill>
                <a:latin typeface="Arial Rounded MT Bold" panose="020F0704030504030204" pitchFamily="34" charset="77"/>
              </a:rPr>
              <a:t>Eur J Clin Microbiol Infect Dis 2012;31:1569–74 .</a:t>
            </a:r>
            <a:endParaRPr lang="es-MX" dirty="0">
              <a:latin typeface="Arial Rounded MT Bold" panose="020F0704030504030204" pitchFamily="34" charset="77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EBF352B-DE75-E84F-8745-D123198D4A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45509" t="18947" r="15720" b="52966"/>
          <a:stretch/>
        </p:blipFill>
        <p:spPr>
          <a:xfrm>
            <a:off x="92991" y="6188335"/>
            <a:ext cx="1565328" cy="59533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B3BE42A-B7A1-544F-BAB2-DA9AF5700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0682" y="924895"/>
            <a:ext cx="710466" cy="44035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6899B16-EEBD-F144-9B42-1C103B24762F}"/>
              </a:ext>
            </a:extLst>
          </p:cNvPr>
          <p:cNvSpPr txBox="1"/>
          <p:nvPr/>
        </p:nvSpPr>
        <p:spPr>
          <a:xfrm>
            <a:off x="501377" y="939980"/>
            <a:ext cx="6828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000" dirty="0">
                <a:latin typeface="Arial Rounded MT Bold" panose="020F0704030504030204" pitchFamily="34" charset="77"/>
              </a:rPr>
              <a:t>Sensibilidad, especificidad y razones de verosimilitud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B57B9F60-B37E-844E-A6D9-207709D9B86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60308" y="1425847"/>
          <a:ext cx="11215607" cy="4614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1953">
                  <a:extLst>
                    <a:ext uri="{9D8B030D-6E8A-4147-A177-3AD203B41FA5}">
                      <a16:colId xmlns:a16="http://schemas.microsoft.com/office/drawing/2014/main" val="647704031"/>
                    </a:ext>
                  </a:extLst>
                </a:gridCol>
                <a:gridCol w="1797803">
                  <a:extLst>
                    <a:ext uri="{9D8B030D-6E8A-4147-A177-3AD203B41FA5}">
                      <a16:colId xmlns:a16="http://schemas.microsoft.com/office/drawing/2014/main" val="2152334464"/>
                    </a:ext>
                  </a:extLst>
                </a:gridCol>
                <a:gridCol w="1704813">
                  <a:extLst>
                    <a:ext uri="{9D8B030D-6E8A-4147-A177-3AD203B41FA5}">
                      <a16:colId xmlns:a16="http://schemas.microsoft.com/office/drawing/2014/main" val="314020041"/>
                    </a:ext>
                  </a:extLst>
                </a:gridCol>
                <a:gridCol w="2154265">
                  <a:extLst>
                    <a:ext uri="{9D8B030D-6E8A-4147-A177-3AD203B41FA5}">
                      <a16:colId xmlns:a16="http://schemas.microsoft.com/office/drawing/2014/main" val="3002900040"/>
                    </a:ext>
                  </a:extLst>
                </a:gridCol>
                <a:gridCol w="2076773">
                  <a:extLst>
                    <a:ext uri="{9D8B030D-6E8A-4147-A177-3AD203B41FA5}">
                      <a16:colId xmlns:a16="http://schemas.microsoft.com/office/drawing/2014/main" val="2047946630"/>
                    </a:ext>
                  </a:extLst>
                </a:gridCol>
              </a:tblGrid>
              <a:tr h="567180"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Signo o síntoma</a:t>
                      </a:r>
                    </a:p>
                  </a:txBody>
                  <a:tcPr marT="0" marB="0" anchor="ctr"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Sensibilidad</a:t>
                      </a:r>
                    </a:p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IC 95%</a:t>
                      </a:r>
                    </a:p>
                  </a:txBody>
                  <a:tcPr marT="0" marB="0" anchor="ctr"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Especificidad</a:t>
                      </a:r>
                    </a:p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IC 95%</a:t>
                      </a:r>
                    </a:p>
                  </a:txBody>
                  <a:tcPr marT="0" marB="0" anchor="ctr"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LR positivo</a:t>
                      </a:r>
                    </a:p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IC 95%</a:t>
                      </a:r>
                    </a:p>
                  </a:txBody>
                  <a:tcPr marT="0" marB="0" anchor="ctr">
                    <a:solidFill>
                      <a:srgbClr val="043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LR negativo</a:t>
                      </a:r>
                    </a:p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dirty="0"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IC 95%</a:t>
                      </a:r>
                    </a:p>
                  </a:txBody>
                  <a:tcPr marT="0" marB="0" anchor="ctr">
                    <a:solidFill>
                      <a:srgbClr val="043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292977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Fiebre ≥38.0°C</a:t>
                      </a:r>
                      <a:endParaRPr lang="es-MX" sz="1600" dirty="0"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90 (86–93)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64 (59–69)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2.52 (2.19–2.92)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0.16 (0.11–0.22)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921462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Fiebre ≥39.0°C</a:t>
                      </a:r>
                      <a:endParaRPr lang="es-MX" sz="1600" dirty="0"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50 (45–55)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86 (82–90)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3.61 (2.74–4.79)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0.58 (0.52–0.65)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8627011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Fiebre ≥40.0°C</a:t>
                      </a:r>
                      <a:endParaRPr lang="es-MX" sz="1600" dirty="0"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12 (9–16)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98 (96–99)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6.00 (2.80–12.96)) 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0.90 (0.86–0.93)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189012"/>
                  </a:ext>
                </a:extLst>
              </a:tr>
              <a:tr h="410672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Rinitis</a:t>
                      </a:r>
                      <a:endParaRPr lang="es-MX" sz="1600" dirty="0"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78 (73–82)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22 (18–27)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1.00 (0.92–1.08)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1.01 (0.77–1.33)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9344531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Tos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77 (72–81)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29 (24–34)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1.08 (0.99–1.18)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0.79 (0.62–1.02)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177735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Faringitis</a:t>
                      </a:r>
                      <a:endParaRPr lang="es-ES_tradnl" sz="1600" dirty="0">
                        <a:latin typeface="Arial Rounded MT Bold" panose="020F0704030504030204" pitchFamily="34" charset="77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26 (21–31)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81 (77–85)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1.36 (1.03–1.80)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0.92 (0.84–0.99)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8246766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Deterioro estado general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10 (7–14)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97 (95–99)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3.50 (1.79–6.89)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0.93 (0.89–0.96)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9073210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Síntomas gastrointestinales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 (6–12) 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96 (93–98)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2.07 (1.15–3.73)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0.95 (0.91–0.99)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9383628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Conjuntivitis </a:t>
                      </a:r>
                      <a:endParaRPr lang="es-MX" sz="1600" dirty="0"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 (6–12)</a:t>
                      </a:r>
                      <a:endParaRPr lang="es-ES_tradnl" sz="1600" dirty="0"/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94 (91–96)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1.36 (0.81–2.30)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0.98 (0.93–1.02)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482540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Laringitis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 (4–10)</a:t>
                      </a:r>
                      <a:endParaRPr lang="es-ES_tradnl" sz="1600" dirty="0"/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96 (93–98)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1.71 (0.91–3.23)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0.97 (0.93–1.01)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981919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Sibilancias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 (1–5)</a:t>
                      </a:r>
                      <a:endParaRPr lang="es-ES_tradnl" sz="1600" dirty="0"/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96 (93–98)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0.64 (0.29–1.43)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1.01 (0.99–1.05)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09230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Cefalea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26 (20–32)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90 (86–94) </a:t>
                      </a:r>
                    </a:p>
                  </a:txBody>
                  <a:tcPr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2.60 (1.71–3.99)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0.82 (0.76–0.89)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557275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pPr marL="0" marR="0" lvl="0" indent="0" algn="l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Dolor de garganta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36 (30–42)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68 (62–74)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1.13 (0.88–1.44) </a:t>
                      </a:r>
                    </a:p>
                  </a:txBody>
                  <a:tcPr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0.94 (0.83–1.07) </a:t>
                      </a:r>
                    </a:p>
                  </a:txBody>
                  <a:tcPr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0530560"/>
                  </a:ext>
                </a:extLst>
              </a:tr>
              <a:tr h="279761">
                <a:tc>
                  <a:txBody>
                    <a:bodyPr/>
                    <a:lstStyle/>
                    <a:p>
                      <a:pPr marL="0" marR="0" lvl="0" indent="0" algn="l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Rounded MT Bold" panose="020F0704030504030204" pitchFamily="34" charset="77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Mialgia</a:t>
                      </a:r>
                      <a:endParaRPr lang="es-MX" sz="1600" dirty="0">
                        <a:latin typeface="Arial Rounded MT Bold" panose="020F0704030504030204" pitchFamily="34" charset="77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7 (4–11) </a:t>
                      </a:r>
                      <a:endParaRPr lang="es-ES_tradnl" sz="1600" dirty="0"/>
                    </a:p>
                  </a:txBody>
                  <a:tcPr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97 (94–99)</a:t>
                      </a:r>
                    </a:p>
                  </a:txBody>
                  <a:tcPr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2.43 (1.05–5.63)</a:t>
                      </a:r>
                      <a:endParaRPr lang="es-ES_tradnl" sz="1600" dirty="0"/>
                    </a:p>
                  </a:txBody>
                  <a:tcPr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0.96 (0.92–1.00) </a:t>
                      </a:r>
                      <a:endParaRPr lang="es-MX" sz="1600" dirty="0"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2134284"/>
                  </a:ext>
                </a:extLst>
              </a:tr>
            </a:tbl>
          </a:graphicData>
        </a:graphic>
      </p:graphicFrame>
      <p:pic>
        <p:nvPicPr>
          <p:cNvPr id="3073" name="Picture 1" descr="page3image23273536">
            <a:extLst>
              <a:ext uri="{FF2B5EF4-FFF2-40B4-BE49-F238E27FC236}">
                <a16:creationId xmlns:a16="http://schemas.microsoft.com/office/drawing/2014/main" id="{5B49C6C3-7687-5A4E-8ADA-6515BB565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611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ítulo 3">
            <a:extLst>
              <a:ext uri="{FF2B5EF4-FFF2-40B4-BE49-F238E27FC236}">
                <a16:creationId xmlns:a16="http://schemas.microsoft.com/office/drawing/2014/main" id="{45CFCA7E-2EDF-054A-AAC3-B4E538876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172"/>
            <a:ext cx="12191999" cy="853122"/>
          </a:xfrm>
          <a:noFill/>
        </p:spPr>
        <p:txBody>
          <a:bodyPr>
            <a:noAutofit/>
          </a:bodyPr>
          <a:lstStyle/>
          <a:p>
            <a:pPr algn="ctr"/>
            <a:r>
              <a:rPr lang="es-ES_tradnl" sz="2400" dirty="0">
                <a:latin typeface="Arial Rounded MT Bold" panose="020F0704030504030204" pitchFamily="34" charset="77"/>
              </a:rPr>
              <a:t>SIGNOS Y SÍNTOMAS PREDICTORES DE INFLUENZA EN NIÑOS</a:t>
            </a:r>
            <a:br>
              <a:rPr lang="es-ES_tradnl" sz="2800" dirty="0">
                <a:latin typeface="Arial Rounded MT Bold" panose="020F0704030504030204" pitchFamily="34" charset="77"/>
              </a:rPr>
            </a:br>
            <a:r>
              <a:rPr lang="es-ES_tradnl" sz="2400" dirty="0">
                <a:solidFill>
                  <a:srgbClr val="FF0000"/>
                </a:solidFill>
                <a:latin typeface="Arial Rounded MT Bold" panose="020F0704030504030204" pitchFamily="34" charset="77"/>
              </a:rPr>
              <a:t>ENSAYO CLÍNICO ALEATORIZADO. PROSPECTIVO</a:t>
            </a:r>
            <a:endParaRPr lang="es-ES_tradnl" sz="2800" dirty="0">
              <a:solidFill>
                <a:srgbClr val="FF0000"/>
              </a:solidFill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60944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3221</Words>
  <Application>Microsoft Macintosh PowerPoint</Application>
  <PresentationFormat>Panorámica</PresentationFormat>
  <Paragraphs>949</Paragraphs>
  <Slides>36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6" baseType="lpstr">
      <vt:lpstr>Arial Unicode MS</vt:lpstr>
      <vt:lpstr>Arial</vt:lpstr>
      <vt:lpstr>Arial</vt:lpstr>
      <vt:lpstr>Arial Narrow</vt:lpstr>
      <vt:lpstr>Arial Rounded MT Bold</vt:lpstr>
      <vt:lpstr>Calibri</vt:lpstr>
      <vt:lpstr>Calibri Light</vt:lpstr>
      <vt:lpstr>Gill Sans</vt:lpstr>
      <vt:lpstr>Times New Roman</vt:lpstr>
      <vt:lpstr>Office Theme</vt:lpstr>
      <vt:lpstr>ABORDAJE CLÍNICO DEL NIÑO CON INFLUENZA EN EL PRIMER NIVEL DE ATENCIÓN</vt:lpstr>
      <vt:lpstr>CONTENIDO</vt:lpstr>
      <vt:lpstr>INFLUENZA: ENFERMEDAD RESPIRATORIA ALTAMENTE CONTAGIOSA</vt:lpstr>
      <vt:lpstr>Presentación de PowerPoint</vt:lpstr>
      <vt:lpstr>HALLAZGOS CLÍNICOS Y COMPLICACIONES DE INFLUENZA</vt:lpstr>
      <vt:lpstr>Presentación de PowerPoint</vt:lpstr>
      <vt:lpstr>ENFERMEDAD TIPO INFLUENZA</vt:lpstr>
      <vt:lpstr>SIGNOS Y SÍNTOMAS PREDICTORES DE INFLUENZA EN NIÑOS ENSAYO CLÍNICO ALEATORIZADO. PROSPECTIVO</vt:lpstr>
      <vt:lpstr>SIGNOS Y SÍNTOMAS PREDICTORES DE INFLUENZA EN NIÑOS ENSAYO CLÍNICO ALEATORIZADO. PROSPECTIVO</vt:lpstr>
      <vt:lpstr>INFLUENZA A VS. INFLUENZA B</vt:lpstr>
      <vt:lpstr>INFLUENZA A VS. INFLUENZA B</vt:lpstr>
      <vt:lpstr>INFLUENZA A VS. INFLUENZA B</vt:lpstr>
      <vt:lpstr>INFLUENZA A VS. INFLUENZA B</vt:lpstr>
      <vt:lpstr>CARACTERÍSTICAS CLÍNICAS DE NIÑOS Y ADULTOS HOSPITALIZADOS POR INFLUENZA</vt:lpstr>
      <vt:lpstr>Presentación de PowerPoint</vt:lpstr>
      <vt:lpstr>Presentación de PowerPoint</vt:lpstr>
      <vt:lpstr>Presentación de PowerPoint</vt:lpstr>
      <vt:lpstr>DEFINICIÓN DE TAQUIPNEA  </vt:lpstr>
      <vt:lpstr>DATOS DE ALARMA: REFERENCIA A HOSPITAL</vt:lpstr>
      <vt:lpstr>Presentación de PowerPoint</vt:lpstr>
      <vt:lpstr>PERSONAS CON RIESGO DE COMPLICACIONES Y MÉDICAS ATRIBUIBLES A INFLUENZA GRAVE</vt:lpstr>
      <vt:lpstr>Presentación de PowerPoint</vt:lpstr>
      <vt:lpstr>Presentación de PowerPoint</vt:lpstr>
      <vt:lpstr>Presentación de PowerPoint</vt:lpstr>
      <vt:lpstr>RECOMENDACIONES</vt:lpstr>
      <vt:lpstr>Presentación de PowerPoint</vt:lpstr>
      <vt:lpstr>Presentación de PowerPoint</vt:lpstr>
      <vt:lpstr>CRITERIOS DE TRATAMIENTO</vt:lpstr>
      <vt:lpstr>OSELTAMIVIR Esquema de tratamiento y quimioprofilaxis para influenza en niños</vt:lpstr>
      <vt:lpstr>Esquema de tratamiento y quimioprofilaxis para influenza en niños ZANAMIVIR - PERAMIVIR</vt:lpstr>
      <vt:lpstr>CRITERIOS PARA INICIO DE OSELTAMIVIR</vt:lpstr>
      <vt:lpstr>PREPARACIÓN DE OSELTAMIVIR</vt:lpstr>
      <vt:lpstr>Presentación de PowerPoint</vt:lpstr>
      <vt:lpstr>PREPARACIÓN DE OSELTAMIVIR</vt:lpstr>
      <vt:lpstr>TRATAMIENTO HOSPITALIZADOS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Influenza en niños</dc:title>
  <dc:creator>Rodolfo Norberto Jiménez Juárez</dc:creator>
  <cp:lastModifiedBy>Sarbelio Moreno Espinosa</cp:lastModifiedBy>
  <cp:revision>45</cp:revision>
  <dcterms:created xsi:type="dcterms:W3CDTF">2019-09-17T01:08:41Z</dcterms:created>
  <dcterms:modified xsi:type="dcterms:W3CDTF">2019-09-18T13:50:26Z</dcterms:modified>
</cp:coreProperties>
</file>