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65" r:id="rId3"/>
    <p:sldId id="327" r:id="rId4"/>
    <p:sldId id="328" r:id="rId5"/>
    <p:sldId id="291" r:id="rId6"/>
    <p:sldId id="459" r:id="rId7"/>
    <p:sldId id="359" r:id="rId8"/>
    <p:sldId id="294" r:id="rId9"/>
    <p:sldId id="435" r:id="rId10"/>
    <p:sldId id="467" r:id="rId11"/>
    <p:sldId id="468" r:id="rId12"/>
    <p:sldId id="469" r:id="rId13"/>
    <p:sldId id="453" r:id="rId14"/>
    <p:sldId id="451" r:id="rId15"/>
    <p:sldId id="391" r:id="rId16"/>
    <p:sldId id="271" r:id="rId17"/>
    <p:sldId id="362" r:id="rId18"/>
    <p:sldId id="436" r:id="rId19"/>
    <p:sldId id="394" r:id="rId20"/>
    <p:sldId id="473" r:id="rId21"/>
    <p:sldId id="388" r:id="rId22"/>
    <p:sldId id="465" r:id="rId23"/>
    <p:sldId id="474" r:id="rId24"/>
    <p:sldId id="457" r:id="rId25"/>
    <p:sldId id="466" r:id="rId26"/>
    <p:sldId id="345" r:id="rId27"/>
    <p:sldId id="346" r:id="rId28"/>
    <p:sldId id="460" r:id="rId29"/>
    <p:sldId id="281" r:id="rId30"/>
    <p:sldId id="351" r:id="rId31"/>
    <p:sldId id="470" r:id="rId32"/>
    <p:sldId id="352" r:id="rId33"/>
    <p:sldId id="461" r:id="rId34"/>
    <p:sldId id="354" r:id="rId35"/>
    <p:sldId id="355" r:id="rId36"/>
    <p:sldId id="356" r:id="rId37"/>
    <p:sldId id="357" r:id="rId38"/>
    <p:sldId id="358" r:id="rId39"/>
    <p:sldId id="471" r:id="rId40"/>
    <p:sldId id="360" r:id="rId41"/>
    <p:sldId id="361" r:id="rId42"/>
    <p:sldId id="472" r:id="rId43"/>
    <p:sldId id="368" r:id="rId4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19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100" dirty="0"/>
              <a:t>Porcentaje de letalidad</a:t>
            </a:r>
          </a:p>
          <a:p>
            <a:pPr>
              <a:defRPr sz="1100"/>
            </a:pPr>
            <a:r>
              <a:rPr lang="es-MX" sz="1100" dirty="0"/>
              <a:t>Temporadas 2010-2016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Hoja3!$C$2</c:f>
              <c:strCache>
                <c:ptCount val="1"/>
                <c:pt idx="0">
                  <c:v>Porcentaje de mortalidad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Hoja3!$B$3:$B$9</c:f>
              <c:strCache>
                <c:ptCount val="7"/>
                <c:pt idx="0">
                  <c:v>2010 - 2011</c:v>
                </c:pt>
                <c:pt idx="1">
                  <c:v>2011 - 2012</c:v>
                </c:pt>
                <c:pt idx="2">
                  <c:v>2012 - 2013</c:v>
                </c:pt>
                <c:pt idx="3">
                  <c:v>2013 - 2014</c:v>
                </c:pt>
                <c:pt idx="4">
                  <c:v>2014 - 2015</c:v>
                </c:pt>
                <c:pt idx="5">
                  <c:v>2015 - 2016</c:v>
                </c:pt>
                <c:pt idx="6">
                  <c:v>2016 - 2017</c:v>
                </c:pt>
              </c:strCache>
            </c:strRef>
          </c:cat>
          <c:val>
            <c:numRef>
              <c:f>Hoja3!$C$3:$C$9</c:f>
              <c:numCache>
                <c:formatCode>0.0%</c:formatCode>
                <c:ptCount val="7"/>
                <c:pt idx="0">
                  <c:v>1.4195583596214511E-2</c:v>
                </c:pt>
                <c:pt idx="1">
                  <c:v>4.7150471504715047E-2</c:v>
                </c:pt>
                <c:pt idx="2">
                  <c:v>2.037351443123939E-2</c:v>
                </c:pt>
                <c:pt idx="3">
                  <c:v>0.12178293724674187</c:v>
                </c:pt>
                <c:pt idx="4">
                  <c:v>2.9971791255289138E-2</c:v>
                </c:pt>
                <c:pt idx="5">
                  <c:v>7.2917747121667875E-2</c:v>
                </c:pt>
                <c:pt idx="6">
                  <c:v>8.5925144965735376E-2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C8-4A8B-991F-2BC13F4192E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-1378976400"/>
        <c:axId val="-1378969872"/>
      </c:barChart>
      <c:catAx>
        <c:axId val="-137897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78969872"/>
        <c:crosses val="autoZero"/>
        <c:auto val="1"/>
        <c:lblAlgn val="ctr"/>
        <c:lblOffset val="100"/>
        <c:noMultiLvlLbl val="0"/>
      </c:catAx>
      <c:valAx>
        <c:axId val="-137896987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-1378976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4" Type="http://schemas.openxmlformats.org/officeDocument/2006/relationships/image" Target="../media/image2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4" Type="http://schemas.openxmlformats.org/officeDocument/2006/relationships/image" Target="../media/image2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8A6A6D-6EDA-4E29-ADF5-0E26571BD40E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339C749-CF27-46E8-BF24-CD49F414D8CA}">
      <dgm:prSet/>
      <dgm:spPr/>
      <dgm:t>
        <a:bodyPr/>
        <a:lstStyle/>
        <a:p>
          <a:r>
            <a:rPr lang="es-MX"/>
            <a:t>Alertar tempranamente a los sistemas de respuesta sobre comportamientos atípicos o la aparición de nuevos virus con potencial pandémico.</a:t>
          </a:r>
          <a:endParaRPr lang="en-US"/>
        </a:p>
      </dgm:t>
    </dgm:pt>
    <dgm:pt modelId="{342A5D8B-7B80-4642-8521-DF342149CEC1}" type="parTrans" cxnId="{E1BBC774-15AD-405F-A6D4-56B9AB505840}">
      <dgm:prSet/>
      <dgm:spPr/>
      <dgm:t>
        <a:bodyPr/>
        <a:lstStyle/>
        <a:p>
          <a:endParaRPr lang="en-US"/>
        </a:p>
      </dgm:t>
    </dgm:pt>
    <dgm:pt modelId="{49FA59BA-3AC2-4B7B-BE67-6CED24A6B083}" type="sibTrans" cxnId="{E1BBC774-15AD-405F-A6D4-56B9AB505840}">
      <dgm:prSet/>
      <dgm:spPr/>
      <dgm:t>
        <a:bodyPr/>
        <a:lstStyle/>
        <a:p>
          <a:endParaRPr lang="en-US"/>
        </a:p>
      </dgm:t>
    </dgm:pt>
    <dgm:pt modelId="{0414B787-5184-41A7-88D5-3E80630ED2E7}">
      <dgm:prSet/>
      <dgm:spPr/>
      <dgm:t>
        <a:bodyPr/>
        <a:lstStyle/>
        <a:p>
          <a:r>
            <a:rPr lang="es-MX"/>
            <a:t>Estimar el impacto de la influenza sobre la población y los servicios de salud.</a:t>
          </a:r>
          <a:endParaRPr lang="en-US"/>
        </a:p>
      </dgm:t>
    </dgm:pt>
    <dgm:pt modelId="{7F33E509-4C43-46DF-B889-58C33F70C2DA}" type="parTrans" cxnId="{A18D7686-C0C1-4612-AC8F-C066019539A8}">
      <dgm:prSet/>
      <dgm:spPr/>
      <dgm:t>
        <a:bodyPr/>
        <a:lstStyle/>
        <a:p>
          <a:endParaRPr lang="en-US"/>
        </a:p>
      </dgm:t>
    </dgm:pt>
    <dgm:pt modelId="{3F42B26C-C75B-49D7-944A-4FAAFE96A53B}" type="sibTrans" cxnId="{A18D7686-C0C1-4612-AC8F-C066019539A8}">
      <dgm:prSet/>
      <dgm:spPr/>
      <dgm:t>
        <a:bodyPr/>
        <a:lstStyle/>
        <a:p>
          <a:endParaRPr lang="en-US"/>
        </a:p>
      </dgm:t>
    </dgm:pt>
    <dgm:pt modelId="{47A054AF-836E-488F-9F91-B7FF463892CB}">
      <dgm:prSet/>
      <dgm:spPr/>
      <dgm:t>
        <a:bodyPr/>
        <a:lstStyle/>
        <a:p>
          <a:r>
            <a:rPr lang="es-MX"/>
            <a:t>Evaluar la efectividad de las intervenciones preventivas y de control.</a:t>
          </a:r>
          <a:endParaRPr lang="en-US"/>
        </a:p>
      </dgm:t>
    </dgm:pt>
    <dgm:pt modelId="{3C3E0019-861A-4B00-A018-07EBEA68FFAD}" type="parTrans" cxnId="{624A1126-63E1-44BE-8EBD-E1E4EB83D5CC}">
      <dgm:prSet/>
      <dgm:spPr/>
      <dgm:t>
        <a:bodyPr/>
        <a:lstStyle/>
        <a:p>
          <a:endParaRPr lang="en-US"/>
        </a:p>
      </dgm:t>
    </dgm:pt>
    <dgm:pt modelId="{46E5DA0F-9FCE-459A-8137-50E94224CA6A}" type="sibTrans" cxnId="{624A1126-63E1-44BE-8EBD-E1E4EB83D5CC}">
      <dgm:prSet/>
      <dgm:spPr/>
      <dgm:t>
        <a:bodyPr/>
        <a:lstStyle/>
        <a:p>
          <a:endParaRPr lang="en-US"/>
        </a:p>
      </dgm:t>
    </dgm:pt>
    <dgm:pt modelId="{7DB24DA5-3903-4576-A0A4-75DBE02220A0}">
      <dgm:prSet/>
      <dgm:spPr/>
      <dgm:t>
        <a:bodyPr/>
        <a:lstStyle/>
        <a:p>
          <a:r>
            <a:rPr lang="es-MX"/>
            <a:t>Monitorizar los tipos de virus que circulan en un país o región, sus mutaciones y su sensibilidad a los fármacos antivirales.</a:t>
          </a:r>
          <a:endParaRPr lang="en-US"/>
        </a:p>
      </dgm:t>
    </dgm:pt>
    <dgm:pt modelId="{E0DEEEE9-CA84-42E4-AFE1-9C72D28B06D8}" type="parTrans" cxnId="{F07E89D3-7F00-4D7B-A546-C1D66C70B132}">
      <dgm:prSet/>
      <dgm:spPr/>
      <dgm:t>
        <a:bodyPr/>
        <a:lstStyle/>
        <a:p>
          <a:endParaRPr lang="en-US"/>
        </a:p>
      </dgm:t>
    </dgm:pt>
    <dgm:pt modelId="{901FD8C3-2A07-41F5-9481-B168FFAA0522}" type="sibTrans" cxnId="{F07E89D3-7F00-4D7B-A546-C1D66C70B132}">
      <dgm:prSet/>
      <dgm:spPr/>
      <dgm:t>
        <a:bodyPr/>
        <a:lstStyle/>
        <a:p>
          <a:endParaRPr lang="en-US"/>
        </a:p>
      </dgm:t>
    </dgm:pt>
    <dgm:pt modelId="{7DEA80C1-5764-400D-997C-CFD0E7D261A7}">
      <dgm:prSet/>
      <dgm:spPr/>
      <dgm:t>
        <a:bodyPr/>
        <a:lstStyle/>
        <a:p>
          <a:r>
            <a:rPr lang="es-MX"/>
            <a:t>Clasificar las cepas virales, con el objeto de determinar la composición deseable de las vacunas contra influenza en las sucesivas temporadas de influenza. </a:t>
          </a:r>
          <a:endParaRPr lang="en-US"/>
        </a:p>
      </dgm:t>
    </dgm:pt>
    <dgm:pt modelId="{F35DB5B0-2494-4C30-A56B-E8BBDEC2B413}" type="parTrans" cxnId="{99CECB9A-9424-42C6-B836-37AF5DE89B77}">
      <dgm:prSet/>
      <dgm:spPr/>
      <dgm:t>
        <a:bodyPr/>
        <a:lstStyle/>
        <a:p>
          <a:endParaRPr lang="en-US"/>
        </a:p>
      </dgm:t>
    </dgm:pt>
    <dgm:pt modelId="{9738C152-5019-4CDB-93E0-C2170D2472DB}" type="sibTrans" cxnId="{99CECB9A-9424-42C6-B836-37AF5DE89B77}">
      <dgm:prSet/>
      <dgm:spPr/>
      <dgm:t>
        <a:bodyPr/>
        <a:lstStyle/>
        <a:p>
          <a:endParaRPr lang="en-US"/>
        </a:p>
      </dgm:t>
    </dgm:pt>
    <dgm:pt modelId="{2ED30C7E-9287-4E70-B2CC-B7AA22DDD741}" type="pres">
      <dgm:prSet presAssocID="{1C8A6A6D-6EDA-4E29-ADF5-0E26571BD40E}" presName="linear" presStyleCnt="0">
        <dgm:presLayoutVars>
          <dgm:animLvl val="lvl"/>
          <dgm:resizeHandles val="exact"/>
        </dgm:presLayoutVars>
      </dgm:prSet>
      <dgm:spPr/>
    </dgm:pt>
    <dgm:pt modelId="{2A85F8AB-3AFA-4C09-8FA2-33C3D17BEF04}" type="pres">
      <dgm:prSet presAssocID="{0339C749-CF27-46E8-BF24-CD49F414D8C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46D825C-4930-44BD-A218-C88C163A1FC1}" type="pres">
      <dgm:prSet presAssocID="{49FA59BA-3AC2-4B7B-BE67-6CED24A6B083}" presName="spacer" presStyleCnt="0"/>
      <dgm:spPr/>
    </dgm:pt>
    <dgm:pt modelId="{2B2074DE-757F-4392-AF47-C7AC315E71CE}" type="pres">
      <dgm:prSet presAssocID="{0414B787-5184-41A7-88D5-3E80630ED2E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1DF1529-E373-498F-B1C6-9C6231B7B5D5}" type="pres">
      <dgm:prSet presAssocID="{3F42B26C-C75B-49D7-944A-4FAAFE96A53B}" presName="spacer" presStyleCnt="0"/>
      <dgm:spPr/>
    </dgm:pt>
    <dgm:pt modelId="{FE3ED4D6-B0E7-490A-944C-B23D2E95076C}" type="pres">
      <dgm:prSet presAssocID="{47A054AF-836E-488F-9F91-B7FF463892C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055C7B1-3D3D-4C5E-AE50-4C152721292A}" type="pres">
      <dgm:prSet presAssocID="{46E5DA0F-9FCE-459A-8137-50E94224CA6A}" presName="spacer" presStyleCnt="0"/>
      <dgm:spPr/>
    </dgm:pt>
    <dgm:pt modelId="{2E42EB1E-D453-4396-B815-4B191AA0C2A5}" type="pres">
      <dgm:prSet presAssocID="{7DB24DA5-3903-4576-A0A4-75DBE02220A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49CB2E5-EFB2-421A-99FA-B021D4F7A3E2}" type="pres">
      <dgm:prSet presAssocID="{901FD8C3-2A07-41F5-9481-B168FFAA0522}" presName="spacer" presStyleCnt="0"/>
      <dgm:spPr/>
    </dgm:pt>
    <dgm:pt modelId="{0F7EE219-6406-424F-AD06-EF78A327E48D}" type="pres">
      <dgm:prSet presAssocID="{7DEA80C1-5764-400D-997C-CFD0E7D261A7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F8E960C-1272-43CA-924D-9E272E74817D}" type="presOf" srcId="{47A054AF-836E-488F-9F91-B7FF463892CB}" destId="{FE3ED4D6-B0E7-490A-944C-B23D2E95076C}" srcOrd="0" destOrd="0" presId="urn:microsoft.com/office/officeart/2005/8/layout/vList2"/>
    <dgm:cxn modelId="{43E77C1C-8B77-4FD6-8D48-C7A96EFB9D71}" type="presOf" srcId="{0339C749-CF27-46E8-BF24-CD49F414D8CA}" destId="{2A85F8AB-3AFA-4C09-8FA2-33C3D17BEF04}" srcOrd="0" destOrd="0" presId="urn:microsoft.com/office/officeart/2005/8/layout/vList2"/>
    <dgm:cxn modelId="{624A1126-63E1-44BE-8EBD-E1E4EB83D5CC}" srcId="{1C8A6A6D-6EDA-4E29-ADF5-0E26571BD40E}" destId="{47A054AF-836E-488F-9F91-B7FF463892CB}" srcOrd="2" destOrd="0" parTransId="{3C3E0019-861A-4B00-A018-07EBEA68FFAD}" sibTransId="{46E5DA0F-9FCE-459A-8137-50E94224CA6A}"/>
    <dgm:cxn modelId="{F407592E-A4CA-4965-89FB-B4187DD5DA9E}" type="presOf" srcId="{0414B787-5184-41A7-88D5-3E80630ED2E7}" destId="{2B2074DE-757F-4392-AF47-C7AC315E71CE}" srcOrd="0" destOrd="0" presId="urn:microsoft.com/office/officeart/2005/8/layout/vList2"/>
    <dgm:cxn modelId="{2277773C-33F5-4DD3-9E2E-FBD8992B4B36}" type="presOf" srcId="{1C8A6A6D-6EDA-4E29-ADF5-0E26571BD40E}" destId="{2ED30C7E-9287-4E70-B2CC-B7AA22DDD741}" srcOrd="0" destOrd="0" presId="urn:microsoft.com/office/officeart/2005/8/layout/vList2"/>
    <dgm:cxn modelId="{8924B447-A75B-4400-AE64-66DA06A69823}" type="presOf" srcId="{7DEA80C1-5764-400D-997C-CFD0E7D261A7}" destId="{0F7EE219-6406-424F-AD06-EF78A327E48D}" srcOrd="0" destOrd="0" presId="urn:microsoft.com/office/officeart/2005/8/layout/vList2"/>
    <dgm:cxn modelId="{E1BBC774-15AD-405F-A6D4-56B9AB505840}" srcId="{1C8A6A6D-6EDA-4E29-ADF5-0E26571BD40E}" destId="{0339C749-CF27-46E8-BF24-CD49F414D8CA}" srcOrd="0" destOrd="0" parTransId="{342A5D8B-7B80-4642-8521-DF342149CEC1}" sibTransId="{49FA59BA-3AC2-4B7B-BE67-6CED24A6B083}"/>
    <dgm:cxn modelId="{A18D7686-C0C1-4612-AC8F-C066019539A8}" srcId="{1C8A6A6D-6EDA-4E29-ADF5-0E26571BD40E}" destId="{0414B787-5184-41A7-88D5-3E80630ED2E7}" srcOrd="1" destOrd="0" parTransId="{7F33E509-4C43-46DF-B889-58C33F70C2DA}" sibTransId="{3F42B26C-C75B-49D7-944A-4FAAFE96A53B}"/>
    <dgm:cxn modelId="{4C393596-BAD8-4318-878C-A44BF5F9E296}" type="presOf" srcId="{7DB24DA5-3903-4576-A0A4-75DBE02220A0}" destId="{2E42EB1E-D453-4396-B815-4B191AA0C2A5}" srcOrd="0" destOrd="0" presId="urn:microsoft.com/office/officeart/2005/8/layout/vList2"/>
    <dgm:cxn modelId="{99CECB9A-9424-42C6-B836-37AF5DE89B77}" srcId="{1C8A6A6D-6EDA-4E29-ADF5-0E26571BD40E}" destId="{7DEA80C1-5764-400D-997C-CFD0E7D261A7}" srcOrd="4" destOrd="0" parTransId="{F35DB5B0-2494-4C30-A56B-E8BBDEC2B413}" sibTransId="{9738C152-5019-4CDB-93E0-C2170D2472DB}"/>
    <dgm:cxn modelId="{F07E89D3-7F00-4D7B-A546-C1D66C70B132}" srcId="{1C8A6A6D-6EDA-4E29-ADF5-0E26571BD40E}" destId="{7DB24DA5-3903-4576-A0A4-75DBE02220A0}" srcOrd="3" destOrd="0" parTransId="{E0DEEEE9-CA84-42E4-AFE1-9C72D28B06D8}" sibTransId="{901FD8C3-2A07-41F5-9481-B168FFAA0522}"/>
    <dgm:cxn modelId="{6E49CAC4-048E-4E72-A804-5FB778411E40}" type="presParOf" srcId="{2ED30C7E-9287-4E70-B2CC-B7AA22DDD741}" destId="{2A85F8AB-3AFA-4C09-8FA2-33C3D17BEF04}" srcOrd="0" destOrd="0" presId="urn:microsoft.com/office/officeart/2005/8/layout/vList2"/>
    <dgm:cxn modelId="{43057825-886A-4A83-A474-553C465721DA}" type="presParOf" srcId="{2ED30C7E-9287-4E70-B2CC-B7AA22DDD741}" destId="{846D825C-4930-44BD-A218-C88C163A1FC1}" srcOrd="1" destOrd="0" presId="urn:microsoft.com/office/officeart/2005/8/layout/vList2"/>
    <dgm:cxn modelId="{EE8523FD-0F32-413B-8FB8-B3BBDB4EFC9C}" type="presParOf" srcId="{2ED30C7E-9287-4E70-B2CC-B7AA22DDD741}" destId="{2B2074DE-757F-4392-AF47-C7AC315E71CE}" srcOrd="2" destOrd="0" presId="urn:microsoft.com/office/officeart/2005/8/layout/vList2"/>
    <dgm:cxn modelId="{D1D119E0-5934-4F09-8894-23D0D11BFFB1}" type="presParOf" srcId="{2ED30C7E-9287-4E70-B2CC-B7AA22DDD741}" destId="{F1DF1529-E373-498F-B1C6-9C6231B7B5D5}" srcOrd="3" destOrd="0" presId="urn:microsoft.com/office/officeart/2005/8/layout/vList2"/>
    <dgm:cxn modelId="{5E4184E2-6D80-4065-A838-E0C33F26AB13}" type="presParOf" srcId="{2ED30C7E-9287-4E70-B2CC-B7AA22DDD741}" destId="{FE3ED4D6-B0E7-490A-944C-B23D2E95076C}" srcOrd="4" destOrd="0" presId="urn:microsoft.com/office/officeart/2005/8/layout/vList2"/>
    <dgm:cxn modelId="{5D8BC875-B155-43F2-B8EE-41B9F816C456}" type="presParOf" srcId="{2ED30C7E-9287-4E70-B2CC-B7AA22DDD741}" destId="{2055C7B1-3D3D-4C5E-AE50-4C152721292A}" srcOrd="5" destOrd="0" presId="urn:microsoft.com/office/officeart/2005/8/layout/vList2"/>
    <dgm:cxn modelId="{5156210D-B26F-44E8-9390-82ED51366C1A}" type="presParOf" srcId="{2ED30C7E-9287-4E70-B2CC-B7AA22DDD741}" destId="{2E42EB1E-D453-4396-B815-4B191AA0C2A5}" srcOrd="6" destOrd="0" presId="urn:microsoft.com/office/officeart/2005/8/layout/vList2"/>
    <dgm:cxn modelId="{6B1C20DE-793B-4663-ABAB-C87D3C4D9096}" type="presParOf" srcId="{2ED30C7E-9287-4E70-B2CC-B7AA22DDD741}" destId="{849CB2E5-EFB2-421A-99FA-B021D4F7A3E2}" srcOrd="7" destOrd="0" presId="urn:microsoft.com/office/officeart/2005/8/layout/vList2"/>
    <dgm:cxn modelId="{F60828C7-6DDF-49AB-9A03-625175F26BB2}" type="presParOf" srcId="{2ED30C7E-9287-4E70-B2CC-B7AA22DDD741}" destId="{0F7EE219-6406-424F-AD06-EF78A327E48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BEFB2A-7771-4697-81D2-F9C2AA97844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16496203-2C64-4969-BE86-6C37F6D01118}">
      <dgm:prSet/>
      <dgm:spPr/>
      <dgm:t>
        <a:bodyPr/>
        <a:lstStyle/>
        <a:p>
          <a:r>
            <a:rPr lang="es-MX"/>
            <a:t>La OMS propuso en 2005 utilizar la vigilancia centinela. México estableció esta estrategia a partir de 2006. </a:t>
          </a:r>
          <a:endParaRPr lang="en-US"/>
        </a:p>
      </dgm:t>
    </dgm:pt>
    <dgm:pt modelId="{9CA68AAF-4170-41E7-BC8E-853C28372C26}" type="parTrans" cxnId="{18C79010-E4F7-49BD-8225-B9E898205004}">
      <dgm:prSet/>
      <dgm:spPr/>
      <dgm:t>
        <a:bodyPr/>
        <a:lstStyle/>
        <a:p>
          <a:endParaRPr lang="en-US"/>
        </a:p>
      </dgm:t>
    </dgm:pt>
    <dgm:pt modelId="{D1D8A219-D4E1-4BE4-9187-CC70B0A84472}" type="sibTrans" cxnId="{18C79010-E4F7-49BD-8225-B9E898205004}">
      <dgm:prSet/>
      <dgm:spPr/>
      <dgm:t>
        <a:bodyPr/>
        <a:lstStyle/>
        <a:p>
          <a:endParaRPr lang="en-US"/>
        </a:p>
      </dgm:t>
    </dgm:pt>
    <dgm:pt modelId="{9CA1552B-701F-4C0C-8EF0-55E0C55E7250}">
      <dgm:prSet/>
      <dgm:spPr/>
      <dgm:t>
        <a:bodyPr/>
        <a:lstStyle/>
        <a:p>
          <a:r>
            <a:rPr lang="es-MX" b="1" u="sng"/>
            <a:t>Vigilancia centinela</a:t>
          </a:r>
          <a:r>
            <a:rPr lang="es-MX"/>
            <a:t>: Recolección, integración, verificación y análisis de información epidemiológica, detallada en un reducido conjunto de unidades monitoras. </a:t>
          </a:r>
          <a:endParaRPr lang="en-US"/>
        </a:p>
      </dgm:t>
    </dgm:pt>
    <dgm:pt modelId="{981A5506-8AC2-484D-A594-8FC97941E1B1}" type="parTrans" cxnId="{1A8BC507-947A-4659-95B0-D1509403762F}">
      <dgm:prSet/>
      <dgm:spPr/>
      <dgm:t>
        <a:bodyPr/>
        <a:lstStyle/>
        <a:p>
          <a:endParaRPr lang="en-US"/>
        </a:p>
      </dgm:t>
    </dgm:pt>
    <dgm:pt modelId="{A4882C5D-4712-4CD0-ACEF-F7C0C4F72FAA}" type="sibTrans" cxnId="{1A8BC507-947A-4659-95B0-D1509403762F}">
      <dgm:prSet/>
      <dgm:spPr/>
      <dgm:t>
        <a:bodyPr/>
        <a:lstStyle/>
        <a:p>
          <a:endParaRPr lang="en-US"/>
        </a:p>
      </dgm:t>
    </dgm:pt>
    <dgm:pt modelId="{EC8151FA-96EA-4326-8037-4FC572BCD407}">
      <dgm:prSet/>
      <dgm:spPr/>
      <dgm:t>
        <a:bodyPr/>
        <a:lstStyle/>
        <a:p>
          <a:r>
            <a:rPr lang="es-MX">
              <a:sym typeface="Wingdings" panose="05000000000000000000" pitchFamily="2" charset="2"/>
            </a:rPr>
            <a:t></a:t>
          </a:r>
          <a:r>
            <a:rPr lang="es-MX"/>
            <a:t> Información más exhaustiva y detallada con una inversión menor. </a:t>
          </a:r>
          <a:endParaRPr lang="en-US"/>
        </a:p>
      </dgm:t>
    </dgm:pt>
    <dgm:pt modelId="{C542CAEA-BEEA-4E12-8C06-ECBB2BA8879E}" type="parTrans" cxnId="{60791F44-AE65-4F9D-B512-F23376842C5F}">
      <dgm:prSet/>
      <dgm:spPr/>
      <dgm:t>
        <a:bodyPr/>
        <a:lstStyle/>
        <a:p>
          <a:endParaRPr lang="en-US"/>
        </a:p>
      </dgm:t>
    </dgm:pt>
    <dgm:pt modelId="{1D588621-5825-48F9-8F8C-52602DAE0BC7}" type="sibTrans" cxnId="{60791F44-AE65-4F9D-B512-F23376842C5F}">
      <dgm:prSet/>
      <dgm:spPr/>
      <dgm:t>
        <a:bodyPr/>
        <a:lstStyle/>
        <a:p>
          <a:endParaRPr lang="en-US"/>
        </a:p>
      </dgm:t>
    </dgm:pt>
    <dgm:pt modelId="{12E99A3D-BA8C-4BBF-B1C2-5A65F11C1060}" type="pres">
      <dgm:prSet presAssocID="{3CBEFB2A-7771-4697-81D2-F9C2AA978444}" presName="root" presStyleCnt="0">
        <dgm:presLayoutVars>
          <dgm:dir/>
          <dgm:resizeHandles val="exact"/>
        </dgm:presLayoutVars>
      </dgm:prSet>
      <dgm:spPr/>
    </dgm:pt>
    <dgm:pt modelId="{BB313CCE-94DD-4D21-8FA4-4CAC593DAFF6}" type="pres">
      <dgm:prSet presAssocID="{16496203-2C64-4969-BE86-6C37F6D01118}" presName="compNode" presStyleCnt="0"/>
      <dgm:spPr/>
    </dgm:pt>
    <dgm:pt modelId="{AE1B47EF-C513-4596-8D66-475386CFB16F}" type="pres">
      <dgm:prSet presAssocID="{16496203-2C64-4969-BE86-6C37F6D01118}" presName="bgRect" presStyleLbl="bgShp" presStyleIdx="0" presStyleCnt="2"/>
      <dgm:spPr/>
    </dgm:pt>
    <dgm:pt modelId="{FFC56757-53E6-4836-BED3-750932C810F5}" type="pres">
      <dgm:prSet presAssocID="{16496203-2C64-4969-BE86-6C37F6D01118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EAD485BF-51D8-4143-B25E-0ECEC0741096}" type="pres">
      <dgm:prSet presAssocID="{16496203-2C64-4969-BE86-6C37F6D01118}" presName="spaceRect" presStyleCnt="0"/>
      <dgm:spPr/>
    </dgm:pt>
    <dgm:pt modelId="{27717386-93CE-45FB-A96A-2E64B0BDA784}" type="pres">
      <dgm:prSet presAssocID="{16496203-2C64-4969-BE86-6C37F6D01118}" presName="parTx" presStyleLbl="revTx" presStyleIdx="0" presStyleCnt="3">
        <dgm:presLayoutVars>
          <dgm:chMax val="0"/>
          <dgm:chPref val="0"/>
        </dgm:presLayoutVars>
      </dgm:prSet>
      <dgm:spPr/>
    </dgm:pt>
    <dgm:pt modelId="{FBB0570E-52BF-494D-93B6-5EA53EC27814}" type="pres">
      <dgm:prSet presAssocID="{D1D8A219-D4E1-4BE4-9187-CC70B0A84472}" presName="sibTrans" presStyleCnt="0"/>
      <dgm:spPr/>
    </dgm:pt>
    <dgm:pt modelId="{10D61ECB-7F19-41D3-9B92-FECA2DFD7A6A}" type="pres">
      <dgm:prSet presAssocID="{9CA1552B-701F-4C0C-8EF0-55E0C55E7250}" presName="compNode" presStyleCnt="0"/>
      <dgm:spPr/>
    </dgm:pt>
    <dgm:pt modelId="{79BED48C-416C-4E5D-B15A-32257056916B}" type="pres">
      <dgm:prSet presAssocID="{9CA1552B-701F-4C0C-8EF0-55E0C55E7250}" presName="bgRect" presStyleLbl="bgShp" presStyleIdx="1" presStyleCnt="2"/>
      <dgm:spPr/>
    </dgm:pt>
    <dgm:pt modelId="{37B3277D-280A-480A-8B78-1BBFE997131E}" type="pres">
      <dgm:prSet presAssocID="{9CA1552B-701F-4C0C-8EF0-55E0C55E725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175E0C5F-8A7D-4C53-B5AD-8AEC45EA6AED}" type="pres">
      <dgm:prSet presAssocID="{9CA1552B-701F-4C0C-8EF0-55E0C55E7250}" presName="spaceRect" presStyleCnt="0"/>
      <dgm:spPr/>
    </dgm:pt>
    <dgm:pt modelId="{BE8D16F5-A907-4D63-B14F-43B827D92AB2}" type="pres">
      <dgm:prSet presAssocID="{9CA1552B-701F-4C0C-8EF0-55E0C55E7250}" presName="parTx" presStyleLbl="revTx" presStyleIdx="1" presStyleCnt="3">
        <dgm:presLayoutVars>
          <dgm:chMax val="0"/>
          <dgm:chPref val="0"/>
        </dgm:presLayoutVars>
      </dgm:prSet>
      <dgm:spPr/>
    </dgm:pt>
    <dgm:pt modelId="{F2160432-7681-4C70-92C3-5BB56CAC653D}" type="pres">
      <dgm:prSet presAssocID="{9CA1552B-701F-4C0C-8EF0-55E0C55E7250}" presName="desTx" presStyleLbl="revTx" presStyleIdx="2" presStyleCnt="3">
        <dgm:presLayoutVars/>
      </dgm:prSet>
      <dgm:spPr/>
    </dgm:pt>
  </dgm:ptLst>
  <dgm:cxnLst>
    <dgm:cxn modelId="{3A63CA03-4793-48A7-9278-3C0E236E82F9}" type="presOf" srcId="{EC8151FA-96EA-4326-8037-4FC572BCD407}" destId="{F2160432-7681-4C70-92C3-5BB56CAC653D}" srcOrd="0" destOrd="0" presId="urn:microsoft.com/office/officeart/2018/2/layout/IconVerticalSolidList"/>
    <dgm:cxn modelId="{1A8BC507-947A-4659-95B0-D1509403762F}" srcId="{3CBEFB2A-7771-4697-81D2-F9C2AA978444}" destId="{9CA1552B-701F-4C0C-8EF0-55E0C55E7250}" srcOrd="1" destOrd="0" parTransId="{981A5506-8AC2-484D-A594-8FC97941E1B1}" sibTransId="{A4882C5D-4712-4CD0-ACEF-F7C0C4F72FAA}"/>
    <dgm:cxn modelId="{18C79010-E4F7-49BD-8225-B9E898205004}" srcId="{3CBEFB2A-7771-4697-81D2-F9C2AA978444}" destId="{16496203-2C64-4969-BE86-6C37F6D01118}" srcOrd="0" destOrd="0" parTransId="{9CA68AAF-4170-41E7-BC8E-853C28372C26}" sibTransId="{D1D8A219-D4E1-4BE4-9187-CC70B0A84472}"/>
    <dgm:cxn modelId="{A100112E-8A8A-438D-B9CD-15D2919D1490}" type="presOf" srcId="{16496203-2C64-4969-BE86-6C37F6D01118}" destId="{27717386-93CE-45FB-A96A-2E64B0BDA784}" srcOrd="0" destOrd="0" presId="urn:microsoft.com/office/officeart/2018/2/layout/IconVerticalSolidList"/>
    <dgm:cxn modelId="{D3696238-9E2C-4A24-8F99-3A73969054DB}" type="presOf" srcId="{3CBEFB2A-7771-4697-81D2-F9C2AA978444}" destId="{12E99A3D-BA8C-4BBF-B1C2-5A65F11C1060}" srcOrd="0" destOrd="0" presId="urn:microsoft.com/office/officeart/2018/2/layout/IconVerticalSolidList"/>
    <dgm:cxn modelId="{60791F44-AE65-4F9D-B512-F23376842C5F}" srcId="{9CA1552B-701F-4C0C-8EF0-55E0C55E7250}" destId="{EC8151FA-96EA-4326-8037-4FC572BCD407}" srcOrd="0" destOrd="0" parTransId="{C542CAEA-BEEA-4E12-8C06-ECBB2BA8879E}" sibTransId="{1D588621-5825-48F9-8F8C-52602DAE0BC7}"/>
    <dgm:cxn modelId="{0B59AEE8-75F8-410B-A328-DEC3FA0543DA}" type="presOf" srcId="{9CA1552B-701F-4C0C-8EF0-55E0C55E7250}" destId="{BE8D16F5-A907-4D63-B14F-43B827D92AB2}" srcOrd="0" destOrd="0" presId="urn:microsoft.com/office/officeart/2018/2/layout/IconVerticalSolidList"/>
    <dgm:cxn modelId="{206BEAE8-126B-40CE-9DBC-144C063A699A}" type="presParOf" srcId="{12E99A3D-BA8C-4BBF-B1C2-5A65F11C1060}" destId="{BB313CCE-94DD-4D21-8FA4-4CAC593DAFF6}" srcOrd="0" destOrd="0" presId="urn:microsoft.com/office/officeart/2018/2/layout/IconVerticalSolidList"/>
    <dgm:cxn modelId="{B240B74F-1E5E-4ADB-9984-F9037A3120CB}" type="presParOf" srcId="{BB313CCE-94DD-4D21-8FA4-4CAC593DAFF6}" destId="{AE1B47EF-C513-4596-8D66-475386CFB16F}" srcOrd="0" destOrd="0" presId="urn:microsoft.com/office/officeart/2018/2/layout/IconVerticalSolidList"/>
    <dgm:cxn modelId="{E65F895A-9A01-4360-A1CD-8883912C0E35}" type="presParOf" srcId="{BB313CCE-94DD-4D21-8FA4-4CAC593DAFF6}" destId="{FFC56757-53E6-4836-BED3-750932C810F5}" srcOrd="1" destOrd="0" presId="urn:microsoft.com/office/officeart/2018/2/layout/IconVerticalSolidList"/>
    <dgm:cxn modelId="{32CD0A17-27BE-43E8-8FC9-D1FC0DC06640}" type="presParOf" srcId="{BB313CCE-94DD-4D21-8FA4-4CAC593DAFF6}" destId="{EAD485BF-51D8-4143-B25E-0ECEC0741096}" srcOrd="2" destOrd="0" presId="urn:microsoft.com/office/officeart/2018/2/layout/IconVerticalSolidList"/>
    <dgm:cxn modelId="{92E5AE36-D0EF-4745-8B8B-2C43ADFD1CA3}" type="presParOf" srcId="{BB313CCE-94DD-4D21-8FA4-4CAC593DAFF6}" destId="{27717386-93CE-45FB-A96A-2E64B0BDA784}" srcOrd="3" destOrd="0" presId="urn:microsoft.com/office/officeart/2018/2/layout/IconVerticalSolidList"/>
    <dgm:cxn modelId="{0DED9F19-2D2F-4FF8-B7B0-41CB7184B6B0}" type="presParOf" srcId="{12E99A3D-BA8C-4BBF-B1C2-5A65F11C1060}" destId="{FBB0570E-52BF-494D-93B6-5EA53EC27814}" srcOrd="1" destOrd="0" presId="urn:microsoft.com/office/officeart/2018/2/layout/IconVerticalSolidList"/>
    <dgm:cxn modelId="{101290CE-53F4-436C-B27C-6664E729324E}" type="presParOf" srcId="{12E99A3D-BA8C-4BBF-B1C2-5A65F11C1060}" destId="{10D61ECB-7F19-41D3-9B92-FECA2DFD7A6A}" srcOrd="2" destOrd="0" presId="urn:microsoft.com/office/officeart/2018/2/layout/IconVerticalSolidList"/>
    <dgm:cxn modelId="{39961342-2394-4528-87BD-AB7263DA3AA3}" type="presParOf" srcId="{10D61ECB-7F19-41D3-9B92-FECA2DFD7A6A}" destId="{79BED48C-416C-4E5D-B15A-32257056916B}" srcOrd="0" destOrd="0" presId="urn:microsoft.com/office/officeart/2018/2/layout/IconVerticalSolidList"/>
    <dgm:cxn modelId="{EB0B7F15-0963-4531-BFB5-47EABCACC675}" type="presParOf" srcId="{10D61ECB-7F19-41D3-9B92-FECA2DFD7A6A}" destId="{37B3277D-280A-480A-8B78-1BBFE997131E}" srcOrd="1" destOrd="0" presId="urn:microsoft.com/office/officeart/2018/2/layout/IconVerticalSolidList"/>
    <dgm:cxn modelId="{AAB34ADC-F457-4F06-8CC4-9B0061356A42}" type="presParOf" srcId="{10D61ECB-7F19-41D3-9B92-FECA2DFD7A6A}" destId="{175E0C5F-8A7D-4C53-B5AD-8AEC45EA6AED}" srcOrd="2" destOrd="0" presId="urn:microsoft.com/office/officeart/2018/2/layout/IconVerticalSolidList"/>
    <dgm:cxn modelId="{8AD93A7C-E313-4DC4-93AC-515E0EC0145E}" type="presParOf" srcId="{10D61ECB-7F19-41D3-9B92-FECA2DFD7A6A}" destId="{BE8D16F5-A907-4D63-B14F-43B827D92AB2}" srcOrd="3" destOrd="0" presId="urn:microsoft.com/office/officeart/2018/2/layout/IconVerticalSolidList"/>
    <dgm:cxn modelId="{FD1142A3-9DDE-42A7-9820-EF8B4E150B4D}" type="presParOf" srcId="{10D61ECB-7F19-41D3-9B92-FECA2DFD7A6A}" destId="{F2160432-7681-4C70-92C3-5BB56CAC653D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F1D896-9112-4004-BE0A-91D9B618A99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2962118-E0F8-4288-909F-810DFE4A43D3}">
      <dgm:prSet/>
      <dgm:spPr/>
      <dgm:t>
        <a:bodyPr/>
        <a:lstStyle/>
        <a:p>
          <a:r>
            <a:rPr lang="es-MX"/>
            <a:t>Total de unidades en el país</a:t>
          </a:r>
          <a:endParaRPr lang="en-US"/>
        </a:p>
      </dgm:t>
    </dgm:pt>
    <dgm:pt modelId="{6BF54EE4-06F8-4564-81A7-B06DEC0D8CE5}" type="parTrans" cxnId="{6940FB7A-E97F-4170-B4D0-7AFCFF2383A3}">
      <dgm:prSet/>
      <dgm:spPr/>
      <dgm:t>
        <a:bodyPr/>
        <a:lstStyle/>
        <a:p>
          <a:endParaRPr lang="en-US"/>
        </a:p>
      </dgm:t>
    </dgm:pt>
    <dgm:pt modelId="{99DB8F50-9999-4502-A464-5773EB720565}" type="sibTrans" cxnId="{6940FB7A-E97F-4170-B4D0-7AFCFF2383A3}">
      <dgm:prSet/>
      <dgm:spPr/>
      <dgm:t>
        <a:bodyPr/>
        <a:lstStyle/>
        <a:p>
          <a:endParaRPr lang="en-US"/>
        </a:p>
      </dgm:t>
    </dgm:pt>
    <dgm:pt modelId="{45EDB6D6-FE9F-425D-B0EC-05F03A2A2143}">
      <dgm:prSet/>
      <dgm:spPr/>
      <dgm:t>
        <a:bodyPr/>
        <a:lstStyle/>
        <a:p>
          <a:r>
            <a:rPr lang="es-MX"/>
            <a:t>Centros de salud de primer nivel de atención</a:t>
          </a:r>
          <a:endParaRPr lang="en-US"/>
        </a:p>
      </dgm:t>
    </dgm:pt>
    <dgm:pt modelId="{5A1BD74F-3C56-480F-A151-B6D57B0A31FC}" type="parTrans" cxnId="{4D84A558-6D8A-4211-960B-8D64F35D07E4}">
      <dgm:prSet/>
      <dgm:spPr/>
      <dgm:t>
        <a:bodyPr/>
        <a:lstStyle/>
        <a:p>
          <a:endParaRPr lang="en-US"/>
        </a:p>
      </dgm:t>
    </dgm:pt>
    <dgm:pt modelId="{A5F840A7-A6CE-4BA7-80E2-FC2EC9F7466A}" type="sibTrans" cxnId="{4D84A558-6D8A-4211-960B-8D64F35D07E4}">
      <dgm:prSet/>
      <dgm:spPr/>
      <dgm:t>
        <a:bodyPr/>
        <a:lstStyle/>
        <a:p>
          <a:endParaRPr lang="en-US"/>
        </a:p>
      </dgm:t>
    </dgm:pt>
    <dgm:pt modelId="{CCEDA1A4-0F15-4BC3-AEC6-1D1992A8007A}">
      <dgm:prSet/>
      <dgm:spPr/>
      <dgm:t>
        <a:bodyPr/>
        <a:lstStyle/>
        <a:p>
          <a:r>
            <a:rPr lang="es-MX"/>
            <a:t>Hospitales de segundo y tercer nivel</a:t>
          </a:r>
          <a:endParaRPr lang="en-US"/>
        </a:p>
      </dgm:t>
    </dgm:pt>
    <dgm:pt modelId="{AB83BCF8-14E8-4067-9C89-76CF6FFEE69D}" type="parTrans" cxnId="{F5B6E624-1994-434F-BD6C-84AF325C813A}">
      <dgm:prSet/>
      <dgm:spPr/>
      <dgm:t>
        <a:bodyPr/>
        <a:lstStyle/>
        <a:p>
          <a:endParaRPr lang="en-US"/>
        </a:p>
      </dgm:t>
    </dgm:pt>
    <dgm:pt modelId="{A9C0CE00-87E8-4AD2-A98A-0B02A12EBC1E}" type="sibTrans" cxnId="{F5B6E624-1994-434F-BD6C-84AF325C813A}">
      <dgm:prSet/>
      <dgm:spPr/>
      <dgm:t>
        <a:bodyPr/>
        <a:lstStyle/>
        <a:p>
          <a:endParaRPr lang="en-US"/>
        </a:p>
      </dgm:t>
    </dgm:pt>
    <dgm:pt modelId="{D5DF3BAF-E619-4081-BCB0-E7EE98D4CB77}">
      <dgm:prSet/>
      <dgm:spPr/>
      <dgm:t>
        <a:bodyPr/>
        <a:lstStyle/>
        <a:p>
          <a:r>
            <a:rPr lang="es-MX"/>
            <a:t>Notificación de Ocurrencia de casos nuevos de influenza en las primeras 24 horas desde su detección a la plataforma SISVEFLU</a:t>
          </a:r>
          <a:endParaRPr lang="en-US"/>
        </a:p>
      </dgm:t>
    </dgm:pt>
    <dgm:pt modelId="{FEBEDEE5-04B9-410D-8CE3-473132485B70}" type="parTrans" cxnId="{E83F93B9-55F5-4B2D-94E7-2038990C5679}">
      <dgm:prSet/>
      <dgm:spPr/>
      <dgm:t>
        <a:bodyPr/>
        <a:lstStyle/>
        <a:p>
          <a:endParaRPr lang="en-US"/>
        </a:p>
      </dgm:t>
    </dgm:pt>
    <dgm:pt modelId="{9E07E321-2533-4C28-AD35-D1CB702BBAB4}" type="sibTrans" cxnId="{E83F93B9-55F5-4B2D-94E7-2038990C5679}">
      <dgm:prSet/>
      <dgm:spPr/>
      <dgm:t>
        <a:bodyPr/>
        <a:lstStyle/>
        <a:p>
          <a:endParaRPr lang="en-US"/>
        </a:p>
      </dgm:t>
    </dgm:pt>
    <dgm:pt modelId="{84F2EE50-B0EF-40F2-9452-6B0422A218ED}" type="pres">
      <dgm:prSet presAssocID="{17F1D896-9112-4004-BE0A-91D9B618A993}" presName="linear" presStyleCnt="0">
        <dgm:presLayoutVars>
          <dgm:animLvl val="lvl"/>
          <dgm:resizeHandles val="exact"/>
        </dgm:presLayoutVars>
      </dgm:prSet>
      <dgm:spPr/>
    </dgm:pt>
    <dgm:pt modelId="{A6463AA5-C390-4F49-8F0D-D8FF5C3AFB99}" type="pres">
      <dgm:prSet presAssocID="{C2962118-E0F8-4288-909F-810DFE4A43D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ADF040E-F5A0-4013-9240-A075822FF8AB}" type="pres">
      <dgm:prSet presAssocID="{C2962118-E0F8-4288-909F-810DFE4A43D3}" presName="childText" presStyleLbl="revTx" presStyleIdx="0" presStyleCnt="1">
        <dgm:presLayoutVars>
          <dgm:bulletEnabled val="1"/>
        </dgm:presLayoutVars>
      </dgm:prSet>
      <dgm:spPr/>
    </dgm:pt>
    <dgm:pt modelId="{69AC50E4-D488-4F22-8315-2F1C9FF913DE}" type="pres">
      <dgm:prSet presAssocID="{D5DF3BAF-E619-4081-BCB0-E7EE98D4CB77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93398C02-23E0-480B-BD3B-A564189CE9FB}" type="presOf" srcId="{D5DF3BAF-E619-4081-BCB0-E7EE98D4CB77}" destId="{69AC50E4-D488-4F22-8315-2F1C9FF913DE}" srcOrd="0" destOrd="0" presId="urn:microsoft.com/office/officeart/2005/8/layout/vList2"/>
    <dgm:cxn modelId="{F5B6E624-1994-434F-BD6C-84AF325C813A}" srcId="{C2962118-E0F8-4288-909F-810DFE4A43D3}" destId="{CCEDA1A4-0F15-4BC3-AEC6-1D1992A8007A}" srcOrd="1" destOrd="0" parTransId="{AB83BCF8-14E8-4067-9C89-76CF6FFEE69D}" sibTransId="{A9C0CE00-87E8-4AD2-A98A-0B02A12EBC1E}"/>
    <dgm:cxn modelId="{328BC448-C0AB-4A53-9D35-64CDF5921948}" type="presOf" srcId="{17F1D896-9112-4004-BE0A-91D9B618A993}" destId="{84F2EE50-B0EF-40F2-9452-6B0422A218ED}" srcOrd="0" destOrd="0" presId="urn:microsoft.com/office/officeart/2005/8/layout/vList2"/>
    <dgm:cxn modelId="{4D84A558-6D8A-4211-960B-8D64F35D07E4}" srcId="{C2962118-E0F8-4288-909F-810DFE4A43D3}" destId="{45EDB6D6-FE9F-425D-B0EC-05F03A2A2143}" srcOrd="0" destOrd="0" parTransId="{5A1BD74F-3C56-480F-A151-B6D57B0A31FC}" sibTransId="{A5F840A7-A6CE-4BA7-80E2-FC2EC9F7466A}"/>
    <dgm:cxn modelId="{6940FB7A-E97F-4170-B4D0-7AFCFF2383A3}" srcId="{17F1D896-9112-4004-BE0A-91D9B618A993}" destId="{C2962118-E0F8-4288-909F-810DFE4A43D3}" srcOrd="0" destOrd="0" parTransId="{6BF54EE4-06F8-4564-81A7-B06DEC0D8CE5}" sibTransId="{99DB8F50-9999-4502-A464-5773EB720565}"/>
    <dgm:cxn modelId="{FA523BB4-625A-4FB8-B0A0-42A0803F53D5}" type="presOf" srcId="{C2962118-E0F8-4288-909F-810DFE4A43D3}" destId="{A6463AA5-C390-4F49-8F0D-D8FF5C3AFB99}" srcOrd="0" destOrd="0" presId="urn:microsoft.com/office/officeart/2005/8/layout/vList2"/>
    <dgm:cxn modelId="{E83F93B9-55F5-4B2D-94E7-2038990C5679}" srcId="{17F1D896-9112-4004-BE0A-91D9B618A993}" destId="{D5DF3BAF-E619-4081-BCB0-E7EE98D4CB77}" srcOrd="1" destOrd="0" parTransId="{FEBEDEE5-04B9-410D-8CE3-473132485B70}" sibTransId="{9E07E321-2533-4C28-AD35-D1CB702BBAB4}"/>
    <dgm:cxn modelId="{BFF6E5EE-78A3-4A0A-BF29-53E60C8434B4}" type="presOf" srcId="{CCEDA1A4-0F15-4BC3-AEC6-1D1992A8007A}" destId="{0ADF040E-F5A0-4013-9240-A075822FF8AB}" srcOrd="0" destOrd="1" presId="urn:microsoft.com/office/officeart/2005/8/layout/vList2"/>
    <dgm:cxn modelId="{935AA6F3-5A18-43AC-9789-8FEB9EDB924F}" type="presOf" srcId="{45EDB6D6-FE9F-425D-B0EC-05F03A2A2143}" destId="{0ADF040E-F5A0-4013-9240-A075822FF8AB}" srcOrd="0" destOrd="0" presId="urn:microsoft.com/office/officeart/2005/8/layout/vList2"/>
    <dgm:cxn modelId="{51417AED-BA69-4B7D-B962-0DE90B910C2C}" type="presParOf" srcId="{84F2EE50-B0EF-40F2-9452-6B0422A218ED}" destId="{A6463AA5-C390-4F49-8F0D-D8FF5C3AFB99}" srcOrd="0" destOrd="0" presId="urn:microsoft.com/office/officeart/2005/8/layout/vList2"/>
    <dgm:cxn modelId="{EA161BBA-8834-4632-BBDB-0952B0F8BFAE}" type="presParOf" srcId="{84F2EE50-B0EF-40F2-9452-6B0422A218ED}" destId="{0ADF040E-F5A0-4013-9240-A075822FF8AB}" srcOrd="1" destOrd="0" presId="urn:microsoft.com/office/officeart/2005/8/layout/vList2"/>
    <dgm:cxn modelId="{F697E969-42A8-42A8-B9AD-EC0BFB49BA2A}" type="presParOf" srcId="{84F2EE50-B0EF-40F2-9452-6B0422A218ED}" destId="{69AC50E4-D488-4F22-8315-2F1C9FF913D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F15BFC-7DAD-48F4-A33C-2D209F84C5A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133A090-53A0-49AB-9B04-EEE0F2491B15}">
      <dgm:prSet/>
      <dgm:spPr/>
      <dgm:t>
        <a:bodyPr/>
        <a:lstStyle/>
        <a:p>
          <a:r>
            <a:rPr lang="es-MX"/>
            <a:t>Vigilancia epidemiológica de Infecciones Respiratorias Agudas Graves por virus respiratorios.</a:t>
          </a:r>
          <a:endParaRPr lang="en-US"/>
        </a:p>
      </dgm:t>
    </dgm:pt>
    <dgm:pt modelId="{881F4098-DDB6-42E0-A521-6A344F755DF0}" type="parTrans" cxnId="{B5535286-7E9A-4DC7-938D-6AB9F67E417B}">
      <dgm:prSet/>
      <dgm:spPr/>
      <dgm:t>
        <a:bodyPr/>
        <a:lstStyle/>
        <a:p>
          <a:endParaRPr lang="en-US"/>
        </a:p>
      </dgm:t>
    </dgm:pt>
    <dgm:pt modelId="{6DD35BA2-B59E-4B6D-B4DC-D3A59BF3E36A}" type="sibTrans" cxnId="{B5535286-7E9A-4DC7-938D-6AB9F67E417B}">
      <dgm:prSet/>
      <dgm:spPr/>
      <dgm:t>
        <a:bodyPr/>
        <a:lstStyle/>
        <a:p>
          <a:endParaRPr lang="en-US"/>
        </a:p>
      </dgm:t>
    </dgm:pt>
    <dgm:pt modelId="{2AAED6DC-32D4-439A-8C22-2E09E43867BC}">
      <dgm:prSet/>
      <dgm:spPr/>
      <dgm:t>
        <a:bodyPr/>
        <a:lstStyle/>
        <a:p>
          <a:r>
            <a:rPr lang="es-MX"/>
            <a:t>Comportamiento epidemiológico de la influenza en el país para orientar las medidas de prevención y control.</a:t>
          </a:r>
          <a:endParaRPr lang="en-US"/>
        </a:p>
      </dgm:t>
    </dgm:pt>
    <dgm:pt modelId="{C53C2A2B-C30E-4C13-94CD-4829B3AFA59E}" type="parTrans" cxnId="{D1FC8403-4E5D-48B9-A4BB-0E8CA08D1302}">
      <dgm:prSet/>
      <dgm:spPr/>
      <dgm:t>
        <a:bodyPr/>
        <a:lstStyle/>
        <a:p>
          <a:endParaRPr lang="en-US"/>
        </a:p>
      </dgm:t>
    </dgm:pt>
    <dgm:pt modelId="{EB124A32-801F-457E-85EC-E8226D8FE026}" type="sibTrans" cxnId="{D1FC8403-4E5D-48B9-A4BB-0E8CA08D1302}">
      <dgm:prSet/>
      <dgm:spPr/>
      <dgm:t>
        <a:bodyPr/>
        <a:lstStyle/>
        <a:p>
          <a:endParaRPr lang="en-US"/>
        </a:p>
      </dgm:t>
    </dgm:pt>
    <dgm:pt modelId="{70A3C0A2-93CB-40DE-8A4D-37481D9BBDDD}">
      <dgm:prSet/>
      <dgm:spPr/>
      <dgm:t>
        <a:bodyPr/>
        <a:lstStyle/>
        <a:p>
          <a:r>
            <a:rPr lang="es-MX"/>
            <a:t>Identificar los tipos y subtipos de virus de influenza, así como otros agentes virales que circulan en México.</a:t>
          </a:r>
          <a:endParaRPr lang="en-US"/>
        </a:p>
      </dgm:t>
    </dgm:pt>
    <dgm:pt modelId="{A17151DE-6604-4BC1-8BEC-C729789082B5}" type="parTrans" cxnId="{A19783A8-0FFB-44D9-96AC-8886FA170CF5}">
      <dgm:prSet/>
      <dgm:spPr/>
      <dgm:t>
        <a:bodyPr/>
        <a:lstStyle/>
        <a:p>
          <a:endParaRPr lang="en-US"/>
        </a:p>
      </dgm:t>
    </dgm:pt>
    <dgm:pt modelId="{D0A9D80E-AC91-4AAA-B5E7-41E803DC3FB3}" type="sibTrans" cxnId="{A19783A8-0FFB-44D9-96AC-8886FA170CF5}">
      <dgm:prSet/>
      <dgm:spPr/>
      <dgm:t>
        <a:bodyPr/>
        <a:lstStyle/>
        <a:p>
          <a:endParaRPr lang="en-US"/>
        </a:p>
      </dgm:t>
    </dgm:pt>
    <dgm:pt modelId="{2D421240-E9D7-4E61-943A-A7984108D2A4}">
      <dgm:prSet/>
      <dgm:spPr/>
      <dgm:t>
        <a:bodyPr/>
        <a:lstStyle/>
        <a:p>
          <a:r>
            <a:rPr lang="es-MX"/>
            <a:t>Identificar grupos y áreas de riesgo.</a:t>
          </a:r>
          <a:endParaRPr lang="en-US"/>
        </a:p>
      </dgm:t>
    </dgm:pt>
    <dgm:pt modelId="{254EE821-8F6F-4AB9-B073-2AF7BC915886}" type="parTrans" cxnId="{999EF684-5E9D-4B95-A401-307BFEAF02A3}">
      <dgm:prSet/>
      <dgm:spPr/>
      <dgm:t>
        <a:bodyPr/>
        <a:lstStyle/>
        <a:p>
          <a:endParaRPr lang="en-US"/>
        </a:p>
      </dgm:t>
    </dgm:pt>
    <dgm:pt modelId="{95FE6011-BD54-43BC-8FE0-E86672F465EC}" type="sibTrans" cxnId="{999EF684-5E9D-4B95-A401-307BFEAF02A3}">
      <dgm:prSet/>
      <dgm:spPr/>
      <dgm:t>
        <a:bodyPr/>
        <a:lstStyle/>
        <a:p>
          <a:endParaRPr lang="en-US"/>
        </a:p>
      </dgm:t>
    </dgm:pt>
    <dgm:pt modelId="{C2713774-D0EF-4D07-9F24-D17D29F7CE74}">
      <dgm:prSet/>
      <dgm:spPr/>
      <dgm:t>
        <a:bodyPr/>
        <a:lstStyle/>
        <a:p>
          <a:r>
            <a:rPr lang="es-MX"/>
            <a:t>Promover la difusión y uso de la información epidemiológica para la toma de decisiones.</a:t>
          </a:r>
          <a:endParaRPr lang="en-US"/>
        </a:p>
      </dgm:t>
    </dgm:pt>
    <dgm:pt modelId="{A1FBB6E3-1A82-4789-9DEC-AB22EED23A59}" type="parTrans" cxnId="{D7CA0105-3365-4375-925A-067E5E393122}">
      <dgm:prSet/>
      <dgm:spPr/>
      <dgm:t>
        <a:bodyPr/>
        <a:lstStyle/>
        <a:p>
          <a:endParaRPr lang="en-US"/>
        </a:p>
      </dgm:t>
    </dgm:pt>
    <dgm:pt modelId="{AB3CC96D-757F-4810-A4A0-6C8E5C9112FC}" type="sibTrans" cxnId="{D7CA0105-3365-4375-925A-067E5E393122}">
      <dgm:prSet/>
      <dgm:spPr/>
      <dgm:t>
        <a:bodyPr/>
        <a:lstStyle/>
        <a:p>
          <a:endParaRPr lang="en-US"/>
        </a:p>
      </dgm:t>
    </dgm:pt>
    <dgm:pt modelId="{A91CA389-6DE6-4DDE-BD0A-3CA17311A828}">
      <dgm:prSet/>
      <dgm:spPr/>
      <dgm:t>
        <a:bodyPr/>
        <a:lstStyle/>
        <a:p>
          <a:r>
            <a:rPr lang="es-MX"/>
            <a:t>Conformar grupos multidisciplinarios y multisectoriales que permitan evaluar en forma permanente las medidas de control de influenza.</a:t>
          </a:r>
          <a:endParaRPr lang="en-US"/>
        </a:p>
      </dgm:t>
    </dgm:pt>
    <dgm:pt modelId="{5246D079-5752-44C4-80E6-4C16E1A916FD}" type="parTrans" cxnId="{D787EEE1-CBC9-4A69-AD44-FD0D85488B07}">
      <dgm:prSet/>
      <dgm:spPr/>
      <dgm:t>
        <a:bodyPr/>
        <a:lstStyle/>
        <a:p>
          <a:endParaRPr lang="en-US"/>
        </a:p>
      </dgm:t>
    </dgm:pt>
    <dgm:pt modelId="{E3D93A37-79A6-4DDA-905C-F0B9262AE878}" type="sibTrans" cxnId="{D787EEE1-CBC9-4A69-AD44-FD0D85488B07}">
      <dgm:prSet/>
      <dgm:spPr/>
      <dgm:t>
        <a:bodyPr/>
        <a:lstStyle/>
        <a:p>
          <a:endParaRPr lang="en-US"/>
        </a:p>
      </dgm:t>
    </dgm:pt>
    <dgm:pt modelId="{F5D5774A-112B-4A51-9652-CA03E9D9ABB2}" type="pres">
      <dgm:prSet presAssocID="{D8F15BFC-7DAD-48F4-A33C-2D209F84C5A1}" presName="diagram" presStyleCnt="0">
        <dgm:presLayoutVars>
          <dgm:dir/>
          <dgm:resizeHandles val="exact"/>
        </dgm:presLayoutVars>
      </dgm:prSet>
      <dgm:spPr/>
    </dgm:pt>
    <dgm:pt modelId="{9C2D9276-8436-48ED-83CB-8A4DF65FA19D}" type="pres">
      <dgm:prSet presAssocID="{6133A090-53A0-49AB-9B04-EEE0F2491B15}" presName="node" presStyleLbl="node1" presStyleIdx="0" presStyleCnt="6">
        <dgm:presLayoutVars>
          <dgm:bulletEnabled val="1"/>
        </dgm:presLayoutVars>
      </dgm:prSet>
      <dgm:spPr/>
    </dgm:pt>
    <dgm:pt modelId="{AAA49B57-0AC4-4363-881D-921209C0BE63}" type="pres">
      <dgm:prSet presAssocID="{6DD35BA2-B59E-4B6D-B4DC-D3A59BF3E36A}" presName="sibTrans" presStyleCnt="0"/>
      <dgm:spPr/>
    </dgm:pt>
    <dgm:pt modelId="{57B5DA0C-6F4A-4C0F-A5EB-B62E6D3D6C7A}" type="pres">
      <dgm:prSet presAssocID="{2AAED6DC-32D4-439A-8C22-2E09E43867BC}" presName="node" presStyleLbl="node1" presStyleIdx="1" presStyleCnt="6">
        <dgm:presLayoutVars>
          <dgm:bulletEnabled val="1"/>
        </dgm:presLayoutVars>
      </dgm:prSet>
      <dgm:spPr/>
    </dgm:pt>
    <dgm:pt modelId="{0BBA3ABF-68ED-4439-9A51-311DA518A077}" type="pres">
      <dgm:prSet presAssocID="{EB124A32-801F-457E-85EC-E8226D8FE026}" presName="sibTrans" presStyleCnt="0"/>
      <dgm:spPr/>
    </dgm:pt>
    <dgm:pt modelId="{ADEB8AB2-A521-4FCE-9E93-A9872697DF7F}" type="pres">
      <dgm:prSet presAssocID="{70A3C0A2-93CB-40DE-8A4D-37481D9BBDDD}" presName="node" presStyleLbl="node1" presStyleIdx="2" presStyleCnt="6">
        <dgm:presLayoutVars>
          <dgm:bulletEnabled val="1"/>
        </dgm:presLayoutVars>
      </dgm:prSet>
      <dgm:spPr/>
    </dgm:pt>
    <dgm:pt modelId="{A87D0D36-78F1-4DA1-88A2-3C16B1BBE213}" type="pres">
      <dgm:prSet presAssocID="{D0A9D80E-AC91-4AAA-B5E7-41E803DC3FB3}" presName="sibTrans" presStyleCnt="0"/>
      <dgm:spPr/>
    </dgm:pt>
    <dgm:pt modelId="{597182A2-058F-4CA6-B81C-7BFED53B6011}" type="pres">
      <dgm:prSet presAssocID="{2D421240-E9D7-4E61-943A-A7984108D2A4}" presName="node" presStyleLbl="node1" presStyleIdx="3" presStyleCnt="6">
        <dgm:presLayoutVars>
          <dgm:bulletEnabled val="1"/>
        </dgm:presLayoutVars>
      </dgm:prSet>
      <dgm:spPr/>
    </dgm:pt>
    <dgm:pt modelId="{FFBE120D-78A0-4898-BB9B-F370C38E4590}" type="pres">
      <dgm:prSet presAssocID="{95FE6011-BD54-43BC-8FE0-E86672F465EC}" presName="sibTrans" presStyleCnt="0"/>
      <dgm:spPr/>
    </dgm:pt>
    <dgm:pt modelId="{90D4E5DC-E54A-4BEA-9E91-8C5FFF3B4A9E}" type="pres">
      <dgm:prSet presAssocID="{C2713774-D0EF-4D07-9F24-D17D29F7CE74}" presName="node" presStyleLbl="node1" presStyleIdx="4" presStyleCnt="6">
        <dgm:presLayoutVars>
          <dgm:bulletEnabled val="1"/>
        </dgm:presLayoutVars>
      </dgm:prSet>
      <dgm:spPr/>
    </dgm:pt>
    <dgm:pt modelId="{365D7198-BA4F-4B50-9F84-54F153DC09A5}" type="pres">
      <dgm:prSet presAssocID="{AB3CC96D-757F-4810-A4A0-6C8E5C9112FC}" presName="sibTrans" presStyleCnt="0"/>
      <dgm:spPr/>
    </dgm:pt>
    <dgm:pt modelId="{16B55959-FA3F-40BC-ADC4-1B54E8AE153D}" type="pres">
      <dgm:prSet presAssocID="{A91CA389-6DE6-4DDE-BD0A-3CA17311A828}" presName="node" presStyleLbl="node1" presStyleIdx="5" presStyleCnt="6">
        <dgm:presLayoutVars>
          <dgm:bulletEnabled val="1"/>
        </dgm:presLayoutVars>
      </dgm:prSet>
      <dgm:spPr/>
    </dgm:pt>
  </dgm:ptLst>
  <dgm:cxnLst>
    <dgm:cxn modelId="{D1FC8403-4E5D-48B9-A4BB-0E8CA08D1302}" srcId="{D8F15BFC-7DAD-48F4-A33C-2D209F84C5A1}" destId="{2AAED6DC-32D4-439A-8C22-2E09E43867BC}" srcOrd="1" destOrd="0" parTransId="{C53C2A2B-C30E-4C13-94CD-4829B3AFA59E}" sibTransId="{EB124A32-801F-457E-85EC-E8226D8FE026}"/>
    <dgm:cxn modelId="{D7CA0105-3365-4375-925A-067E5E393122}" srcId="{D8F15BFC-7DAD-48F4-A33C-2D209F84C5A1}" destId="{C2713774-D0EF-4D07-9F24-D17D29F7CE74}" srcOrd="4" destOrd="0" parTransId="{A1FBB6E3-1A82-4789-9DEC-AB22EED23A59}" sibTransId="{AB3CC96D-757F-4810-A4A0-6C8E5C9112FC}"/>
    <dgm:cxn modelId="{7377263E-4D09-48B8-B017-2D143E055FC7}" type="presOf" srcId="{2D421240-E9D7-4E61-943A-A7984108D2A4}" destId="{597182A2-058F-4CA6-B81C-7BFED53B6011}" srcOrd="0" destOrd="0" presId="urn:microsoft.com/office/officeart/2005/8/layout/default"/>
    <dgm:cxn modelId="{999EF684-5E9D-4B95-A401-307BFEAF02A3}" srcId="{D8F15BFC-7DAD-48F4-A33C-2D209F84C5A1}" destId="{2D421240-E9D7-4E61-943A-A7984108D2A4}" srcOrd="3" destOrd="0" parTransId="{254EE821-8F6F-4AB9-B073-2AF7BC915886}" sibTransId="{95FE6011-BD54-43BC-8FE0-E86672F465EC}"/>
    <dgm:cxn modelId="{B5535286-7E9A-4DC7-938D-6AB9F67E417B}" srcId="{D8F15BFC-7DAD-48F4-A33C-2D209F84C5A1}" destId="{6133A090-53A0-49AB-9B04-EEE0F2491B15}" srcOrd="0" destOrd="0" parTransId="{881F4098-DDB6-42E0-A521-6A344F755DF0}" sibTransId="{6DD35BA2-B59E-4B6D-B4DC-D3A59BF3E36A}"/>
    <dgm:cxn modelId="{4D9FA18B-A49C-4C5E-8935-2D2495913A9C}" type="presOf" srcId="{A91CA389-6DE6-4DDE-BD0A-3CA17311A828}" destId="{16B55959-FA3F-40BC-ADC4-1B54E8AE153D}" srcOrd="0" destOrd="0" presId="urn:microsoft.com/office/officeart/2005/8/layout/default"/>
    <dgm:cxn modelId="{C9AFF393-1452-4AD2-BE09-3F82C889933D}" type="presOf" srcId="{6133A090-53A0-49AB-9B04-EEE0F2491B15}" destId="{9C2D9276-8436-48ED-83CB-8A4DF65FA19D}" srcOrd="0" destOrd="0" presId="urn:microsoft.com/office/officeart/2005/8/layout/default"/>
    <dgm:cxn modelId="{A19783A8-0FFB-44D9-96AC-8886FA170CF5}" srcId="{D8F15BFC-7DAD-48F4-A33C-2D209F84C5A1}" destId="{70A3C0A2-93CB-40DE-8A4D-37481D9BBDDD}" srcOrd="2" destOrd="0" parTransId="{A17151DE-6604-4BC1-8BEC-C729789082B5}" sibTransId="{D0A9D80E-AC91-4AAA-B5E7-41E803DC3FB3}"/>
    <dgm:cxn modelId="{D787EEE1-CBC9-4A69-AD44-FD0D85488B07}" srcId="{D8F15BFC-7DAD-48F4-A33C-2D209F84C5A1}" destId="{A91CA389-6DE6-4DDE-BD0A-3CA17311A828}" srcOrd="5" destOrd="0" parTransId="{5246D079-5752-44C4-80E6-4C16E1A916FD}" sibTransId="{E3D93A37-79A6-4DDA-905C-F0B9262AE878}"/>
    <dgm:cxn modelId="{8A99F0E4-3A7A-4067-911C-937EDEDAECE2}" type="presOf" srcId="{70A3C0A2-93CB-40DE-8A4D-37481D9BBDDD}" destId="{ADEB8AB2-A521-4FCE-9E93-A9872697DF7F}" srcOrd="0" destOrd="0" presId="urn:microsoft.com/office/officeart/2005/8/layout/default"/>
    <dgm:cxn modelId="{8257CFEB-3670-431B-BD0C-C5566C74B374}" type="presOf" srcId="{D8F15BFC-7DAD-48F4-A33C-2D209F84C5A1}" destId="{F5D5774A-112B-4A51-9652-CA03E9D9ABB2}" srcOrd="0" destOrd="0" presId="urn:microsoft.com/office/officeart/2005/8/layout/default"/>
    <dgm:cxn modelId="{D1ED60F7-D474-457C-82E6-B41D87250A61}" type="presOf" srcId="{2AAED6DC-32D4-439A-8C22-2E09E43867BC}" destId="{57B5DA0C-6F4A-4C0F-A5EB-B62E6D3D6C7A}" srcOrd="0" destOrd="0" presId="urn:microsoft.com/office/officeart/2005/8/layout/default"/>
    <dgm:cxn modelId="{37316EFD-DFFB-497A-9DED-0EC8A8506645}" type="presOf" srcId="{C2713774-D0EF-4D07-9F24-D17D29F7CE74}" destId="{90D4E5DC-E54A-4BEA-9E91-8C5FFF3B4A9E}" srcOrd="0" destOrd="0" presId="urn:microsoft.com/office/officeart/2005/8/layout/default"/>
    <dgm:cxn modelId="{EBEF0A7B-9FD5-4FC0-9935-4EDBCBC9A761}" type="presParOf" srcId="{F5D5774A-112B-4A51-9652-CA03E9D9ABB2}" destId="{9C2D9276-8436-48ED-83CB-8A4DF65FA19D}" srcOrd="0" destOrd="0" presId="urn:microsoft.com/office/officeart/2005/8/layout/default"/>
    <dgm:cxn modelId="{57F9F30C-9C86-4C5B-B283-C80FFB64D7FD}" type="presParOf" srcId="{F5D5774A-112B-4A51-9652-CA03E9D9ABB2}" destId="{AAA49B57-0AC4-4363-881D-921209C0BE63}" srcOrd="1" destOrd="0" presId="urn:microsoft.com/office/officeart/2005/8/layout/default"/>
    <dgm:cxn modelId="{2844282B-655B-47CF-8D4E-7043A2972878}" type="presParOf" srcId="{F5D5774A-112B-4A51-9652-CA03E9D9ABB2}" destId="{57B5DA0C-6F4A-4C0F-A5EB-B62E6D3D6C7A}" srcOrd="2" destOrd="0" presId="urn:microsoft.com/office/officeart/2005/8/layout/default"/>
    <dgm:cxn modelId="{B73BE4EE-6063-4FB9-8D7A-2102A87DF5D5}" type="presParOf" srcId="{F5D5774A-112B-4A51-9652-CA03E9D9ABB2}" destId="{0BBA3ABF-68ED-4439-9A51-311DA518A077}" srcOrd="3" destOrd="0" presId="urn:microsoft.com/office/officeart/2005/8/layout/default"/>
    <dgm:cxn modelId="{2AE9A8AB-F575-427F-AABF-275185918896}" type="presParOf" srcId="{F5D5774A-112B-4A51-9652-CA03E9D9ABB2}" destId="{ADEB8AB2-A521-4FCE-9E93-A9872697DF7F}" srcOrd="4" destOrd="0" presId="urn:microsoft.com/office/officeart/2005/8/layout/default"/>
    <dgm:cxn modelId="{3FB88BBF-1B47-4449-84F6-CEF437D40500}" type="presParOf" srcId="{F5D5774A-112B-4A51-9652-CA03E9D9ABB2}" destId="{A87D0D36-78F1-4DA1-88A2-3C16B1BBE213}" srcOrd="5" destOrd="0" presId="urn:microsoft.com/office/officeart/2005/8/layout/default"/>
    <dgm:cxn modelId="{E3D32CEA-3F72-48E9-A697-B3784061AF8D}" type="presParOf" srcId="{F5D5774A-112B-4A51-9652-CA03E9D9ABB2}" destId="{597182A2-058F-4CA6-B81C-7BFED53B6011}" srcOrd="6" destOrd="0" presId="urn:microsoft.com/office/officeart/2005/8/layout/default"/>
    <dgm:cxn modelId="{0FE8B8B6-6C5E-49C3-BF01-316643309A14}" type="presParOf" srcId="{F5D5774A-112B-4A51-9652-CA03E9D9ABB2}" destId="{FFBE120D-78A0-4898-BB9B-F370C38E4590}" srcOrd="7" destOrd="0" presId="urn:microsoft.com/office/officeart/2005/8/layout/default"/>
    <dgm:cxn modelId="{B267CB83-3A44-47BD-A749-FB946587592B}" type="presParOf" srcId="{F5D5774A-112B-4A51-9652-CA03E9D9ABB2}" destId="{90D4E5DC-E54A-4BEA-9E91-8C5FFF3B4A9E}" srcOrd="8" destOrd="0" presId="urn:microsoft.com/office/officeart/2005/8/layout/default"/>
    <dgm:cxn modelId="{BC7F1E0F-2E1B-4F1E-9102-D7E8F06BA82B}" type="presParOf" srcId="{F5D5774A-112B-4A51-9652-CA03E9D9ABB2}" destId="{365D7198-BA4F-4B50-9F84-54F153DC09A5}" srcOrd="9" destOrd="0" presId="urn:microsoft.com/office/officeart/2005/8/layout/default"/>
    <dgm:cxn modelId="{12B9597A-CDD1-426A-A172-3162CB7F6934}" type="presParOf" srcId="{F5D5774A-112B-4A51-9652-CA03E9D9ABB2}" destId="{16B55959-FA3F-40BC-ADC4-1B54E8AE153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85F8AB-3AFA-4C09-8FA2-33C3D17BEF04}">
      <dsp:nvSpPr>
        <dsp:cNvPr id="0" name=""/>
        <dsp:cNvSpPr/>
      </dsp:nvSpPr>
      <dsp:spPr>
        <a:xfrm>
          <a:off x="0" y="78012"/>
          <a:ext cx="6513603" cy="1099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/>
            <a:t>Alertar tempranamente a los sistemas de respuesta sobre comportamientos atípicos o la aparición de nuevos virus con potencial pandémico.</a:t>
          </a:r>
          <a:endParaRPr lang="en-US" sz="2000" kern="1200"/>
        </a:p>
      </dsp:txBody>
      <dsp:txXfrm>
        <a:off x="53688" y="131700"/>
        <a:ext cx="6406227" cy="992424"/>
      </dsp:txXfrm>
    </dsp:sp>
    <dsp:sp modelId="{2B2074DE-757F-4392-AF47-C7AC315E71CE}">
      <dsp:nvSpPr>
        <dsp:cNvPr id="0" name=""/>
        <dsp:cNvSpPr/>
      </dsp:nvSpPr>
      <dsp:spPr>
        <a:xfrm>
          <a:off x="0" y="1235412"/>
          <a:ext cx="6513603" cy="1099800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/>
            <a:t>Estimar el impacto de la influenza sobre la población y los servicios de salud.</a:t>
          </a:r>
          <a:endParaRPr lang="en-US" sz="2000" kern="1200"/>
        </a:p>
      </dsp:txBody>
      <dsp:txXfrm>
        <a:off x="53688" y="1289100"/>
        <a:ext cx="6406227" cy="992424"/>
      </dsp:txXfrm>
    </dsp:sp>
    <dsp:sp modelId="{FE3ED4D6-B0E7-490A-944C-B23D2E95076C}">
      <dsp:nvSpPr>
        <dsp:cNvPr id="0" name=""/>
        <dsp:cNvSpPr/>
      </dsp:nvSpPr>
      <dsp:spPr>
        <a:xfrm>
          <a:off x="0" y="2392813"/>
          <a:ext cx="6513603" cy="109980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/>
            <a:t>Evaluar la efectividad de las intervenciones preventivas y de control.</a:t>
          </a:r>
          <a:endParaRPr lang="en-US" sz="2000" kern="1200"/>
        </a:p>
      </dsp:txBody>
      <dsp:txXfrm>
        <a:off x="53688" y="2446501"/>
        <a:ext cx="6406227" cy="992424"/>
      </dsp:txXfrm>
    </dsp:sp>
    <dsp:sp modelId="{2E42EB1E-D453-4396-B815-4B191AA0C2A5}">
      <dsp:nvSpPr>
        <dsp:cNvPr id="0" name=""/>
        <dsp:cNvSpPr/>
      </dsp:nvSpPr>
      <dsp:spPr>
        <a:xfrm>
          <a:off x="0" y="3550213"/>
          <a:ext cx="6513603" cy="1099800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/>
            <a:t>Monitorizar los tipos de virus que circulan en un país o región, sus mutaciones y su sensibilidad a los fármacos antivirales.</a:t>
          </a:r>
          <a:endParaRPr lang="en-US" sz="2000" kern="1200"/>
        </a:p>
      </dsp:txBody>
      <dsp:txXfrm>
        <a:off x="53688" y="3603901"/>
        <a:ext cx="6406227" cy="992424"/>
      </dsp:txXfrm>
    </dsp:sp>
    <dsp:sp modelId="{0F7EE219-6406-424F-AD06-EF78A327E48D}">
      <dsp:nvSpPr>
        <dsp:cNvPr id="0" name=""/>
        <dsp:cNvSpPr/>
      </dsp:nvSpPr>
      <dsp:spPr>
        <a:xfrm>
          <a:off x="0" y="4707613"/>
          <a:ext cx="6513603" cy="109980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/>
            <a:t>Clasificar las cepas virales, con el objeto de determinar la composición deseable de las vacunas contra influenza en las sucesivas temporadas de influenza. </a:t>
          </a:r>
          <a:endParaRPr lang="en-US" sz="2000" kern="1200"/>
        </a:p>
      </dsp:txBody>
      <dsp:txXfrm>
        <a:off x="53688" y="4761301"/>
        <a:ext cx="6406227" cy="9924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1B47EF-C513-4596-8D66-475386CFB16F}">
      <dsp:nvSpPr>
        <dsp:cNvPr id="0" name=""/>
        <dsp:cNvSpPr/>
      </dsp:nvSpPr>
      <dsp:spPr>
        <a:xfrm>
          <a:off x="0" y="707092"/>
          <a:ext cx="10515600" cy="13054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C56757-53E6-4836-BED3-750932C810F5}">
      <dsp:nvSpPr>
        <dsp:cNvPr id="0" name=""/>
        <dsp:cNvSpPr/>
      </dsp:nvSpPr>
      <dsp:spPr>
        <a:xfrm>
          <a:off x="394883" y="1000807"/>
          <a:ext cx="717970" cy="7179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717386-93CE-45FB-A96A-2E64B0BDA784}">
      <dsp:nvSpPr>
        <dsp:cNvPr id="0" name=""/>
        <dsp:cNvSpPr/>
      </dsp:nvSpPr>
      <dsp:spPr>
        <a:xfrm>
          <a:off x="1507738" y="707092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/>
            <a:t>La OMS propuso en 2005 utilizar la vigilancia centinela. México estableció esta estrategia a partir de 2006. </a:t>
          </a:r>
          <a:endParaRPr lang="en-US" sz="1800" kern="1200"/>
        </a:p>
      </dsp:txBody>
      <dsp:txXfrm>
        <a:off x="1507738" y="707092"/>
        <a:ext cx="9007861" cy="1305401"/>
      </dsp:txXfrm>
    </dsp:sp>
    <dsp:sp modelId="{79BED48C-416C-4E5D-B15A-32257056916B}">
      <dsp:nvSpPr>
        <dsp:cNvPr id="0" name=""/>
        <dsp:cNvSpPr/>
      </dsp:nvSpPr>
      <dsp:spPr>
        <a:xfrm>
          <a:off x="0" y="2338844"/>
          <a:ext cx="10515600" cy="13054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B3277D-280A-480A-8B78-1BBFE997131E}">
      <dsp:nvSpPr>
        <dsp:cNvPr id="0" name=""/>
        <dsp:cNvSpPr/>
      </dsp:nvSpPr>
      <dsp:spPr>
        <a:xfrm>
          <a:off x="394883" y="2632559"/>
          <a:ext cx="717970" cy="7179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8D16F5-A907-4D63-B14F-43B827D92AB2}">
      <dsp:nvSpPr>
        <dsp:cNvPr id="0" name=""/>
        <dsp:cNvSpPr/>
      </dsp:nvSpPr>
      <dsp:spPr>
        <a:xfrm>
          <a:off x="1507738" y="2338844"/>
          <a:ext cx="4732020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u="sng" kern="1200"/>
            <a:t>Vigilancia centinela</a:t>
          </a:r>
          <a:r>
            <a:rPr lang="es-MX" sz="1800" kern="1200"/>
            <a:t>: Recolección, integración, verificación y análisis de información epidemiológica, detallada en un reducido conjunto de unidades monitoras. </a:t>
          </a:r>
          <a:endParaRPr lang="en-US" sz="1800" kern="1200"/>
        </a:p>
      </dsp:txBody>
      <dsp:txXfrm>
        <a:off x="1507738" y="2338844"/>
        <a:ext cx="4732020" cy="1305401"/>
      </dsp:txXfrm>
    </dsp:sp>
    <dsp:sp modelId="{F2160432-7681-4C70-92C3-5BB56CAC653D}">
      <dsp:nvSpPr>
        <dsp:cNvPr id="0" name=""/>
        <dsp:cNvSpPr/>
      </dsp:nvSpPr>
      <dsp:spPr>
        <a:xfrm>
          <a:off x="6239758" y="2338844"/>
          <a:ext cx="427584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>
              <a:sym typeface="Wingdings" panose="05000000000000000000" pitchFamily="2" charset="2"/>
            </a:rPr>
            <a:t></a:t>
          </a:r>
          <a:r>
            <a:rPr lang="es-MX" sz="1400" kern="1200"/>
            <a:t> Información más exhaustiva y detallada con una inversión menor. </a:t>
          </a:r>
          <a:endParaRPr lang="en-US" sz="1400" kern="1200"/>
        </a:p>
      </dsp:txBody>
      <dsp:txXfrm>
        <a:off x="6239758" y="2338844"/>
        <a:ext cx="4275841" cy="13054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463AA5-C390-4F49-8F0D-D8FF5C3AFB99}">
      <dsp:nvSpPr>
        <dsp:cNvPr id="0" name=""/>
        <dsp:cNvSpPr/>
      </dsp:nvSpPr>
      <dsp:spPr>
        <a:xfrm>
          <a:off x="0" y="257562"/>
          <a:ext cx="6513603" cy="22545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/>
            <a:t>Total de unidades en el país</a:t>
          </a:r>
          <a:endParaRPr lang="en-US" sz="3200" kern="1200"/>
        </a:p>
      </dsp:txBody>
      <dsp:txXfrm>
        <a:off x="110060" y="367622"/>
        <a:ext cx="6293483" cy="2034470"/>
      </dsp:txXfrm>
    </dsp:sp>
    <dsp:sp modelId="{0ADF040E-F5A0-4013-9240-A075822FF8AB}">
      <dsp:nvSpPr>
        <dsp:cNvPr id="0" name=""/>
        <dsp:cNvSpPr/>
      </dsp:nvSpPr>
      <dsp:spPr>
        <a:xfrm>
          <a:off x="0" y="2512153"/>
          <a:ext cx="6513603" cy="861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807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2500" kern="1200"/>
            <a:t>Centros de salud de primer nivel de atención</a:t>
          </a:r>
          <a:endParaRPr lang="en-US" sz="2500" kern="120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2500" kern="1200"/>
            <a:t>Hospitales de segundo y tercer nivel</a:t>
          </a:r>
          <a:endParaRPr lang="en-US" sz="2500" kern="1200"/>
        </a:p>
      </dsp:txBody>
      <dsp:txXfrm>
        <a:off x="0" y="2512153"/>
        <a:ext cx="6513603" cy="861120"/>
      </dsp:txXfrm>
    </dsp:sp>
    <dsp:sp modelId="{69AC50E4-D488-4F22-8315-2F1C9FF913DE}">
      <dsp:nvSpPr>
        <dsp:cNvPr id="0" name=""/>
        <dsp:cNvSpPr/>
      </dsp:nvSpPr>
      <dsp:spPr>
        <a:xfrm>
          <a:off x="0" y="3373273"/>
          <a:ext cx="6513603" cy="225459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/>
            <a:t>Notificación de Ocurrencia de casos nuevos de influenza en las primeras 24 horas desde su detección a la plataforma SISVEFLU</a:t>
          </a:r>
          <a:endParaRPr lang="en-US" sz="3200" kern="1200"/>
        </a:p>
      </dsp:txBody>
      <dsp:txXfrm>
        <a:off x="110060" y="3483333"/>
        <a:ext cx="6293483" cy="20344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D9276-8436-48ED-83CB-8A4DF65FA19D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/>
            <a:t>Vigilancia epidemiológica de Infecciones Respiratorias Agudas Graves por virus respiratorios.</a:t>
          </a:r>
          <a:endParaRPr lang="en-US" sz="2100" kern="1200"/>
        </a:p>
      </dsp:txBody>
      <dsp:txXfrm>
        <a:off x="0" y="39687"/>
        <a:ext cx="3286125" cy="1971675"/>
      </dsp:txXfrm>
    </dsp:sp>
    <dsp:sp modelId="{57B5DA0C-6F4A-4C0F-A5EB-B62E6D3D6C7A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/>
            <a:t>Comportamiento epidemiológico de la influenza en el país para orientar las medidas de prevención y control.</a:t>
          </a:r>
          <a:endParaRPr lang="en-US" sz="2100" kern="1200"/>
        </a:p>
      </dsp:txBody>
      <dsp:txXfrm>
        <a:off x="3614737" y="39687"/>
        <a:ext cx="3286125" cy="1971675"/>
      </dsp:txXfrm>
    </dsp:sp>
    <dsp:sp modelId="{ADEB8AB2-A521-4FCE-9E93-A9872697DF7F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/>
            <a:t>Identificar los tipos y subtipos de virus de influenza, así como otros agentes virales que circulan en México.</a:t>
          </a:r>
          <a:endParaRPr lang="en-US" sz="2100" kern="1200"/>
        </a:p>
      </dsp:txBody>
      <dsp:txXfrm>
        <a:off x="7229475" y="39687"/>
        <a:ext cx="3286125" cy="1971675"/>
      </dsp:txXfrm>
    </dsp:sp>
    <dsp:sp modelId="{597182A2-058F-4CA6-B81C-7BFED53B6011}">
      <dsp:nvSpPr>
        <dsp:cNvPr id="0" name=""/>
        <dsp:cNvSpPr/>
      </dsp:nvSpPr>
      <dsp:spPr>
        <a:xfrm>
          <a:off x="0" y="2339975"/>
          <a:ext cx="3286125" cy="19716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/>
            <a:t>Identificar grupos y áreas de riesgo.</a:t>
          </a:r>
          <a:endParaRPr lang="en-US" sz="2100" kern="1200"/>
        </a:p>
      </dsp:txBody>
      <dsp:txXfrm>
        <a:off x="0" y="2339975"/>
        <a:ext cx="3286125" cy="1971675"/>
      </dsp:txXfrm>
    </dsp:sp>
    <dsp:sp modelId="{90D4E5DC-E54A-4BEA-9E91-8C5FFF3B4A9E}">
      <dsp:nvSpPr>
        <dsp:cNvPr id="0" name=""/>
        <dsp:cNvSpPr/>
      </dsp:nvSpPr>
      <dsp:spPr>
        <a:xfrm>
          <a:off x="3614737" y="2339975"/>
          <a:ext cx="3286125" cy="19716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/>
            <a:t>Promover la difusión y uso de la información epidemiológica para la toma de decisiones.</a:t>
          </a:r>
          <a:endParaRPr lang="en-US" sz="2100" kern="1200"/>
        </a:p>
      </dsp:txBody>
      <dsp:txXfrm>
        <a:off x="3614737" y="2339975"/>
        <a:ext cx="3286125" cy="1971675"/>
      </dsp:txXfrm>
    </dsp:sp>
    <dsp:sp modelId="{16B55959-FA3F-40BC-ADC4-1B54E8AE153D}">
      <dsp:nvSpPr>
        <dsp:cNvPr id="0" name=""/>
        <dsp:cNvSpPr/>
      </dsp:nvSpPr>
      <dsp:spPr>
        <a:xfrm>
          <a:off x="7229475" y="2339975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/>
            <a:t>Conformar grupos multidisciplinarios y multisectoriales que permitan evaluar en forma permanente las medidas de control de influenza.</a:t>
          </a:r>
          <a:endParaRPr lang="en-US" sz="2100" kern="1200"/>
        </a:p>
      </dsp:txBody>
      <dsp:txXfrm>
        <a:off x="7229475" y="2339975"/>
        <a:ext cx="3286125" cy="197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E99EA-34EF-4564-802D-BA41B372646E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7DF75-B11D-45C8-936B-3AB72A22BA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0697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altLang="es-MX" dirty="0"/>
              <a:t>Comentar que el responsable de pandemias es el tipo A , que B ha</a:t>
            </a:r>
            <a:r>
              <a:rPr lang="es-MX" altLang="es-MX" baseline="0" dirty="0"/>
              <a:t> estado </a:t>
            </a:r>
            <a:r>
              <a:rPr lang="es-MX" altLang="es-MX" baseline="0" dirty="0" err="1"/>
              <a:t>aumentanado</a:t>
            </a:r>
            <a:r>
              <a:rPr lang="es-MX" altLang="es-MX" baseline="0" dirty="0"/>
              <a:t> </a:t>
            </a:r>
            <a:r>
              <a:rPr lang="es-MX" altLang="es-MX" dirty="0"/>
              <a:t>y que el tipo C no tiene implicaciones epidemiológicas.</a:t>
            </a:r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0259ACB-5563-4A85-908C-0BA121AFF70C}" type="slidenum">
              <a:rPr lang="es-MX" altLang="es-MX">
                <a:latin typeface="Calibri" panose="020F0502020204030204" pitchFamily="34" charset="0"/>
              </a:rPr>
              <a:pPr/>
              <a:t>4</a:t>
            </a:fld>
            <a:endParaRPr lang="es-MX" altLang="es-MX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392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MX" altLang="es-MX" dirty="0"/>
              <a:t>El virus de la influenza es mantenido en la naturaleza por las aves. Algunos de los serotipos pueden adaptarse a otros hospederos por diferentes mecanismos, pero en general existe especificidad de especie, dada por la afinidad de las proteínas virales para receptores específicos de cada una de ellas.</a:t>
            </a:r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A7B853F-C40A-48CE-B565-EDE9233E32D1}" type="slidenum">
              <a:rPr lang="es-MX" altLang="es-MX">
                <a:latin typeface="Calibri" panose="020F0502020204030204" pitchFamily="34" charset="0"/>
              </a:rPr>
              <a:pPr/>
              <a:t>5</a:t>
            </a:fld>
            <a:endParaRPr lang="es-MX" altLang="es-MX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77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dirty="0"/>
              <a:t>La</a:t>
            </a:r>
            <a:r>
              <a:rPr lang="es-MX" baseline="0" dirty="0"/>
              <a:t> teoría más aceptada actualmente, es que el origen de las epidemias invernales lo explica el </a:t>
            </a:r>
            <a:r>
              <a:rPr lang="es-MX" baseline="0" dirty="0" err="1"/>
              <a:t>drift</a:t>
            </a:r>
            <a:r>
              <a:rPr lang="es-MX" baseline="0" dirty="0"/>
              <a:t>, y el origen de las cepas pandémicas el </a:t>
            </a:r>
            <a:r>
              <a:rPr lang="es-MX" baseline="0" dirty="0" err="1"/>
              <a:t>shift</a:t>
            </a:r>
            <a:r>
              <a:rPr lang="es-MX" baseline="0" dirty="0"/>
              <a:t>.</a:t>
            </a:r>
            <a:endParaRPr lang="es-MX" dirty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1EC75-6B07-417E-8A87-0A80F3CE3625}" type="slidenum">
              <a:rPr lang="es-MX" altLang="es-MX" smtClean="0"/>
              <a:pPr/>
              <a:t>7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02958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Muchas veces las cepas pandémicas se convierten en cepas estacionales,</a:t>
            </a:r>
            <a:r>
              <a:rPr lang="es-MX" baseline="0" dirty="0"/>
              <a:t> como sucedió con la influenza H1N1 pandémica 2009, que ahora es una cepa estacional.  Ejemplos de influenza variante o </a:t>
            </a:r>
            <a:r>
              <a:rPr lang="es-MX" baseline="0" dirty="0" err="1"/>
              <a:t>zoonótica</a:t>
            </a:r>
            <a:r>
              <a:rPr lang="es-MX" baseline="0" dirty="0"/>
              <a:t> son actualmente la influenza H7N9 que afectó la parte de la costa de China hace algunos años, la H3N2v en puercos en Estados Unidos, y la H3N2 canina y H3N8 canina, también en Estados Unidos.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1EC75-6B07-417E-8A87-0A80F3CE3625}" type="slidenum">
              <a:rPr lang="es-MX" altLang="es-MX" smtClean="0"/>
              <a:pPr/>
              <a:t>8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63370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0502C7-9FAD-4ABC-ABE8-8EC4A59FC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4FF46A7-6020-4496-B055-F52655CD51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90394DD-2962-45B9-9644-B4B330E94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F1D239-BE3D-4F67-84FF-AA9BD1483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B131B5-BD11-4FB4-BC52-DD1F3FC86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37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A670D2-30B2-4F73-A719-82F78F66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9A94102-1660-41E2-BEAA-ACA57DFC7F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2E6607-B3EE-4C3D-BA5C-8DBF115D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7BFD99-F704-4922-BE08-35AEE2E9E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5D1DAA-8837-467C-B510-54DA29B42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3623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7CDBD70-A91B-4BB6-A26C-0EFBAC3C65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F55012C-A4A5-4A10-85C1-DA0F1D25BA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FEFE2A-2F0C-4907-BA52-9A57FA71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21C3F0-7A03-4D54-9419-970B65ACB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D912C8-33CD-4652-A69F-88BB9DF6F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499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A3F64E-8FEF-45ED-B515-048E7B51C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706DAC-DDC8-4F62-942E-93E40F37D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7AFCD22-DC02-4B72-B0A0-D08B7F9D1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2DDC01-896E-4D94-8081-568CADCCC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197BF9-2C71-4CB7-B909-4860630B0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192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592C94-D952-4A6E-9DC6-B781F1106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FC6D6D-63D0-472E-8480-90A520D28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542B5F-6338-45C7-A692-E4D555D32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D835F6-0BBD-47C4-8966-5B996ADF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CAE12D-75D1-4045-8F43-7C6BB78FC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765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2B05E3-59BD-46F9-AADB-AA008AED8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2EEDFB-F9D7-461D-B34B-D7AA6420B4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33F20AA-C0F6-403A-BB0E-7BB5F66AF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7EEA733-BF19-4830-B555-7DB6D93E2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9BE48C0-DA66-4368-BA41-38C8B98C6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5FA6A2-5C44-490E-A1ED-7EA082B18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261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881335-9E8C-4822-BD12-D420C2ED6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80BDE65-3765-43B0-9A72-6120D735C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540A82E-4E48-417C-BA2A-A32C732DA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A8775FB-D0C7-45E7-8507-CEBF1A29EA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C2A3FF8-614F-46C9-9F9F-E509B5DED6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35FC007-FC35-4205-BF51-9DD962FF6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B16C0CB-C440-492D-B918-3F9618B53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5893FA5-1463-4680-A032-E2CBFF761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7702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7158C6-54F9-4C37-BC0B-575E11940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F19D050-C7E5-4EA6-8914-7F6ABD309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472629E-31B0-47EE-BFF4-05D4A6645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BDF73F8-1BCA-4688-8DFD-53A3A0D64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4318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89FA1EB-42E9-48E1-B362-1F476340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4E0328C-FC5C-4840-B357-F42EF8CE1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A03F7AB-C5C0-442E-892F-D0A359C3E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898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5C822-6B09-4AC5-B451-A37BA6FE7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FB013F-7BDF-4CEA-BF8C-95A05B656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6DEB3B2-A8F3-44E9-8F0A-E999F4C25F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C1D064-5552-468C-AAF7-6F9524CC1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A660D8-4CBC-4317-B4E8-8A0B1D3E2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0FC0FFB-5742-4D6D-98AE-90D5551FF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4294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CC45A6-5C3D-46D3-A729-627005FBA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B3DE3FA-9AEA-48DA-BF95-67A864E9FF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0018702-2433-4441-938F-4957D8D88A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50C09D0-EF81-4B70-A8B7-2107F557B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6D0237-993E-4B14-B18E-5D518B9C4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35047D5-7A19-4338-B66D-029DCC405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8980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4677C6C-6FD6-4502-9E1B-01B90C1F2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4166C24-D159-4837-9562-23A0F3C9D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EE6F12-C4D0-406E-86E2-5DB3F2E7D0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48A75-063D-409E-9480-60A0D64BECEA}" type="datetimeFigureOut">
              <a:rPr lang="es-MX" smtClean="0"/>
              <a:t>18/09/2019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127656-0E80-4F05-B944-A6B0FB9673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A846C6-CDA5-4FC9-9928-73AAC54531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B8AE4-FFDE-4F13-8DC5-E8ADA7F6E1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085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284949-8200-4A67-B5DE-796FD2ABD4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97787"/>
            <a:ext cx="9144000" cy="2425823"/>
          </a:xfrm>
        </p:spPr>
        <p:txBody>
          <a:bodyPr>
            <a:normAutofit fontScale="90000"/>
          </a:bodyPr>
          <a:lstStyle/>
          <a:p>
            <a:r>
              <a:rPr lang="es-MX" dirty="0"/>
              <a:t>Panorama General de la Influenza en México y Definiciones Epidemiológicas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D13FA00-4785-4137-B3A6-0BB618B69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50568"/>
            <a:ext cx="9144000" cy="717066"/>
          </a:xfrm>
        </p:spPr>
        <p:txBody>
          <a:bodyPr>
            <a:norm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49710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A1C546-7028-4AF8-A369-B3EA0276F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809"/>
            <a:ext cx="10515600" cy="1325563"/>
          </a:xfrm>
        </p:spPr>
        <p:txBody>
          <a:bodyPr>
            <a:normAutofit/>
          </a:bodyPr>
          <a:lstStyle/>
          <a:p>
            <a:r>
              <a:rPr lang="es-MX" sz="3600" dirty="0"/>
              <a:t>Tipos circulantes de influenza – 2009 a 2019 - México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CE72270-E45B-41B6-A0E7-71B463E20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769" y="1241680"/>
            <a:ext cx="10158355" cy="548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919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F35518-9077-40E6-A0B2-A1A3B8C11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s-MX" sz="4000" dirty="0"/>
              <a:t>Tipos circulantes de influenza – 2009 a 2019 - EUA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29E1380-9D80-4F47-AE66-02A2A10E8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358" y="1296168"/>
            <a:ext cx="10030442" cy="540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404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id="{D43AEC54-1681-4D11-93B5-438F696DD695}"/>
              </a:ext>
            </a:extLst>
          </p:cNvPr>
          <p:cNvGrpSpPr/>
          <p:nvPr/>
        </p:nvGrpSpPr>
        <p:grpSpPr>
          <a:xfrm>
            <a:off x="281588" y="423037"/>
            <a:ext cx="6057900" cy="6011925"/>
            <a:chOff x="3228975" y="365125"/>
            <a:chExt cx="6057900" cy="6011925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02451C2B-54DB-4D49-8B2B-F9966ADC8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28975" y="365125"/>
              <a:ext cx="6057900" cy="3267033"/>
            </a:xfrm>
            <a:prstGeom prst="rect">
              <a:avLst/>
            </a:prstGeom>
          </p:spPr>
        </p:pic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0C4B4DB2-8CA3-4FBA-887E-1FCA51E95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8975" y="3110016"/>
              <a:ext cx="6057900" cy="3267034"/>
            </a:xfrm>
            <a:prstGeom prst="rect">
              <a:avLst/>
            </a:prstGeom>
          </p:spPr>
        </p:pic>
      </p:grp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6D53822C-C61C-4F7C-88F9-8A7A16A3B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28812" y="804692"/>
            <a:ext cx="5181600" cy="5630269"/>
          </a:xfrm>
        </p:spPr>
        <p:txBody>
          <a:bodyPr/>
          <a:lstStyle/>
          <a:p>
            <a:r>
              <a:rPr lang="es-MX" dirty="0"/>
              <a:t>Se había presentado alternancia en cepas de influenza A, entre H1 y H3</a:t>
            </a:r>
          </a:p>
          <a:p>
            <a:endParaRPr lang="es-MX" dirty="0"/>
          </a:p>
          <a:p>
            <a:r>
              <a:rPr lang="es-MX" dirty="0"/>
              <a:t>Sin embargo no siempre es así:</a:t>
            </a:r>
          </a:p>
          <a:p>
            <a:pPr lvl="1"/>
            <a:r>
              <a:rPr lang="es-MX" dirty="0"/>
              <a:t>México 2015-2016 – H1</a:t>
            </a:r>
          </a:p>
          <a:p>
            <a:pPr lvl="1"/>
            <a:r>
              <a:rPr lang="es-MX" dirty="0"/>
              <a:t>México 2016-2017 – H1</a:t>
            </a:r>
          </a:p>
          <a:p>
            <a:pPr lvl="1"/>
            <a:r>
              <a:rPr lang="es-MX" dirty="0"/>
              <a:t>México 2017-2018 – H3</a:t>
            </a:r>
          </a:p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r>
              <a:rPr lang="es-MX" dirty="0"/>
              <a:t>EUA 2015-2016 – H1</a:t>
            </a:r>
          </a:p>
          <a:p>
            <a:pPr lvl="1"/>
            <a:r>
              <a:rPr lang="es-MX" dirty="0"/>
              <a:t>EUA 2016-2017 – H3</a:t>
            </a:r>
          </a:p>
          <a:p>
            <a:pPr lvl="1"/>
            <a:r>
              <a:rPr lang="es-MX" dirty="0"/>
              <a:t>EUA 2017-2018 – H3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8E49681-E343-4B0D-8472-E00340687F63}"/>
              </a:ext>
            </a:extLst>
          </p:cNvPr>
          <p:cNvSpPr txBox="1"/>
          <p:nvPr/>
        </p:nvSpPr>
        <p:spPr>
          <a:xfrm>
            <a:off x="5042517" y="423036"/>
            <a:ext cx="572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EUA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43F2FD7-2AD8-4D65-907F-6AA854B2D4F2}"/>
              </a:ext>
            </a:extLst>
          </p:cNvPr>
          <p:cNvSpPr txBox="1"/>
          <p:nvPr/>
        </p:nvSpPr>
        <p:spPr>
          <a:xfrm>
            <a:off x="5042517" y="3167927"/>
            <a:ext cx="86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México</a:t>
            </a:r>
          </a:p>
        </p:txBody>
      </p:sp>
    </p:spTree>
    <p:extLst>
      <p:ext uri="{BB962C8B-B14F-4D97-AF65-F5344CB8AC3E}">
        <p14:creationId xmlns:p14="http://schemas.microsoft.com/office/powerpoint/2010/main" val="713758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52C63C-606E-44A7-9230-7A9B60BBC8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ED972DF-7954-4A97-83D0-B94B4E71D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389" y="56471"/>
            <a:ext cx="11210925" cy="74483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s-MX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Subtipos de influenza. México 2018-2019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036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D723681-6C08-429B-A2C0-987F15DDF0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09A8C01-E5BF-42F7-9F24-9D44EAF2A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2613"/>
            <a:ext cx="11210925" cy="74483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s-MX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Subtipos de influenza. Estados Unidos. 2018-2019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243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556532" y="643467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Epidemiología temporadas de influenza.  2018-2019.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8F3C160-683F-4DEF-8870-0EE5314C58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56" t="24583" r="26485" b="8195"/>
          <a:stretch/>
        </p:blipFill>
        <p:spPr>
          <a:xfrm>
            <a:off x="1952625" y="1524743"/>
            <a:ext cx="8286750" cy="514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151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0F4EFD-B637-4032-AD96-6A5D93FE7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319" y="134293"/>
            <a:ext cx="10515600" cy="1325563"/>
          </a:xfrm>
        </p:spPr>
        <p:txBody>
          <a:bodyPr/>
          <a:lstStyle/>
          <a:p>
            <a:r>
              <a:rPr lang="es-MX" dirty="0"/>
              <a:t>Comparación entre mortalidad y tipo viral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B87EDEDE-0B27-41ED-B418-8FFD17AD007D}"/>
              </a:ext>
            </a:extLst>
          </p:cNvPr>
          <p:cNvGrpSpPr/>
          <p:nvPr/>
        </p:nvGrpSpPr>
        <p:grpSpPr>
          <a:xfrm>
            <a:off x="805571" y="1537667"/>
            <a:ext cx="5650039" cy="4955208"/>
            <a:chOff x="2840938" y="948677"/>
            <a:chExt cx="6498371" cy="5722432"/>
          </a:xfrm>
        </p:grpSpPr>
        <p:graphicFrame>
          <p:nvGraphicFramePr>
            <p:cNvPr id="9" name="Gráfico 8">
              <a:extLst>
                <a:ext uri="{FF2B5EF4-FFF2-40B4-BE49-F238E27FC236}">
                  <a16:creationId xmlns:a16="http://schemas.microsoft.com/office/drawing/2014/main" id="{06E5CB04-6564-4730-9191-B686AB078027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974019" y="4287914"/>
            <a:ext cx="5890865" cy="23831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A27991AA-6AD9-4E36-AE68-B6C53463C2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1322"/>
            <a:stretch/>
          </p:blipFill>
          <p:spPr>
            <a:xfrm>
              <a:off x="2840938" y="948677"/>
              <a:ext cx="6498371" cy="3447603"/>
            </a:xfrm>
            <a:prstGeom prst="rect">
              <a:avLst/>
            </a:prstGeom>
          </p:spPr>
        </p:pic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BCC97C10-BBA9-48F0-8A8D-27C69ABAE8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593" y="1537666"/>
            <a:ext cx="5121840" cy="453871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10706AD-F36A-43BA-ACCA-9F44E1BF756D}"/>
              </a:ext>
            </a:extLst>
          </p:cNvPr>
          <p:cNvSpPr txBox="1"/>
          <p:nvPr/>
        </p:nvSpPr>
        <p:spPr>
          <a:xfrm>
            <a:off x="9137342" y="6262042"/>
            <a:ext cx="2390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Revista Médica MD 2018;10(1):3-4.</a:t>
            </a:r>
          </a:p>
          <a:p>
            <a:r>
              <a:rPr lang="es-MX" sz="1200" dirty="0"/>
              <a:t>DGE Reporte Semanal Influenza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3DC4A1C-BD6E-4E20-B9C2-6F4E3B801C68}"/>
              </a:ext>
            </a:extLst>
          </p:cNvPr>
          <p:cNvSpPr txBox="1"/>
          <p:nvPr/>
        </p:nvSpPr>
        <p:spPr>
          <a:xfrm>
            <a:off x="6892317" y="5922488"/>
            <a:ext cx="47208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2018-2019                    A H1N1pdm2009                       11.2</a:t>
            </a:r>
          </a:p>
        </p:txBody>
      </p:sp>
    </p:spTree>
    <p:extLst>
      <p:ext uri="{BB962C8B-B14F-4D97-AF65-F5344CB8AC3E}">
        <p14:creationId xmlns:p14="http://schemas.microsoft.com/office/powerpoint/2010/main" val="3748806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1475" y="198528"/>
            <a:ext cx="8225322" cy="1142406"/>
          </a:xfrm>
          <a:prstGeom prst="rect">
            <a:avLst/>
          </a:prstGeom>
          <a:noFill/>
          <a:ln/>
        </p:spPr>
        <p:txBody>
          <a:bodyPr lIns="92028" tIns="46014" rIns="92028" bIns="46014"/>
          <a:lstStyle/>
          <a:p>
            <a:pPr algn="ctr">
              <a:defRPr/>
            </a:pPr>
            <a:r>
              <a:rPr lang="es-MX" sz="2812" dirty="0">
                <a:ea typeface="+mj-ea"/>
                <a:cs typeface="+mj-cs"/>
              </a:rPr>
              <a:t>Mortalidad por influenza en pacientes de cualquier edad con problemas de salud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0FF1ED78-7F69-4C75-8E84-132EAADE05F6}"/>
              </a:ext>
            </a:extLst>
          </p:cNvPr>
          <p:cNvGrpSpPr/>
          <p:nvPr/>
        </p:nvGrpSpPr>
        <p:grpSpPr>
          <a:xfrm>
            <a:off x="1799285" y="2003772"/>
            <a:ext cx="12315920" cy="3689225"/>
            <a:chOff x="1799285" y="2003772"/>
            <a:chExt cx="12315920" cy="3689225"/>
          </a:xfrm>
        </p:grpSpPr>
        <p:grpSp>
          <p:nvGrpSpPr>
            <p:cNvPr id="13" name="Agrupar 12"/>
            <p:cNvGrpSpPr/>
            <p:nvPr/>
          </p:nvGrpSpPr>
          <p:grpSpPr>
            <a:xfrm>
              <a:off x="3399484" y="2003772"/>
              <a:ext cx="7463719" cy="3095864"/>
              <a:chOff x="1149597" y="1332352"/>
              <a:chExt cx="4777126" cy="1981496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8" name="AutoShape 7"/>
              <p:cNvSpPr>
                <a:spLocks noChangeArrowheads="1"/>
              </p:cNvSpPr>
              <p:nvPr/>
            </p:nvSpPr>
            <p:spPr bwMode="auto">
              <a:xfrm rot="16200000">
                <a:off x="3090874" y="926789"/>
                <a:ext cx="445782" cy="4328335"/>
              </a:xfrm>
              <a:prstGeom prst="rtTriangle">
                <a:avLst/>
              </a:prstGeom>
              <a:grpFill/>
              <a:ln w="9525">
                <a:solidFill>
                  <a:schemeClr val="tx2">
                    <a:lumMod val="40000"/>
                    <a:lumOff val="6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MX" sz="1400"/>
              </a:p>
            </p:txBody>
          </p:sp>
          <p:sp>
            <p:nvSpPr>
              <p:cNvPr id="11" name="AutoShape 6"/>
              <p:cNvSpPr>
                <a:spLocks noChangeArrowheads="1"/>
              </p:cNvSpPr>
              <p:nvPr/>
            </p:nvSpPr>
            <p:spPr bwMode="auto">
              <a:xfrm>
                <a:off x="4150535" y="1332352"/>
                <a:ext cx="1776188" cy="1803608"/>
              </a:xfrm>
              <a:prstGeom prst="upArrow">
                <a:avLst>
                  <a:gd name="adj1" fmla="val 50000"/>
                  <a:gd name="adj2" fmla="val 40820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endParaRPr lang="es-MX" sz="1400">
                  <a:cs typeface="Arial" pitchFamily="34" charset="0"/>
                </a:endParaRPr>
              </a:p>
            </p:txBody>
          </p:sp>
        </p:grpSp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4275249" y="5292614"/>
              <a:ext cx="5960768" cy="400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28" tIns="46014" rIns="92028" bIns="46014">
              <a:spAutoFit/>
            </a:bodyPr>
            <a:lstStyle/>
            <a:p>
              <a:pPr eaLnBrk="0" hangingPunct="0">
                <a:defRPr/>
              </a:pPr>
              <a:r>
                <a:rPr lang="es-MX" sz="1998" dirty="0">
                  <a:cs typeface="Arial" pitchFamily="34" charset="0"/>
                </a:rPr>
                <a:t>Muertes por influenza o neumonía /100,000 habitantes</a:t>
              </a: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799285" y="2303915"/>
              <a:ext cx="12315920" cy="27957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2028" tIns="46014" rIns="92028" bIns="46014"/>
            <a:lstStyle/>
            <a:p>
              <a:pPr marL="342717" indent="-342717">
                <a:lnSpc>
                  <a:spcPct val="160000"/>
                </a:lnSpc>
                <a:spcBef>
                  <a:spcPct val="20000"/>
                </a:spcBef>
                <a:buClr>
                  <a:srgbClr val="003399"/>
                </a:buClr>
                <a:defRPr/>
              </a:pPr>
              <a:r>
                <a:rPr lang="es-MX" sz="1998" dirty="0">
                  <a:cs typeface="Arial" pitchFamily="34" charset="0"/>
                </a:rPr>
                <a:t>Enfermedad pulmonar + cardiovascular				</a:t>
              </a:r>
              <a:r>
                <a:rPr lang="es-MX" sz="1998" b="1" dirty="0">
                  <a:cs typeface="Arial" pitchFamily="34" charset="0"/>
                </a:rPr>
                <a:t>870</a:t>
              </a:r>
            </a:p>
            <a:p>
              <a:pPr marL="342717" indent="-342717">
                <a:lnSpc>
                  <a:spcPct val="160000"/>
                </a:lnSpc>
                <a:spcBef>
                  <a:spcPct val="20000"/>
                </a:spcBef>
                <a:buClr>
                  <a:srgbClr val="003399"/>
                </a:buClr>
                <a:defRPr/>
              </a:pPr>
              <a:r>
                <a:rPr lang="es-MX" sz="1998" dirty="0">
                  <a:cs typeface="Arial" pitchFamily="34" charset="0"/>
                </a:rPr>
                <a:t>Enfermedad cardiovascular + diabetes				</a:t>
              </a:r>
              <a:r>
                <a:rPr lang="es-MX" sz="1998" b="1" dirty="0">
                  <a:cs typeface="Arial" pitchFamily="34" charset="0"/>
                </a:rPr>
                <a:t>481</a:t>
              </a:r>
            </a:p>
            <a:p>
              <a:pPr marL="342717" indent="-342717">
                <a:lnSpc>
                  <a:spcPct val="160000"/>
                </a:lnSpc>
                <a:spcBef>
                  <a:spcPct val="20000"/>
                </a:spcBef>
                <a:buClr>
                  <a:srgbClr val="003399"/>
                </a:buClr>
                <a:defRPr/>
              </a:pPr>
              <a:r>
                <a:rPr lang="es-MX" sz="1998" dirty="0">
                  <a:cs typeface="Arial" pitchFamily="34" charset="0"/>
                </a:rPr>
                <a:t>Enfermedad pulmonar						</a:t>
              </a:r>
              <a:r>
                <a:rPr lang="es-MX" sz="1998" b="1" dirty="0">
                  <a:cs typeface="Arial" pitchFamily="34" charset="0"/>
                </a:rPr>
                <a:t>240</a:t>
              </a:r>
            </a:p>
            <a:p>
              <a:pPr marL="342717" indent="-342717">
                <a:lnSpc>
                  <a:spcPct val="160000"/>
                </a:lnSpc>
                <a:spcBef>
                  <a:spcPct val="20000"/>
                </a:spcBef>
                <a:buClr>
                  <a:srgbClr val="003399"/>
                </a:buClr>
                <a:defRPr/>
              </a:pPr>
              <a:r>
                <a:rPr lang="es-MX" sz="1998" dirty="0">
                  <a:cs typeface="Arial" pitchFamily="34" charset="0"/>
                </a:rPr>
                <a:t>Enfermedad cardiovascular					</a:t>
              </a:r>
              <a:r>
                <a:rPr lang="es-MX" sz="1998" b="1" dirty="0">
                  <a:cs typeface="Arial" pitchFamily="34" charset="0"/>
                </a:rPr>
                <a:t>104</a:t>
              </a:r>
            </a:p>
            <a:p>
              <a:pPr marL="342717" indent="-342717">
                <a:lnSpc>
                  <a:spcPct val="160000"/>
                </a:lnSpc>
                <a:spcBef>
                  <a:spcPct val="20000"/>
                </a:spcBef>
                <a:buClr>
                  <a:srgbClr val="003399"/>
                </a:buClr>
                <a:defRPr/>
              </a:pPr>
              <a:r>
                <a:rPr lang="es-MX" sz="1998" dirty="0">
                  <a:cs typeface="Arial" pitchFamily="34" charset="0"/>
                </a:rPr>
                <a:t>Adultos sanos   	    	   					 </a:t>
              </a:r>
              <a:r>
                <a:rPr lang="es-MX" sz="1998" b="1" dirty="0">
                  <a:cs typeface="Arial" pitchFamily="34" charset="0"/>
                </a:rPr>
                <a:t>2</a:t>
              </a:r>
            </a:p>
          </p:txBody>
        </p:sp>
      </p:grp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594744" y="6441836"/>
            <a:ext cx="4806414" cy="33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28" tIns="46014" rIns="92028" bIns="46014">
            <a:spAutoFit/>
          </a:bodyPr>
          <a:lstStyle/>
          <a:p>
            <a:pPr eaLnBrk="0" hangingPunct="0">
              <a:defRPr/>
            </a:pPr>
            <a:r>
              <a:rPr lang="es-MX" sz="1600" dirty="0" err="1">
                <a:cs typeface="Arial" pitchFamily="34" charset="0"/>
              </a:rPr>
              <a:t>Barker</a:t>
            </a:r>
            <a:r>
              <a:rPr lang="es-MX" sz="1600" dirty="0">
                <a:cs typeface="Arial" pitchFamily="34" charset="0"/>
              </a:rPr>
              <a:t> WH, </a:t>
            </a:r>
            <a:r>
              <a:rPr lang="es-MX" sz="1600" dirty="0" err="1">
                <a:cs typeface="Arial" pitchFamily="34" charset="0"/>
              </a:rPr>
              <a:t>Mullooly</a:t>
            </a:r>
            <a:r>
              <a:rPr lang="es-MX" sz="1600" dirty="0">
                <a:cs typeface="Arial" pitchFamily="34" charset="0"/>
              </a:rPr>
              <a:t> JP </a:t>
            </a:r>
            <a:r>
              <a:rPr lang="es-MX" sz="1600" dirty="0" err="1">
                <a:cs typeface="Arial" pitchFamily="34" charset="0"/>
              </a:rPr>
              <a:t>Arch</a:t>
            </a:r>
            <a:r>
              <a:rPr lang="es-MX" sz="1600" dirty="0">
                <a:cs typeface="Arial" pitchFamily="34" charset="0"/>
              </a:rPr>
              <a:t> </a:t>
            </a:r>
            <a:r>
              <a:rPr lang="es-MX" sz="1600" dirty="0" err="1">
                <a:cs typeface="Arial" pitchFamily="34" charset="0"/>
              </a:rPr>
              <a:t>Intern</a:t>
            </a:r>
            <a:r>
              <a:rPr lang="es-MX" sz="1600" dirty="0">
                <a:cs typeface="Arial" pitchFamily="34" charset="0"/>
              </a:rPr>
              <a:t> </a:t>
            </a:r>
            <a:r>
              <a:rPr lang="es-MX" sz="1600" dirty="0" err="1">
                <a:cs typeface="Arial" pitchFamily="34" charset="0"/>
              </a:rPr>
              <a:t>Med</a:t>
            </a:r>
            <a:r>
              <a:rPr lang="es-MX" sz="1600" dirty="0">
                <a:cs typeface="Arial" pitchFamily="34" charset="0"/>
              </a:rPr>
              <a:t> 1982;142:85-9</a:t>
            </a:r>
          </a:p>
        </p:txBody>
      </p:sp>
    </p:spTree>
    <p:extLst>
      <p:ext uri="{BB962C8B-B14F-4D97-AF65-F5344CB8AC3E}">
        <p14:creationId xmlns:p14="http://schemas.microsoft.com/office/powerpoint/2010/main" val="1283202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50788" y="-74810"/>
            <a:ext cx="10967096" cy="1143000"/>
          </a:xfrm>
          <a:prstGeom prst="rect">
            <a:avLst/>
          </a:prstGeom>
          <a:noFill/>
        </p:spPr>
        <p:txBody>
          <a:bodyPr vert="horz" lIns="108806" tIns="54402" rIns="108806" bIns="54402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s-MX" sz="3906" dirty="0">
                <a:latin typeface="+mn-lt"/>
                <a:ea typeface="Cambria Math" panose="02040503050406030204" pitchFamily="18" charset="0"/>
              </a:rPr>
              <a:t>Epidemiología temporadas de influenza. 2017-2018. Predominio H3N2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E9CCF69-1E2D-4047-80A6-7A7A2DC2A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700" y="1445203"/>
            <a:ext cx="11344862" cy="5010494"/>
          </a:xfrm>
          <a:prstGeom prst="rect">
            <a:avLst/>
          </a:prstGeom>
        </p:spPr>
      </p:pic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01230D8C-A5DD-4A27-A2A8-0395B9A5E6F6}"/>
              </a:ext>
            </a:extLst>
          </p:cNvPr>
          <p:cNvSpPr/>
          <p:nvPr/>
        </p:nvSpPr>
        <p:spPr>
          <a:xfrm>
            <a:off x="3773010" y="1597981"/>
            <a:ext cx="6542842" cy="2663813"/>
          </a:xfrm>
          <a:custGeom>
            <a:avLst/>
            <a:gdLst>
              <a:gd name="connsiteX0" fmla="*/ 0 w 6542842"/>
              <a:gd name="connsiteY0" fmla="*/ 0 h 2663813"/>
              <a:gd name="connsiteX1" fmla="*/ 3222594 w 6542842"/>
              <a:gd name="connsiteY1" fmla="*/ 2663301 h 2663813"/>
              <a:gd name="connsiteX2" fmla="*/ 6542842 w 6542842"/>
              <a:gd name="connsiteY2" fmla="*/ 177553 h 2663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42842" h="2663813">
                <a:moveTo>
                  <a:pt x="0" y="0"/>
                </a:moveTo>
                <a:cubicBezTo>
                  <a:pt x="1066060" y="1316854"/>
                  <a:pt x="2132120" y="2633709"/>
                  <a:pt x="3222594" y="2663301"/>
                </a:cubicBezTo>
                <a:cubicBezTo>
                  <a:pt x="4313068" y="2692893"/>
                  <a:pt x="5427955" y="1435223"/>
                  <a:pt x="6542842" y="177553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73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50788" y="-74810"/>
            <a:ext cx="10967096" cy="1143000"/>
          </a:xfrm>
          <a:prstGeom prst="rect">
            <a:avLst/>
          </a:prstGeom>
          <a:noFill/>
        </p:spPr>
        <p:txBody>
          <a:bodyPr vert="horz" lIns="108806" tIns="54402" rIns="108806" bIns="54402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s-MX" sz="3906" dirty="0">
                <a:latin typeface="+mn-lt"/>
                <a:ea typeface="Cambria Math" panose="02040503050406030204" pitchFamily="18" charset="0"/>
              </a:rPr>
              <a:t>Epidemiología temporadas de influenza. </a:t>
            </a:r>
            <a:r>
              <a:rPr lang="es-MX" sz="3906" dirty="0" err="1">
                <a:latin typeface="+mn-lt"/>
                <a:ea typeface="Cambria Math" panose="02040503050406030204" pitchFamily="18" charset="0"/>
              </a:rPr>
              <a:t>Interestacional</a:t>
            </a:r>
            <a:r>
              <a:rPr lang="es-MX" sz="3906" dirty="0">
                <a:latin typeface="+mn-lt"/>
                <a:ea typeface="Cambria Math" panose="02040503050406030204" pitchFamily="18" charset="0"/>
              </a:rPr>
              <a:t> 2018. Predominio H1N1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373BDE7-6E3F-4675-B84E-B8DF526D2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99" y="1195269"/>
            <a:ext cx="11845312" cy="5228781"/>
          </a:xfrm>
          <a:prstGeom prst="rect">
            <a:avLst/>
          </a:prstGeom>
        </p:spPr>
      </p:pic>
      <p:sp>
        <p:nvSpPr>
          <p:cNvPr id="3" name="Forma libre: forma 2">
            <a:extLst>
              <a:ext uri="{FF2B5EF4-FFF2-40B4-BE49-F238E27FC236}">
                <a16:creationId xmlns:a16="http://schemas.microsoft.com/office/drawing/2014/main" id="{1294B1AA-6BCB-4EC7-A247-280ACF5B68FB}"/>
              </a:ext>
            </a:extLst>
          </p:cNvPr>
          <p:cNvSpPr/>
          <p:nvPr/>
        </p:nvSpPr>
        <p:spPr>
          <a:xfrm>
            <a:off x="3737499" y="1277053"/>
            <a:ext cx="7411065" cy="2978411"/>
          </a:xfrm>
          <a:custGeom>
            <a:avLst/>
            <a:gdLst>
              <a:gd name="connsiteX0" fmla="*/ 0 w 7411065"/>
              <a:gd name="connsiteY0" fmla="*/ 36842 h 2978411"/>
              <a:gd name="connsiteX1" fmla="*/ 2441359 w 7411065"/>
              <a:gd name="connsiteY1" fmla="*/ 2975351 h 2978411"/>
              <a:gd name="connsiteX2" fmla="*/ 4101484 w 7411065"/>
              <a:gd name="connsiteY2" fmla="*/ 640524 h 2978411"/>
              <a:gd name="connsiteX3" fmla="*/ 5628443 w 7411065"/>
              <a:gd name="connsiteY3" fmla="*/ 2842186 h 2978411"/>
              <a:gd name="connsiteX4" fmla="*/ 7155402 w 7411065"/>
              <a:gd name="connsiteY4" fmla="*/ 391949 h 2978411"/>
              <a:gd name="connsiteX5" fmla="*/ 7395099 w 7411065"/>
              <a:gd name="connsiteY5" fmla="*/ 36842 h 297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11065" h="2978411">
                <a:moveTo>
                  <a:pt x="0" y="36842"/>
                </a:moveTo>
                <a:cubicBezTo>
                  <a:pt x="878889" y="1455789"/>
                  <a:pt x="1757778" y="2874737"/>
                  <a:pt x="2441359" y="2975351"/>
                </a:cubicBezTo>
                <a:cubicBezTo>
                  <a:pt x="3124940" y="3075965"/>
                  <a:pt x="3570303" y="662718"/>
                  <a:pt x="4101484" y="640524"/>
                </a:cubicBezTo>
                <a:cubicBezTo>
                  <a:pt x="4632665" y="618330"/>
                  <a:pt x="5119457" y="2883615"/>
                  <a:pt x="5628443" y="2842186"/>
                </a:cubicBezTo>
                <a:cubicBezTo>
                  <a:pt x="6137429" y="2800757"/>
                  <a:pt x="6860959" y="859506"/>
                  <a:pt x="7155402" y="391949"/>
                </a:cubicBezTo>
                <a:cubicBezTo>
                  <a:pt x="7449845" y="-75608"/>
                  <a:pt x="7422472" y="-19383"/>
                  <a:pt x="7395099" y="36842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643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D4B022-DEB1-4D7E-A15B-8A37BC756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6586491" cy="1676603"/>
          </a:xfrm>
        </p:spPr>
        <p:txBody>
          <a:bodyPr>
            <a:normAutofit/>
          </a:bodyPr>
          <a:lstStyle/>
          <a:p>
            <a:r>
              <a:rPr lang="es-MX" dirty="0"/>
              <a:t>Agenda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012A9E-668C-4022-A259-EE892D49A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6586489" cy="3785419"/>
          </a:xfrm>
        </p:spPr>
        <p:txBody>
          <a:bodyPr>
            <a:normAutofit/>
          </a:bodyPr>
          <a:lstStyle/>
          <a:p>
            <a:r>
              <a:rPr lang="es-MX" sz="2400" dirty="0"/>
              <a:t>Epidemiología de la Influenza en México</a:t>
            </a:r>
          </a:p>
          <a:p>
            <a:pPr lvl="1"/>
            <a:endParaRPr lang="es-MX" dirty="0"/>
          </a:p>
          <a:p>
            <a:pPr lvl="1"/>
            <a:r>
              <a:rPr lang="es-MX" dirty="0"/>
              <a:t>Breviario virológico</a:t>
            </a:r>
          </a:p>
          <a:p>
            <a:pPr lvl="1"/>
            <a:r>
              <a:rPr lang="es-MX" dirty="0"/>
              <a:t>Epidemiología</a:t>
            </a:r>
          </a:p>
          <a:p>
            <a:pPr marL="457200" lvl="1" indent="0">
              <a:buNone/>
            </a:pPr>
            <a:endParaRPr lang="es-MX" dirty="0"/>
          </a:p>
          <a:p>
            <a:r>
              <a:rPr lang="es-MX" sz="2400" dirty="0"/>
              <a:t>Definiciones Epidemiológicas</a:t>
            </a:r>
          </a:p>
        </p:txBody>
      </p:sp>
      <p:pic>
        <p:nvPicPr>
          <p:cNvPr id="4" name="Imagen 3" descr="Imagen que contiene tarta, mesa, interior, decorado&#10;&#10;Descripción generada con confianza muy alta">
            <a:extLst>
              <a:ext uri="{FF2B5EF4-FFF2-40B4-BE49-F238E27FC236}">
                <a16:creationId xmlns:a16="http://schemas.microsoft.com/office/drawing/2014/main" id="{1D3FAE3C-9355-46B6-AB4A-57264218FD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86" r="16720"/>
          <a:stretch/>
        </p:blipFill>
        <p:spPr>
          <a:xfrm>
            <a:off x="7556408" y="10"/>
            <a:ext cx="4635591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60336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FF5AEF-B544-4B2F-A831-D08B515D8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500" dirty="0" err="1">
                <a:latin typeface="+mn-lt"/>
              </a:rPr>
              <a:t>Epidemiología</a:t>
            </a:r>
            <a:r>
              <a:rPr lang="pt-BR" sz="3500" dirty="0">
                <a:latin typeface="+mn-lt"/>
              </a:rPr>
              <a:t> temporadas de influenza. </a:t>
            </a:r>
            <a:r>
              <a:rPr lang="pt-BR" sz="3500" dirty="0" err="1">
                <a:latin typeface="+mn-lt"/>
              </a:rPr>
              <a:t>Interestacional</a:t>
            </a:r>
            <a:r>
              <a:rPr lang="pt-BR" sz="3500" dirty="0">
                <a:latin typeface="+mn-lt"/>
              </a:rPr>
              <a:t> 2019. </a:t>
            </a:r>
            <a:r>
              <a:rPr lang="pt-BR" sz="3500" dirty="0" err="1">
                <a:latin typeface="+mn-lt"/>
              </a:rPr>
              <a:t>Predominio</a:t>
            </a:r>
            <a:r>
              <a:rPr lang="pt-BR" sz="3500" dirty="0">
                <a:latin typeface="+mn-lt"/>
              </a:rPr>
              <a:t> H3N2</a:t>
            </a:r>
            <a:endParaRPr lang="es-MX" sz="3500" dirty="0">
              <a:latin typeface="+mn-lt"/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B528E8A3-C6F3-4FE7-B129-BDC6C24D47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1594" y="1842095"/>
            <a:ext cx="7928811" cy="4650780"/>
          </a:xfrm>
          <a:prstGeom prst="rect">
            <a:avLst/>
          </a:prstGeom>
        </p:spPr>
      </p:pic>
      <p:sp>
        <p:nvSpPr>
          <p:cNvPr id="5" name="Forma libre: forma 4">
            <a:extLst>
              <a:ext uri="{FF2B5EF4-FFF2-40B4-BE49-F238E27FC236}">
                <a16:creationId xmlns:a16="http://schemas.microsoft.com/office/drawing/2014/main" id="{287343C9-92BD-42FE-A58B-CACC3D7367A2}"/>
              </a:ext>
            </a:extLst>
          </p:cNvPr>
          <p:cNvSpPr/>
          <p:nvPr/>
        </p:nvSpPr>
        <p:spPr>
          <a:xfrm>
            <a:off x="4427622" y="2526632"/>
            <a:ext cx="5221704" cy="2576590"/>
          </a:xfrm>
          <a:custGeom>
            <a:avLst/>
            <a:gdLst>
              <a:gd name="connsiteX0" fmla="*/ 0 w 6542842"/>
              <a:gd name="connsiteY0" fmla="*/ 0 h 2663813"/>
              <a:gd name="connsiteX1" fmla="*/ 3222594 w 6542842"/>
              <a:gd name="connsiteY1" fmla="*/ 2663301 h 2663813"/>
              <a:gd name="connsiteX2" fmla="*/ 6542842 w 6542842"/>
              <a:gd name="connsiteY2" fmla="*/ 177553 h 2663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42842" h="2663813">
                <a:moveTo>
                  <a:pt x="0" y="0"/>
                </a:moveTo>
                <a:cubicBezTo>
                  <a:pt x="1066060" y="1316854"/>
                  <a:pt x="2132120" y="2633709"/>
                  <a:pt x="3222594" y="2663301"/>
                </a:cubicBezTo>
                <a:cubicBezTo>
                  <a:pt x="4313068" y="2692893"/>
                  <a:pt x="5427955" y="1435223"/>
                  <a:pt x="6542842" y="177553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FCABA07-65A4-49DE-BCB2-E2EBE0831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1594" y="6492875"/>
            <a:ext cx="8687398" cy="30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3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3176" y="452401"/>
            <a:ext cx="10626571" cy="1324874"/>
          </a:xfrm>
        </p:spPr>
        <p:txBody>
          <a:bodyPr>
            <a:noAutofit/>
          </a:bodyPr>
          <a:lstStyle/>
          <a:p>
            <a:r>
              <a:rPr lang="es-MX" sz="3198" dirty="0">
                <a:latin typeface="+mn-lt"/>
              </a:rPr>
              <a:t>Variación estacional de otros agentes ligados a infecciones del tracto respiratorio alto, además de influenza</a:t>
            </a:r>
          </a:p>
        </p:txBody>
      </p:sp>
      <p:pic>
        <p:nvPicPr>
          <p:cNvPr id="7170" name="Picture 2" descr="https://img.medscapestatic.com/pi/features/slideshow-slide/influenza/fi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837" y="1576560"/>
            <a:ext cx="9139247" cy="50297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uadroTexto 3"/>
          <p:cNvSpPr txBox="1"/>
          <p:nvPr/>
        </p:nvSpPr>
        <p:spPr>
          <a:xfrm>
            <a:off x="6290547" y="6405602"/>
            <a:ext cx="4377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https://reference.medscape.com/slideshow/influenza-6004704#12</a:t>
            </a:r>
          </a:p>
        </p:txBody>
      </p:sp>
    </p:spTree>
    <p:extLst>
      <p:ext uri="{BB962C8B-B14F-4D97-AF65-F5344CB8AC3E}">
        <p14:creationId xmlns:p14="http://schemas.microsoft.com/office/powerpoint/2010/main" val="2381795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6869924-A131-46B6-A214-819AFEEA2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38353"/>
            <a:ext cx="10905066" cy="478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0599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426C4C4-6CC0-4CA8-AD41-27D48A597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Circulación del virus de influenza en México. Temporada 2019-2020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C3137326-AB1D-4FC7-A43B-EE1C471881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7257" y="1675227"/>
            <a:ext cx="8017486" cy="439419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CC62F4C-4DC9-43F4-B76B-3E47EB286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223" y="6343510"/>
            <a:ext cx="8687553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5893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119793" y="2421463"/>
            <a:ext cx="8225322" cy="1142406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s-MX" sz="5312" dirty="0">
              <a:latin typeface="+mn-lt"/>
              <a:ea typeface="Cambria Math" panose="02040503050406030204" pitchFamily="18" charset="0"/>
            </a:endParaRP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2B47F4BD-E73A-420D-961C-87DB01F3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ea typeface="Cambria Math" panose="02040503050406030204" pitchFamily="18" charset="0"/>
              </a:rPr>
              <a:t>Definiciones Epidemiológicas</a:t>
            </a:r>
            <a:endParaRPr lang="es-MX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0020AC9E-663E-4770-8C47-8A1AE1C33C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82506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CAF87ED-2AEE-4082-AEA0-DCB10FA348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842" y="643466"/>
            <a:ext cx="435031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0676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s-MX">
                <a:solidFill>
                  <a:srgbClr val="FFFFFF"/>
                </a:solidFill>
              </a:rPr>
              <a:t>Objetivos de Vigilancia de Influenza</a:t>
            </a:r>
            <a:br>
              <a:rPr lang="es-MX">
                <a:solidFill>
                  <a:srgbClr val="FFFFFF"/>
                </a:solidFill>
              </a:rPr>
            </a:br>
            <a:endParaRPr lang="es-MX" altLang="es-MX">
              <a:solidFill>
                <a:srgbClr val="FFFFFF"/>
              </a:solidFill>
            </a:endParaRPr>
          </a:p>
        </p:txBody>
      </p:sp>
      <p:graphicFrame>
        <p:nvGraphicFramePr>
          <p:cNvPr id="11269" name="2 Marcador de contenido">
            <a:extLst>
              <a:ext uri="{FF2B5EF4-FFF2-40B4-BE49-F238E27FC236}">
                <a16:creationId xmlns:a16="http://schemas.microsoft.com/office/drawing/2014/main" id="{288231A9-EC23-4211-94B0-3C0003E98D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2873914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/>
              <a:t>Vigilancia Centinela</a:t>
            </a:r>
          </a:p>
        </p:txBody>
      </p:sp>
      <p:graphicFrame>
        <p:nvGraphicFramePr>
          <p:cNvPr id="12292" name="2 Marcador de contenido">
            <a:extLst>
              <a:ext uri="{FF2B5EF4-FFF2-40B4-BE49-F238E27FC236}">
                <a16:creationId xmlns:a16="http://schemas.microsoft.com/office/drawing/2014/main" id="{6FE55DD9-8B34-45C3-B4F4-0798FB7A91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965790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s-MX"/>
              <a:t>Sistema de Vigilancia Epidemiológica en México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4122627"/>
          </a:xfrm>
        </p:spPr>
        <p:txBody>
          <a:bodyPr anchor="ctr">
            <a:normAutofit lnSpcReduction="10000"/>
          </a:bodyPr>
          <a:lstStyle/>
          <a:p>
            <a:r>
              <a:rPr lang="es-MX" sz="2000" dirty="0"/>
              <a:t>Modelo de vigilancia centinela</a:t>
            </a:r>
          </a:p>
          <a:p>
            <a:r>
              <a:rPr lang="es-MX" sz="2000" dirty="0"/>
              <a:t>Coordinada por el Programa Mundial de la Influenza (PMI) de la OMS</a:t>
            </a:r>
          </a:p>
          <a:p>
            <a:r>
              <a:rPr lang="es-MX" sz="2000" dirty="0"/>
              <a:t>Vigilancia de los virus de la influenza en circulación</a:t>
            </a:r>
          </a:p>
          <a:p>
            <a:pPr lvl="1"/>
            <a:r>
              <a:rPr lang="es-MX" sz="2000" dirty="0"/>
              <a:t>Recomendación anual para la composición vacunal y tratamiento., programas de prevención y control.</a:t>
            </a:r>
          </a:p>
          <a:p>
            <a:pPr lvl="1"/>
            <a:r>
              <a:rPr lang="es-MX" sz="2000" dirty="0"/>
              <a:t>Detección de cepas inusuales con potencial pandémico (influenza, coronavirus del oriente medio, SARS)</a:t>
            </a:r>
          </a:p>
          <a:p>
            <a:pPr lvl="1"/>
            <a:r>
              <a:rPr lang="es-MX" sz="2000" dirty="0"/>
              <a:t>Recopilación y análisis de datos virológicos y epidemiológicos de países, zonas y territorios.</a:t>
            </a:r>
          </a:p>
          <a:p>
            <a:pPr lvl="1"/>
            <a:r>
              <a:rPr lang="es-MX" sz="2000" dirty="0"/>
              <a:t>1947 Red Mundial de Vigilancia de la Influenza de la OMS: </a:t>
            </a:r>
            <a:r>
              <a:rPr lang="es-MX" sz="2000" dirty="0" err="1"/>
              <a:t>FluNet</a:t>
            </a:r>
            <a:endParaRPr lang="es-MX" sz="2000" dirty="0"/>
          </a:p>
          <a:p>
            <a:pPr lvl="1"/>
            <a:endParaRPr lang="es-MX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82F9A2-86F2-477D-BCDE-99356C072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766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s-MX"/>
              <a:t>Sistema de Vigilancia Epidemiológica en México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es-MX" sz="2400"/>
              <a:t>Dos componentes principales:</a:t>
            </a:r>
          </a:p>
          <a:p>
            <a:pPr marL="0" indent="0">
              <a:buNone/>
            </a:pPr>
            <a:endParaRPr lang="es-MX" sz="2400"/>
          </a:p>
          <a:p>
            <a:pPr lvl="1"/>
            <a:r>
              <a:rPr lang="es-MX"/>
              <a:t>Vigilancia rutinaria a través del número de casos en el Sistema Nacional para la Vigilancia Epidemiológica (SINAVE).</a:t>
            </a:r>
          </a:p>
          <a:p>
            <a:pPr lvl="1"/>
            <a:r>
              <a:rPr lang="es-MX"/>
              <a:t>Vigilancia centinela que provee información nominal detallada en un pequeño conjunto de Unidades de Salud Monitoras de Influenza (USMI).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E3FE4B0-49D5-424B-A0C6-942CC08363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528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119793" y="2421463"/>
            <a:ext cx="8225322" cy="1142406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s-MX" sz="5312" dirty="0">
              <a:ea typeface="Cambria Math" panose="020405030504060302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1132A0A-70A8-46BF-A02A-403E731C1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ea typeface="Cambria Math" panose="02040503050406030204" pitchFamily="18" charset="0"/>
              </a:rPr>
              <a:t>Breviario virológico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D36ECB-E863-4906-A3E6-3C709B6467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09201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s-MX">
                <a:solidFill>
                  <a:srgbClr val="FFFFFF"/>
                </a:solidFill>
              </a:rPr>
              <a:t>Vigilancia Centinela</a:t>
            </a:r>
            <a:endParaRPr lang="es-MX" altLang="es-MX">
              <a:solidFill>
                <a:srgbClr val="FFFFFF"/>
              </a:solidFill>
            </a:endParaRPr>
          </a:p>
        </p:txBody>
      </p:sp>
      <p:graphicFrame>
        <p:nvGraphicFramePr>
          <p:cNvPr id="15364" name="2 Marcador de contenido">
            <a:extLst>
              <a:ext uri="{FF2B5EF4-FFF2-40B4-BE49-F238E27FC236}">
                <a16:creationId xmlns:a16="http://schemas.microsoft.com/office/drawing/2014/main" id="{FD83C6D5-6616-471C-A819-B006835AD3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8129582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MX" dirty="0"/>
              <a:t>Vigilancia Centinela</a:t>
            </a:r>
            <a:endParaRPr lang="es-MX" altLang="es-MX" dirty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altLang="es-MX" dirty="0"/>
              <a:t>Las USMI representan ampliamente al Sistema Nacional de Salud y a las entidades federativas, pero, a diferencia de la vigilancia general, la vigilancia centinela no pretende una cobertura total de notificación.</a:t>
            </a:r>
          </a:p>
          <a:p>
            <a:pPr algn="just"/>
            <a:endParaRPr lang="es-MX" altLang="es-MX" dirty="0"/>
          </a:p>
          <a:p>
            <a:pPr algn="just"/>
            <a:r>
              <a:rPr lang="es-MX" altLang="es-MX" dirty="0"/>
              <a:t>SISVEFLU (Sistema de Vigilancia Epidemiológica de Influenza)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/>
              <a:t>Objetivos Específicos de la Vigilancia Centinela en México</a:t>
            </a:r>
          </a:p>
        </p:txBody>
      </p:sp>
      <p:graphicFrame>
        <p:nvGraphicFramePr>
          <p:cNvPr id="16389" name="2 Marcador de contenido">
            <a:extLst>
              <a:ext uri="{FF2B5EF4-FFF2-40B4-BE49-F238E27FC236}">
                <a16:creationId xmlns:a16="http://schemas.microsoft.com/office/drawing/2014/main" id="{23AC27AC-B33F-44D3-A98E-6DAD8EA674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032839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4702" y="338233"/>
            <a:ext cx="10679097" cy="1325563"/>
          </a:xfrm>
        </p:spPr>
        <p:txBody>
          <a:bodyPr/>
          <a:lstStyle/>
          <a:p>
            <a:r>
              <a:rPr lang="es-MX" dirty="0"/>
              <a:t>Definiciones operacionales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Caso sospechoso de influenza</a:t>
            </a:r>
          </a:p>
          <a:p>
            <a:pPr marL="457200" lvl="1" indent="0">
              <a:buNone/>
            </a:pPr>
            <a:br>
              <a:rPr lang="es-MX" dirty="0"/>
            </a:br>
            <a:r>
              <a:rPr lang="es-MX" dirty="0"/>
              <a:t>Todo caso o defunción que cumpla con los criterios de Enfermedad Tipo Influenza (ETI) o Infección Respiratoria Aguda Grave (IRAG).</a:t>
            </a:r>
          </a:p>
        </p:txBody>
      </p:sp>
    </p:spTree>
    <p:extLst>
      <p:ext uri="{BB962C8B-B14F-4D97-AF65-F5344CB8AC3E}">
        <p14:creationId xmlns:p14="http://schemas.microsoft.com/office/powerpoint/2010/main" val="1245699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MX" dirty="0"/>
              <a:t>Enfermedad Tipo Influenza</a:t>
            </a:r>
            <a:endParaRPr lang="es-MX" alt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charset="0"/>
              <a:buChar char="•"/>
              <a:defRPr/>
            </a:pPr>
            <a:r>
              <a:rPr lang="es-MX" dirty="0"/>
              <a:t>Persona de cualquier edad que </a:t>
            </a:r>
            <a:r>
              <a:rPr lang="es-MX" u="sng" dirty="0"/>
              <a:t>Presente o Refiera </a:t>
            </a:r>
            <a:r>
              <a:rPr lang="es-MX" dirty="0"/>
              <a:t>haber tenido </a:t>
            </a:r>
            <a:r>
              <a:rPr lang="es-MX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fiebre mayor o igual a 38°C, tos y cefalea</a:t>
            </a:r>
          </a:p>
          <a:p>
            <a:pPr algn="just">
              <a:buFont typeface="Arial" charset="0"/>
              <a:buChar char="•"/>
              <a:defRPr/>
            </a:pPr>
            <a:r>
              <a:rPr lang="es-MX" dirty="0"/>
              <a:t>Acompañadas de uno o más de los siguientes signos o síntomas:</a:t>
            </a:r>
          </a:p>
          <a:p>
            <a:pPr lvl="1" algn="just">
              <a:buFont typeface="Arial" charset="0"/>
              <a:buChar char="–"/>
              <a:defRPr/>
            </a:pPr>
            <a:r>
              <a:rPr lang="es-MX" dirty="0"/>
              <a:t> </a:t>
            </a:r>
            <a:r>
              <a:rPr lang="es-MX" dirty="0" err="1"/>
              <a:t>Rinorrea</a:t>
            </a:r>
            <a:r>
              <a:rPr lang="es-MX" dirty="0"/>
              <a:t>, coriza, artralgias, mialgias, postración, </a:t>
            </a:r>
            <a:r>
              <a:rPr lang="es-MX" dirty="0" err="1"/>
              <a:t>odinofagia</a:t>
            </a:r>
            <a:r>
              <a:rPr lang="es-MX" dirty="0"/>
              <a:t>, dolor torácico, dolor abdominal, congestión nasal o diarrea. </a:t>
            </a:r>
          </a:p>
          <a:p>
            <a:pPr lvl="2" algn="just">
              <a:buFont typeface="Arial" charset="0"/>
              <a:buChar char="•"/>
              <a:defRPr/>
            </a:pPr>
            <a:r>
              <a:rPr lang="es-MX" dirty="0"/>
              <a:t>Menores de 5 años: irritabilidad, en sustitución de cefalea</a:t>
            </a:r>
          </a:p>
          <a:p>
            <a:pPr lvl="2" algn="just">
              <a:buFont typeface="Arial" charset="0"/>
              <a:buChar char="•"/>
              <a:defRPr/>
            </a:pPr>
            <a:r>
              <a:rPr lang="es-MX" dirty="0"/>
              <a:t>Mayores de 65 años o </a:t>
            </a:r>
            <a:r>
              <a:rPr lang="es-MX" dirty="0" err="1"/>
              <a:t>Inmunocomprometidos</a:t>
            </a:r>
            <a:r>
              <a:rPr lang="es-MX" dirty="0"/>
              <a:t>: No se requerirá la fiebre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IRAG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charset="0"/>
              <a:buChar char="•"/>
              <a:defRPr/>
            </a:pPr>
            <a:r>
              <a:rPr lang="es-MX" dirty="0">
                <a:solidFill>
                  <a:srgbClr val="FF0000"/>
                </a:solidFill>
              </a:rPr>
              <a:t>Dificultad al respirar</a:t>
            </a:r>
            <a:r>
              <a:rPr lang="es-MX" dirty="0"/>
              <a:t>, con </a:t>
            </a:r>
            <a:r>
              <a:rPr lang="es-MX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antecedente de fiebre mayor o igual a 38°C y tos</a:t>
            </a:r>
          </a:p>
          <a:p>
            <a:pPr algn="just">
              <a:buFont typeface="Arial" charset="0"/>
              <a:buChar char="•"/>
              <a:defRPr/>
            </a:pPr>
            <a:r>
              <a:rPr lang="es-MX" dirty="0"/>
              <a:t>Con uno o más de los siguientes síntomas: Ataque al estado general, dolor torácico o </a:t>
            </a:r>
            <a:r>
              <a:rPr lang="es-MX" dirty="0" err="1"/>
              <a:t>polipnea</a:t>
            </a:r>
            <a:r>
              <a:rPr lang="es-MX" dirty="0"/>
              <a:t>.</a:t>
            </a:r>
          </a:p>
          <a:p>
            <a:pPr lvl="2" algn="just">
              <a:buFont typeface="Arial" charset="0"/>
              <a:buChar char="•"/>
              <a:defRPr/>
            </a:pPr>
            <a:r>
              <a:rPr lang="es-MX" dirty="0"/>
              <a:t>En pacientes </a:t>
            </a:r>
            <a:r>
              <a:rPr lang="es-MX" dirty="0" err="1"/>
              <a:t>inmunocomprometidos</a:t>
            </a:r>
            <a:r>
              <a:rPr lang="es-MX" dirty="0"/>
              <a:t> o con manejo terapéutico con antipiréticos  Fiebre – no  en la definición operacional. </a:t>
            </a:r>
          </a:p>
          <a:p>
            <a:pPr lvl="2" algn="just">
              <a:buFont typeface="Arial" charset="0"/>
              <a:buChar char="•"/>
              <a:defRPr/>
            </a:pPr>
            <a:r>
              <a:rPr lang="es-MX" dirty="0"/>
              <a:t>Pacientes ventilación mecánica asistida – no tos.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Caso Confirmado de Influenza</a:t>
            </a:r>
            <a:endParaRPr lang="es-MX" altLang="es-MX" dirty="0"/>
          </a:p>
        </p:txBody>
      </p:sp>
      <p:sp>
        <p:nvSpPr>
          <p:cNvPr id="2150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MX" altLang="es-MX" dirty="0"/>
          </a:p>
          <a:p>
            <a:pPr algn="just"/>
            <a:r>
              <a:rPr lang="es-MX" altLang="es-MX" dirty="0"/>
              <a:t>Caso sospechoso  + muestra con resultado positivo a cualquier virus de influenza por un  Laboratorio certificado por la Red Nacional de Laboratorios de Salud Pública.</a:t>
            </a:r>
          </a:p>
          <a:p>
            <a:pPr algn="just"/>
            <a:endParaRPr lang="es-MX" altLang="es-MX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Caso Confirmado Por asociación epidemiológica</a:t>
            </a:r>
            <a:endParaRPr lang="es-MX" altLang="es-MX" dirty="0"/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>
          <a:xfrm>
            <a:off x="1981200" y="1927226"/>
            <a:ext cx="8229600" cy="4525963"/>
          </a:xfrm>
        </p:spPr>
        <p:txBody>
          <a:bodyPr/>
          <a:lstStyle/>
          <a:p>
            <a:pPr algn="just"/>
            <a:r>
              <a:rPr lang="es-MX" altLang="es-MX"/>
              <a:t>Paciente sintomático que cumpla con la definición operacional de caso sospechoso de influenza (ETI/IRAG) y que haya estado en </a:t>
            </a:r>
            <a:r>
              <a:rPr lang="es-MX" altLang="es-MX">
                <a:solidFill>
                  <a:srgbClr val="FF0000"/>
                </a:solidFill>
              </a:rPr>
              <a:t>contacto con un caso confirmado en un periodo de hasta por 7 días </a:t>
            </a:r>
            <a:r>
              <a:rPr lang="es-MX" altLang="es-MX"/>
              <a:t>posterior al inicio de los síntomas del caso confirmado.</a:t>
            </a:r>
          </a:p>
          <a:p>
            <a:pPr algn="just"/>
            <a:endParaRPr lang="es-MX" altLang="es-MX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Caso Descartado y Neumonía grave con sospecha de influenza</a:t>
            </a:r>
            <a:endParaRPr lang="es-MX" altLang="es-MX" dirty="0"/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es-MX" altLang="es-MX"/>
              <a:t>Caso Descartado</a:t>
            </a:r>
          </a:p>
          <a:p>
            <a:pPr lvl="1" algn="just"/>
            <a:r>
              <a:rPr lang="es-MX" altLang="es-MX"/>
              <a:t>Muestra con resultado negativo – laboratorio certificado por la RNLSP</a:t>
            </a:r>
          </a:p>
          <a:p>
            <a:pPr algn="just"/>
            <a:endParaRPr lang="es-MX" altLang="es-MX"/>
          </a:p>
          <a:p>
            <a:pPr algn="just"/>
            <a:r>
              <a:rPr lang="es-MX" altLang="es-MX"/>
              <a:t>Defunción por neumonía grave con sospecha de influenza</a:t>
            </a:r>
          </a:p>
          <a:p>
            <a:pPr lvl="1" algn="just"/>
            <a:r>
              <a:rPr lang="es-MX" altLang="es-MX"/>
              <a:t>Toda defunción que cumpla con los criterios de IRAG y que NO tenga resultado de laboratorio confirmatorio de influenza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Defunciones</a:t>
            </a:r>
            <a:endParaRPr lang="es-MX" alt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s-MX" dirty="0"/>
              <a:t>Defunción </a:t>
            </a:r>
            <a:r>
              <a:rPr lang="es-MX" dirty="0">
                <a:solidFill>
                  <a:srgbClr val="FF0000"/>
                </a:solidFill>
              </a:rPr>
              <a:t>POR</a:t>
            </a:r>
            <a:r>
              <a:rPr lang="es-MX" dirty="0"/>
              <a:t> influenza</a:t>
            </a:r>
          </a:p>
          <a:p>
            <a:pPr lvl="1">
              <a:buFont typeface="Arial" charset="0"/>
              <a:buChar char="–"/>
              <a:defRPr/>
            </a:pPr>
            <a:r>
              <a:rPr lang="es-MX" dirty="0"/>
              <a:t>RIP – definición operacional de ETI/IRAG y que cuente con resultado positivo a influenza y que en su </a:t>
            </a:r>
            <a:r>
              <a:rPr lang="es-MX" dirty="0">
                <a:solidFill>
                  <a:srgbClr val="FF0000"/>
                </a:solidFill>
              </a:rPr>
              <a:t>certificado de defunción </a:t>
            </a:r>
            <a:r>
              <a:rPr lang="es-MX" dirty="0"/>
              <a:t>contenga como </a:t>
            </a:r>
            <a:r>
              <a:rPr lang="es-MX" dirty="0">
                <a:solidFill>
                  <a:srgbClr val="FF0000"/>
                </a:solidFill>
              </a:rPr>
              <a:t>causa básica </a:t>
            </a:r>
            <a:r>
              <a:rPr lang="es-MX" dirty="0"/>
              <a:t>el diagnóstico de Influenza o neumonía. </a:t>
            </a:r>
          </a:p>
          <a:p>
            <a:pPr>
              <a:buFont typeface="Arial" charset="0"/>
              <a:buChar char="•"/>
              <a:defRPr/>
            </a:pPr>
            <a:endParaRPr lang="es-MX" dirty="0"/>
          </a:p>
          <a:p>
            <a:pPr>
              <a:buFont typeface="Arial" charset="0"/>
              <a:buChar char="•"/>
              <a:defRPr/>
            </a:pPr>
            <a:r>
              <a:rPr lang="es-MX" dirty="0"/>
              <a:t>Defunción </a:t>
            </a:r>
            <a:r>
              <a:rPr lang="es-MX" dirty="0">
                <a:solidFill>
                  <a:srgbClr val="FF0000"/>
                </a:solidFill>
              </a:rPr>
              <a:t>CON</a:t>
            </a:r>
            <a:r>
              <a:rPr lang="es-MX" dirty="0"/>
              <a:t> influenza</a:t>
            </a:r>
          </a:p>
          <a:p>
            <a:pPr lvl="1">
              <a:buFont typeface="Arial" charset="0"/>
              <a:buChar char="–"/>
              <a:defRPr/>
            </a:pPr>
            <a:r>
              <a:rPr lang="es-MX" dirty="0"/>
              <a:t>= Pero en certificado de defunción contenga como </a:t>
            </a:r>
            <a:r>
              <a:rPr lang="es-MX" dirty="0">
                <a:solidFill>
                  <a:schemeClr val="tx2">
                    <a:lumMod val="75000"/>
                  </a:schemeClr>
                </a:solidFill>
              </a:rPr>
              <a:t>causa básica un diagnóstico diferente a influenza o neumonía.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 Título"/>
          <p:cNvSpPr>
            <a:spLocks noGrp="1"/>
          </p:cNvSpPr>
          <p:nvPr>
            <p:ph type="title"/>
          </p:nvPr>
        </p:nvSpPr>
        <p:spPr>
          <a:xfrm>
            <a:off x="840934" y="-178197"/>
            <a:ext cx="10510133" cy="1324874"/>
          </a:xfrm>
          <a:noFill/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es-MX" sz="4218" dirty="0">
                <a:ea typeface="Cambria Math" panose="02040503050406030204" pitchFamily="18" charset="0"/>
              </a:rPr>
              <a:t>Virus de la Influenza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1236944" y="1153586"/>
            <a:ext cx="7882600" cy="840938"/>
          </a:xfrm>
        </p:spPr>
        <p:txBody>
          <a:bodyPr>
            <a:noAutofit/>
          </a:bodyPr>
          <a:lstStyle/>
          <a:p>
            <a:pPr eaLnBrk="1" hangingPunct="1"/>
            <a:r>
              <a:rPr lang="es-MX" altLang="es-MX" sz="2500" dirty="0">
                <a:ea typeface="Cambria Math" panose="02040503050406030204" pitchFamily="18" charset="0"/>
              </a:rPr>
              <a:t>Pertenece a la familia </a:t>
            </a:r>
            <a:r>
              <a:rPr lang="es-MX" altLang="es-MX" sz="2500" i="1" dirty="0" err="1">
                <a:ea typeface="Cambria Math" panose="02040503050406030204" pitchFamily="18" charset="0"/>
              </a:rPr>
              <a:t>Orthomyxoviridae</a:t>
            </a:r>
            <a:endParaRPr lang="es-MX" altLang="es-MX" sz="2500" i="1" dirty="0">
              <a:ea typeface="Cambria Math" panose="02040503050406030204" pitchFamily="18" charset="0"/>
            </a:endParaRPr>
          </a:p>
          <a:p>
            <a:pPr eaLnBrk="1" hangingPunct="1"/>
            <a:r>
              <a:rPr lang="es-MX" altLang="es-MX" sz="2500" dirty="0">
                <a:ea typeface="Cambria Math" panose="02040503050406030204" pitchFamily="18" charset="0"/>
              </a:rPr>
              <a:t>Virus RNA envuelto</a:t>
            </a:r>
          </a:p>
          <a:p>
            <a:pPr eaLnBrk="1" hangingPunct="1"/>
            <a:r>
              <a:rPr lang="es-MX" altLang="es-MX" sz="2500" dirty="0">
                <a:ea typeface="Cambria Math" panose="02040503050406030204" pitchFamily="18" charset="0"/>
              </a:rPr>
              <a:t>Existen 4 tipos: A, B, C y D. </a:t>
            </a:r>
          </a:p>
        </p:txBody>
      </p:sp>
      <p:grpSp>
        <p:nvGrpSpPr>
          <p:cNvPr id="5123" name="Grupo 21"/>
          <p:cNvGrpSpPr>
            <a:grpSpLocks/>
          </p:cNvGrpSpPr>
          <p:nvPr/>
        </p:nvGrpSpPr>
        <p:grpSpPr bwMode="auto">
          <a:xfrm>
            <a:off x="1193785" y="2938617"/>
            <a:ext cx="11144250" cy="3849719"/>
            <a:chOff x="1844273" y="1512348"/>
            <a:chExt cx="11041794" cy="4391145"/>
          </a:xfrm>
        </p:grpSpPr>
        <p:grpSp>
          <p:nvGrpSpPr>
            <p:cNvPr id="5126" name="Grupo 22"/>
            <p:cNvGrpSpPr>
              <a:grpSpLocks/>
            </p:cNvGrpSpPr>
            <p:nvPr/>
          </p:nvGrpSpPr>
          <p:grpSpPr bwMode="auto">
            <a:xfrm>
              <a:off x="1844273" y="1512348"/>
              <a:ext cx="11041794" cy="4391145"/>
              <a:chOff x="1844273" y="1512348"/>
              <a:chExt cx="11041794" cy="4391145"/>
            </a:xfrm>
          </p:grpSpPr>
          <p:pic>
            <p:nvPicPr>
              <p:cNvPr id="5137" name="Picture 2" descr="http://www.newscientist.com/data/images/archive/2533/25331501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74" b="25019"/>
              <a:stretch/>
            </p:blipFill>
            <p:spPr bwMode="auto">
              <a:xfrm>
                <a:off x="1844273" y="1593276"/>
                <a:ext cx="4407290" cy="3808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Text Box 3"/>
              <p:cNvSpPr txBox="1">
                <a:spLocks noChangeArrowheads="1"/>
              </p:cNvSpPr>
              <p:nvPr/>
            </p:nvSpPr>
            <p:spPr bwMode="auto">
              <a:xfrm>
                <a:off x="6677186" y="1512348"/>
                <a:ext cx="5248879" cy="880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875" b="1" dirty="0">
                    <a:ea typeface="Cambria Math" panose="02040503050406030204" pitchFamily="18" charset="0"/>
                  </a:rPr>
                  <a:t>Hemaglutinina (H)–</a:t>
                </a:r>
                <a:r>
                  <a:rPr lang="en-US" sz="1875" dirty="0">
                    <a:ea typeface="Cambria Math" panose="02040503050406030204" pitchFamily="18" charset="0"/>
                  </a:rPr>
                  <a:t>18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subtipos</a:t>
                </a:r>
                <a:br>
                  <a:rPr lang="en-US" sz="1875" dirty="0">
                    <a:ea typeface="Cambria Math" panose="02040503050406030204" pitchFamily="18" charset="0"/>
                  </a:rPr>
                </a:br>
                <a:r>
                  <a:rPr lang="en-US" sz="1875" dirty="0" err="1">
                    <a:ea typeface="Cambria Math" panose="02040503050406030204" pitchFamily="18" charset="0"/>
                  </a:rPr>
                  <a:t>Adherencia</a:t>
                </a:r>
                <a:r>
                  <a:rPr lang="en-US" sz="1875" dirty="0">
                    <a:ea typeface="Cambria Math" panose="02040503050406030204" pitchFamily="18" charset="0"/>
                  </a:rPr>
                  <a:t> a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receptores</a:t>
                </a:r>
                <a:r>
                  <a:rPr lang="en-US" sz="1875" dirty="0">
                    <a:ea typeface="Cambria Math" panose="02040503050406030204" pitchFamily="18" charset="0"/>
                  </a:rPr>
                  <a:t>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en</a:t>
                </a:r>
                <a:r>
                  <a:rPr lang="en-US" sz="1875" dirty="0">
                    <a:ea typeface="Cambria Math" panose="02040503050406030204" pitchFamily="18" charset="0"/>
                  </a:rPr>
                  <a:t>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células</a:t>
                </a:r>
                <a:endParaRPr lang="en-US" sz="1875" dirty="0">
                  <a:ea typeface="Cambria Math" panose="02040503050406030204" pitchFamily="18" charset="0"/>
                </a:endParaRPr>
              </a:p>
            </p:txBody>
          </p:sp>
          <p:sp>
            <p:nvSpPr>
              <p:cNvPr id="30" name="Text Box 4"/>
              <p:cNvSpPr txBox="1">
                <a:spLocks noChangeArrowheads="1"/>
              </p:cNvSpPr>
              <p:nvPr/>
            </p:nvSpPr>
            <p:spPr bwMode="auto">
              <a:xfrm>
                <a:off x="6677186" y="2373993"/>
                <a:ext cx="5049821" cy="1259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875" b="1" dirty="0" err="1">
                    <a:ea typeface="Cambria Math" panose="02040503050406030204" pitchFamily="18" charset="0"/>
                  </a:rPr>
                  <a:t>Neuraminidasa</a:t>
                </a:r>
                <a:r>
                  <a:rPr lang="en-US" sz="1875" b="1" dirty="0">
                    <a:ea typeface="Cambria Math" panose="02040503050406030204" pitchFamily="18" charset="0"/>
                  </a:rPr>
                  <a:t> (NA)–</a:t>
                </a:r>
                <a:r>
                  <a:rPr lang="en-US" sz="1875" dirty="0">
                    <a:ea typeface="Cambria Math" panose="02040503050406030204" pitchFamily="18" charset="0"/>
                  </a:rPr>
                  <a:t>11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subtipos</a:t>
                </a:r>
                <a:br>
                  <a:rPr lang="en-US" sz="1875" dirty="0">
                    <a:ea typeface="Cambria Math" panose="02040503050406030204" pitchFamily="18" charset="0"/>
                  </a:rPr>
                </a:br>
                <a:r>
                  <a:rPr lang="en-US" sz="1875" dirty="0" err="1">
                    <a:ea typeface="Cambria Math" panose="02040503050406030204" pitchFamily="18" charset="0"/>
                  </a:rPr>
                  <a:t>Participa</a:t>
                </a:r>
                <a:r>
                  <a:rPr lang="en-US" sz="1875" dirty="0">
                    <a:ea typeface="Cambria Math" panose="02040503050406030204" pitchFamily="18" charset="0"/>
                  </a:rPr>
                  <a:t> en la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liberación</a:t>
                </a:r>
                <a:r>
                  <a:rPr lang="en-US" sz="1875" dirty="0">
                    <a:ea typeface="Cambria Math" panose="02040503050406030204" pitchFamily="18" charset="0"/>
                  </a:rPr>
                  <a:t> viral de</a:t>
                </a:r>
              </a:p>
              <a:p>
                <a:pPr>
                  <a:defRPr/>
                </a:pPr>
                <a:r>
                  <a:rPr lang="en-US" sz="1875" dirty="0">
                    <a:ea typeface="Cambria Math" panose="02040503050406030204" pitchFamily="18" charset="0"/>
                  </a:rPr>
                  <a:t>la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célula</a:t>
                </a:r>
                <a:r>
                  <a:rPr lang="en-US" sz="1875" dirty="0">
                    <a:ea typeface="Cambria Math" panose="02040503050406030204" pitchFamily="18" charset="0"/>
                  </a:rPr>
                  <a:t>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hospedera</a:t>
                </a:r>
                <a:endParaRPr lang="en-US" sz="1875" dirty="0">
                  <a:ea typeface="Cambria Math" panose="02040503050406030204" pitchFamily="18" charset="0"/>
                </a:endParaRPr>
              </a:p>
            </p:txBody>
          </p:sp>
          <p:sp>
            <p:nvSpPr>
              <p:cNvPr id="31" name="Text Box 5"/>
              <p:cNvSpPr txBox="1">
                <a:spLocks noChangeArrowheads="1"/>
              </p:cNvSpPr>
              <p:nvPr/>
            </p:nvSpPr>
            <p:spPr bwMode="auto">
              <a:xfrm>
                <a:off x="6677186" y="4643888"/>
                <a:ext cx="5788924" cy="1259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875" b="1" dirty="0">
                    <a:ea typeface="Cambria Math" panose="02040503050406030204" pitchFamily="18" charset="0"/>
                  </a:rPr>
                  <a:t>Material </a:t>
                </a:r>
                <a:r>
                  <a:rPr lang="en-US" sz="1875" b="1" dirty="0" err="1">
                    <a:ea typeface="Cambria Math" panose="02040503050406030204" pitchFamily="18" charset="0"/>
                  </a:rPr>
                  <a:t>genético</a:t>
                </a:r>
                <a:r>
                  <a:rPr lang="en-US" sz="1875" b="1" dirty="0">
                    <a:ea typeface="Cambria Math" panose="02040503050406030204" pitchFamily="18" charset="0"/>
                  </a:rPr>
                  <a:t>: RNA</a:t>
                </a:r>
              </a:p>
              <a:p>
                <a:pPr>
                  <a:defRPr/>
                </a:pPr>
                <a:r>
                  <a:rPr lang="en-US" sz="1875" dirty="0" err="1">
                    <a:ea typeface="Cambria Math" panose="02040503050406030204" pitchFamily="18" charset="0"/>
                  </a:rPr>
                  <a:t>Genoma</a:t>
                </a:r>
                <a:r>
                  <a:rPr lang="en-US" sz="1875" dirty="0">
                    <a:ea typeface="Cambria Math" panose="02040503050406030204" pitchFamily="18" charset="0"/>
                  </a:rPr>
                  <a:t>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segmentado</a:t>
                </a:r>
                <a:r>
                  <a:rPr lang="en-US" sz="1875" dirty="0">
                    <a:ea typeface="Cambria Math" panose="02040503050406030204" pitchFamily="18" charset="0"/>
                  </a:rPr>
                  <a:t>, 8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elementos</a:t>
                </a:r>
                <a:r>
                  <a:rPr lang="en-US" sz="1875" dirty="0">
                    <a:ea typeface="Cambria Math" panose="02040503050406030204" pitchFamily="18" charset="0"/>
                  </a:rPr>
                  <a:t>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independientes</a:t>
                </a:r>
                <a:endParaRPr lang="en-US" sz="1875" dirty="0">
                  <a:ea typeface="Cambria Math" panose="02040503050406030204" pitchFamily="18" charset="0"/>
                </a:endParaRPr>
              </a:p>
            </p:txBody>
          </p:sp>
          <p:sp>
            <p:nvSpPr>
              <p:cNvPr id="32" name="Text Box 6"/>
              <p:cNvSpPr txBox="1">
                <a:spLocks noChangeArrowheads="1"/>
              </p:cNvSpPr>
              <p:nvPr/>
            </p:nvSpPr>
            <p:spPr bwMode="auto">
              <a:xfrm>
                <a:off x="6628463" y="3602825"/>
                <a:ext cx="6257604" cy="1259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875" b="1" dirty="0" err="1">
                    <a:ea typeface="Cambria Math" panose="02040503050406030204" pitchFamily="18" charset="0"/>
                  </a:rPr>
                  <a:t>Proteína</a:t>
                </a:r>
                <a:r>
                  <a:rPr lang="en-US" sz="1875" b="1" dirty="0">
                    <a:ea typeface="Cambria Math" panose="02040503050406030204" pitchFamily="18" charset="0"/>
                  </a:rPr>
                  <a:t> M2</a:t>
                </a:r>
              </a:p>
              <a:p>
                <a:pPr>
                  <a:defRPr/>
                </a:pPr>
                <a:r>
                  <a:rPr lang="en-US" sz="1875" dirty="0">
                    <a:ea typeface="Cambria Math" panose="02040503050406030204" pitchFamily="18" charset="0"/>
                  </a:rPr>
                  <a:t>Canal de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iones</a:t>
                </a:r>
                <a:r>
                  <a:rPr lang="en-US" sz="1875" dirty="0">
                    <a:ea typeface="Cambria Math" panose="02040503050406030204" pitchFamily="18" charset="0"/>
                  </a:rPr>
                  <a:t>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que</a:t>
                </a:r>
                <a:r>
                  <a:rPr lang="en-US" sz="1875" dirty="0">
                    <a:ea typeface="Cambria Math" panose="02040503050406030204" pitchFamily="18" charset="0"/>
                  </a:rPr>
                  <a:t>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participa</a:t>
                </a:r>
                <a:r>
                  <a:rPr lang="en-US" sz="1875" dirty="0">
                    <a:ea typeface="Cambria Math" panose="02040503050406030204" pitchFamily="18" charset="0"/>
                  </a:rPr>
                  <a:t>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en</a:t>
                </a:r>
                <a:r>
                  <a:rPr lang="en-US" sz="1875" dirty="0">
                    <a:ea typeface="Cambria Math" panose="02040503050406030204" pitchFamily="18" charset="0"/>
                  </a:rPr>
                  <a:t> </a:t>
                </a:r>
                <a:r>
                  <a:rPr lang="en-US" sz="1875" dirty="0" err="1">
                    <a:ea typeface="Cambria Math" panose="02040503050406030204" pitchFamily="18" charset="0"/>
                  </a:rPr>
                  <a:t>replicación</a:t>
                </a:r>
                <a:endParaRPr lang="en-US" sz="1875" dirty="0">
                  <a:ea typeface="Cambria Math" panose="02040503050406030204" pitchFamily="18" charset="0"/>
                </a:endParaRPr>
              </a:p>
            </p:txBody>
          </p:sp>
        </p:grpSp>
        <p:sp>
          <p:nvSpPr>
            <p:cNvPr id="5127" name="Line 8"/>
            <p:cNvSpPr>
              <a:spLocks noChangeShapeType="1"/>
            </p:cNvSpPr>
            <p:nvPr/>
          </p:nvSpPr>
          <p:spPr bwMode="auto">
            <a:xfrm flipH="1">
              <a:off x="4667251" y="1898464"/>
              <a:ext cx="2010053" cy="458974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 sz="1400">
                <a:ea typeface="Cambria Math" panose="02040503050406030204" pitchFamily="18" charset="0"/>
              </a:endParaRPr>
            </a:p>
          </p:txBody>
        </p:sp>
        <p:sp>
          <p:nvSpPr>
            <p:cNvPr id="5128" name="Line 9"/>
            <p:cNvSpPr>
              <a:spLocks noChangeShapeType="1"/>
            </p:cNvSpPr>
            <p:nvPr/>
          </p:nvSpPr>
          <p:spPr bwMode="auto">
            <a:xfrm flipH="1">
              <a:off x="5373858" y="2770786"/>
              <a:ext cx="1285876" cy="285751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 sz="1400">
                <a:ea typeface="Cambria Math" panose="02040503050406030204" pitchFamily="18" charset="0"/>
              </a:endParaRPr>
            </a:p>
          </p:txBody>
        </p:sp>
        <p:sp>
          <p:nvSpPr>
            <p:cNvPr id="5129" name="Line 10"/>
            <p:cNvSpPr>
              <a:spLocks noChangeShapeType="1"/>
            </p:cNvSpPr>
            <p:nvPr/>
          </p:nvSpPr>
          <p:spPr bwMode="auto">
            <a:xfrm flipH="1" flipV="1">
              <a:off x="3852067" y="4071938"/>
              <a:ext cx="2807666" cy="1182613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 sz="1400">
                <a:ea typeface="Cambria Math" panose="02040503050406030204" pitchFamily="18" charset="0"/>
              </a:endParaRPr>
            </a:p>
          </p:txBody>
        </p:sp>
        <p:sp>
          <p:nvSpPr>
            <p:cNvPr id="5130" name="Line 11"/>
            <p:cNvSpPr>
              <a:spLocks noChangeShapeType="1"/>
            </p:cNvSpPr>
            <p:nvPr/>
          </p:nvSpPr>
          <p:spPr bwMode="auto">
            <a:xfrm flipH="1" flipV="1">
              <a:off x="4952998" y="4071939"/>
              <a:ext cx="1706734" cy="0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 sz="1400">
                <a:ea typeface="Cambria Math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1965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31058A-59B1-400D-949F-8F445544F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Procedimientos  de vigilancia USMI</a:t>
            </a:r>
          </a:p>
        </p:txBody>
      </p:sp>
      <p:sp>
        <p:nvSpPr>
          <p:cNvPr id="2560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dirty="0"/>
              <a:t>Detecta casos / defunciones</a:t>
            </a:r>
          </a:p>
          <a:p>
            <a:endParaRPr lang="es-MX" altLang="es-MX" dirty="0"/>
          </a:p>
          <a:p>
            <a:r>
              <a:rPr lang="es-MX" altLang="es-MX" dirty="0"/>
              <a:t>Reporta</a:t>
            </a:r>
          </a:p>
          <a:p>
            <a:endParaRPr lang="es-MX" altLang="es-MX" dirty="0"/>
          </a:p>
          <a:p>
            <a:r>
              <a:rPr lang="es-MX" altLang="es-MX" dirty="0"/>
              <a:t>Muestrea</a:t>
            </a:r>
          </a:p>
          <a:p>
            <a:pPr lvl="1"/>
            <a:r>
              <a:rPr lang="es-MX" altLang="es-MX" dirty="0"/>
              <a:t>Lineamientos vigentes 10% ETI, 100% IRAG  100% defunciones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Muestras para laboratorio USMI</a:t>
            </a:r>
            <a:endParaRPr lang="es-MX" altLang="es-MX" dirty="0"/>
          </a:p>
        </p:txBody>
      </p:sp>
      <p:sp>
        <p:nvSpPr>
          <p:cNvPr id="2662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dirty="0">
                <a:solidFill>
                  <a:srgbClr val="FF0000"/>
                </a:solidFill>
              </a:rPr>
              <a:t>10%  de  ETI  sospechoso de influenza </a:t>
            </a:r>
          </a:p>
          <a:p>
            <a:pPr lvl="1"/>
            <a:r>
              <a:rPr lang="es-MX" altLang="es-MX" dirty="0"/>
              <a:t>Tomar muestra al primer paciente que acuda a la unidad </a:t>
            </a:r>
          </a:p>
          <a:p>
            <a:pPr lvl="1"/>
            <a:r>
              <a:rPr lang="es-MX" altLang="es-MX" dirty="0"/>
              <a:t>Los siguiente nueve sospechosos solo serán registrados en plataforma SISVEFLU y NO se deberá tomar muestra para diagnóstico.  </a:t>
            </a:r>
          </a:p>
          <a:p>
            <a:pPr lvl="1"/>
            <a:r>
              <a:rPr lang="es-MX" altLang="es-MX" dirty="0"/>
              <a:t>El onceavo se muestrea. </a:t>
            </a:r>
          </a:p>
          <a:p>
            <a:endParaRPr lang="es-MX" altLang="es-MX" dirty="0"/>
          </a:p>
          <a:p>
            <a:r>
              <a:rPr lang="es-MX" altLang="es-MX" dirty="0">
                <a:solidFill>
                  <a:srgbClr val="FF0000"/>
                </a:solidFill>
              </a:rPr>
              <a:t>100% de casos hospitalizados y defunciones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No USMI</a:t>
            </a:r>
            <a:endParaRPr lang="es-MX" altLang="es-MX" dirty="0"/>
          </a:p>
        </p:txBody>
      </p:sp>
      <p:sp>
        <p:nvSpPr>
          <p:cNvPr id="2765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altLang="es-MX"/>
              <a:t>Aplicar definiciones operacionales</a:t>
            </a:r>
          </a:p>
          <a:p>
            <a:pPr algn="just"/>
            <a:endParaRPr lang="es-MX" altLang="es-MX"/>
          </a:p>
          <a:p>
            <a:pPr lvl="1" algn="just"/>
            <a:r>
              <a:rPr lang="es-MX" altLang="es-MX"/>
              <a:t>Notificar los casos sospechosos en Sistema de Notificación Semanal de Casos Nuevos a través del SUAVE.</a:t>
            </a:r>
          </a:p>
          <a:p>
            <a:pPr lvl="1" algn="just"/>
            <a:endParaRPr lang="es-MX" altLang="es-MX"/>
          </a:p>
          <a:p>
            <a:pPr lvl="1" algn="just"/>
            <a:r>
              <a:rPr lang="es-MX" altLang="es-MX"/>
              <a:t>Defunción con sospecha o confirmación de influenza – clave temporal (8 días) para realizar el registro de la defunción sospechosa o confirmada dentro del SISVEFLU.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992313" y="476250"/>
            <a:ext cx="1727200" cy="865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Caso Sospechoso</a:t>
            </a:r>
          </a:p>
          <a:p>
            <a:pPr algn="ctr">
              <a:defRPr/>
            </a:pPr>
            <a:r>
              <a:rPr lang="es-MX" dirty="0"/>
              <a:t>(ETI/ IRAG)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824789" y="1341438"/>
            <a:ext cx="1800225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dirty="0"/>
              <a:t>         10%  ETI</a:t>
            </a:r>
          </a:p>
          <a:p>
            <a:pPr>
              <a:defRPr/>
            </a:pPr>
            <a:r>
              <a:rPr lang="es-MX" dirty="0"/>
              <a:t>       100%  IRAG</a:t>
            </a:r>
          </a:p>
          <a:p>
            <a:pPr>
              <a:defRPr/>
            </a:pPr>
            <a:r>
              <a:rPr lang="es-MX" dirty="0"/>
              <a:t>       100%  RIP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024564" y="3573463"/>
            <a:ext cx="2016125" cy="1295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Caso confirmado</a:t>
            </a:r>
          </a:p>
          <a:p>
            <a:pPr algn="ctr">
              <a:defRPr/>
            </a:pPr>
            <a:r>
              <a:rPr lang="es-MX" dirty="0"/>
              <a:t>(Por laboratorio / asociación Epidemiológica)</a:t>
            </a:r>
          </a:p>
        </p:txBody>
      </p:sp>
      <p:sp>
        <p:nvSpPr>
          <p:cNvPr id="8" name="7 Rectángulo"/>
          <p:cNvSpPr/>
          <p:nvPr/>
        </p:nvSpPr>
        <p:spPr>
          <a:xfrm>
            <a:off x="8472489" y="3573463"/>
            <a:ext cx="2016125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Caso descartado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511675" y="115889"/>
            <a:ext cx="1944688" cy="86518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No USMI</a:t>
            </a:r>
          </a:p>
          <a:p>
            <a:pPr algn="ctr">
              <a:defRPr/>
            </a:pPr>
            <a:r>
              <a:rPr lang="es-MX" dirty="0"/>
              <a:t>Reporte SUAVE</a:t>
            </a:r>
          </a:p>
          <a:p>
            <a:pPr algn="ctr">
              <a:defRPr/>
            </a:pPr>
            <a:r>
              <a:rPr lang="es-MX" dirty="0"/>
              <a:t>Semanal</a:t>
            </a:r>
          </a:p>
        </p:txBody>
      </p:sp>
      <p:sp>
        <p:nvSpPr>
          <p:cNvPr id="10" name="9 Flecha derecha"/>
          <p:cNvSpPr/>
          <p:nvPr/>
        </p:nvSpPr>
        <p:spPr>
          <a:xfrm rot="19695194">
            <a:off x="3829051" y="515939"/>
            <a:ext cx="504825" cy="28733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1" name="10 Flecha derecha"/>
          <p:cNvSpPr/>
          <p:nvPr/>
        </p:nvSpPr>
        <p:spPr>
          <a:xfrm>
            <a:off x="6888164" y="1557339"/>
            <a:ext cx="503237" cy="28733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2" name="11 Flecha derecha"/>
          <p:cNvSpPr/>
          <p:nvPr/>
        </p:nvSpPr>
        <p:spPr>
          <a:xfrm rot="2135863">
            <a:off x="3829050" y="981075"/>
            <a:ext cx="503238" cy="28733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2711451" y="2492376"/>
            <a:ext cx="2016125" cy="13684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Defunción por neumonía grave con sospecha de influenza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1703389" y="5661026"/>
            <a:ext cx="2016125" cy="1152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Defunción POR influenza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4008439" y="5661026"/>
            <a:ext cx="2016125" cy="1152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Defunción CON influenza</a:t>
            </a:r>
          </a:p>
        </p:txBody>
      </p:sp>
      <p:sp>
        <p:nvSpPr>
          <p:cNvPr id="16" name="15 Flecha derecha"/>
          <p:cNvSpPr/>
          <p:nvPr/>
        </p:nvSpPr>
        <p:spPr>
          <a:xfrm rot="10800000">
            <a:off x="5016500" y="4221163"/>
            <a:ext cx="503238" cy="431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7" name="16 Rectángulo"/>
          <p:cNvSpPr/>
          <p:nvPr/>
        </p:nvSpPr>
        <p:spPr>
          <a:xfrm>
            <a:off x="2711451" y="4005264"/>
            <a:ext cx="2016125" cy="13684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Defunción + prueba positiva para Influenza</a:t>
            </a:r>
          </a:p>
        </p:txBody>
      </p:sp>
      <p:sp>
        <p:nvSpPr>
          <p:cNvPr id="18" name="17 Flecha derecha"/>
          <p:cNvSpPr/>
          <p:nvPr/>
        </p:nvSpPr>
        <p:spPr>
          <a:xfrm rot="4407670">
            <a:off x="2988470" y="1667670"/>
            <a:ext cx="720725" cy="33178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0" name="19 Flecha curvada hacia la izquierda"/>
          <p:cNvSpPr/>
          <p:nvPr/>
        </p:nvSpPr>
        <p:spPr>
          <a:xfrm rot="1095020">
            <a:off x="5426076" y="823914"/>
            <a:ext cx="1166813" cy="3271837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schemeClr val="tx1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4511675" y="1341438"/>
            <a:ext cx="1944688" cy="863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USMI</a:t>
            </a:r>
          </a:p>
          <a:p>
            <a:pPr algn="ctr">
              <a:defRPr/>
            </a:pPr>
            <a:r>
              <a:rPr lang="es-MX" dirty="0"/>
              <a:t>Reporte SISVEFLU c/24 horas</a:t>
            </a:r>
          </a:p>
        </p:txBody>
      </p:sp>
      <p:sp>
        <p:nvSpPr>
          <p:cNvPr id="22" name="21 Flecha derecha"/>
          <p:cNvSpPr/>
          <p:nvPr/>
        </p:nvSpPr>
        <p:spPr>
          <a:xfrm rot="18765980">
            <a:off x="4706938" y="2332038"/>
            <a:ext cx="503238" cy="36036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4" name="23 Flecha abajo"/>
          <p:cNvSpPr/>
          <p:nvPr/>
        </p:nvSpPr>
        <p:spPr>
          <a:xfrm rot="1471473">
            <a:off x="3357563" y="5299075"/>
            <a:ext cx="431800" cy="431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5" name="24 Flecha abajo"/>
          <p:cNvSpPr/>
          <p:nvPr/>
        </p:nvSpPr>
        <p:spPr>
          <a:xfrm rot="19575315">
            <a:off x="3875088" y="5313363"/>
            <a:ext cx="431800" cy="431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6" name="25 Flecha abajo"/>
          <p:cNvSpPr/>
          <p:nvPr/>
        </p:nvSpPr>
        <p:spPr>
          <a:xfrm rot="2601132">
            <a:off x="7896225" y="2565401"/>
            <a:ext cx="647700" cy="79216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7" name="26 Flecha abajo"/>
          <p:cNvSpPr/>
          <p:nvPr/>
        </p:nvSpPr>
        <p:spPr>
          <a:xfrm rot="19916156">
            <a:off x="8972550" y="2598738"/>
            <a:ext cx="647700" cy="79216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8" name="27 Estrella de 6 puntas"/>
          <p:cNvSpPr/>
          <p:nvPr/>
        </p:nvSpPr>
        <p:spPr>
          <a:xfrm>
            <a:off x="8975726" y="0"/>
            <a:ext cx="1692275" cy="155733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>
                <a:solidFill>
                  <a:schemeClr val="tx2">
                    <a:lumMod val="50000"/>
                  </a:schemeClr>
                </a:solidFill>
              </a:rPr>
              <a:t>Brotes 50- 100%</a:t>
            </a:r>
          </a:p>
          <a:p>
            <a:pPr algn="ctr">
              <a:defRPr/>
            </a:pPr>
            <a:r>
              <a:rPr lang="es-MX" dirty="0">
                <a:solidFill>
                  <a:schemeClr val="tx2">
                    <a:lumMod val="50000"/>
                  </a:schemeClr>
                </a:solidFill>
              </a:rPr>
              <a:t>&gt;50 -10%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1 Título"/>
          <p:cNvSpPr txBox="1">
            <a:spLocks/>
          </p:cNvSpPr>
          <p:nvPr/>
        </p:nvSpPr>
        <p:spPr>
          <a:xfrm>
            <a:off x="493034" y="84002"/>
            <a:ext cx="8225322" cy="1142406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s-MX" sz="4218" dirty="0">
                <a:ea typeface="Cambria Math" panose="02040503050406030204" pitchFamily="18" charset="0"/>
              </a:rPr>
              <a:t>Virus de la Influenza A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768" y="1265260"/>
            <a:ext cx="6198827" cy="456437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24" name="1023 Rectángulo"/>
          <p:cNvSpPr/>
          <p:nvPr/>
        </p:nvSpPr>
        <p:spPr>
          <a:xfrm>
            <a:off x="7679502" y="1649246"/>
            <a:ext cx="3521734" cy="393921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sz="1875" dirty="0">
                <a:latin typeface="+mj-lt"/>
                <a:ea typeface="Cambria Math" panose="02040503050406030204" pitchFamily="18" charset="0"/>
              </a:rPr>
              <a:t>El virus de la Influenza infecta a diferentes </a:t>
            </a:r>
            <a:r>
              <a:rPr lang="es-MX" sz="1875" dirty="0">
                <a:ea typeface="Cambria Math" panose="02040503050406030204" pitchFamily="18" charset="0"/>
              </a:rPr>
              <a:t>especies</a:t>
            </a:r>
            <a:r>
              <a:rPr lang="es-MX" sz="1875" dirty="0">
                <a:latin typeface="+mj-lt"/>
                <a:ea typeface="Cambria Math" panose="02040503050406030204" pitchFamily="18" charset="0"/>
              </a:rPr>
              <a:t>, dependiendo de la afinidad de los  subtipos de </a:t>
            </a:r>
            <a:r>
              <a:rPr lang="es-MX" sz="1875" dirty="0" err="1">
                <a:latin typeface="+mj-lt"/>
                <a:ea typeface="Cambria Math" panose="02040503050406030204" pitchFamily="18" charset="0"/>
              </a:rPr>
              <a:t>Hemaglutinina</a:t>
            </a:r>
            <a:r>
              <a:rPr lang="es-MX" sz="1875" dirty="0">
                <a:latin typeface="+mj-lt"/>
                <a:ea typeface="Cambria Math" panose="02040503050406030204" pitchFamily="18" charset="0"/>
              </a:rPr>
              <a:t> (H) por receptores </a:t>
            </a:r>
            <a:r>
              <a:rPr lang="es-MX" sz="1875" dirty="0" err="1">
                <a:latin typeface="+mj-lt"/>
                <a:ea typeface="Cambria Math" panose="02040503050406030204" pitchFamily="18" charset="0"/>
              </a:rPr>
              <a:t>sialilados</a:t>
            </a:r>
            <a:endParaRPr lang="es-MX" sz="1875" dirty="0">
              <a:latin typeface="+mj-lt"/>
              <a:ea typeface="Cambria Math" panose="02040503050406030204" pitchFamily="18" charset="0"/>
            </a:endParaRPr>
          </a:p>
          <a:p>
            <a:pPr algn="just">
              <a:defRPr/>
            </a:pPr>
            <a:endParaRPr lang="es-MX" sz="1875" dirty="0">
              <a:latin typeface="+mj-lt"/>
              <a:ea typeface="Cambria Math" panose="02040503050406030204" pitchFamily="18" charset="0"/>
            </a:endParaRPr>
          </a:p>
          <a:p>
            <a:pPr algn="just">
              <a:defRPr/>
            </a:pPr>
            <a:endParaRPr lang="es-MX" sz="1875" dirty="0">
              <a:latin typeface="+mj-lt"/>
              <a:ea typeface="Cambria Math" panose="02040503050406030204" pitchFamily="18" charset="0"/>
            </a:endParaRPr>
          </a:p>
          <a:p>
            <a:pPr algn="just">
              <a:defRPr/>
            </a:pPr>
            <a:r>
              <a:rPr lang="es-MX" sz="1875" dirty="0">
                <a:latin typeface="+mj-lt"/>
                <a:ea typeface="Cambria Math" panose="02040503050406030204" pitchFamily="18" charset="0"/>
              </a:rPr>
              <a:t>Por lo general  los subtipos que afectan al hombre son: H1, H2, H3</a:t>
            </a:r>
          </a:p>
        </p:txBody>
      </p:sp>
      <p:sp>
        <p:nvSpPr>
          <p:cNvPr id="6149" name="Text Box 412"/>
          <p:cNvSpPr txBox="1">
            <a:spLocks noChangeArrowheads="1"/>
          </p:cNvSpPr>
          <p:nvPr/>
        </p:nvSpPr>
        <p:spPr bwMode="auto">
          <a:xfrm>
            <a:off x="9268486" y="6470139"/>
            <a:ext cx="2683067" cy="208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spAutoFit/>
          </a:bodyPr>
          <a:lstStyle>
            <a:lvl1pPr defTabSz="828675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28675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28675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28675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28675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>
              <a:lnSpc>
                <a:spcPct val="97000"/>
              </a:lnSpc>
              <a:buClr>
                <a:srgbClr val="FFFFFF"/>
              </a:buClr>
              <a:buSzPct val="45000"/>
            </a:pPr>
            <a:r>
              <a:rPr lang="en-US" altLang="es-MX" sz="1400">
                <a:latin typeface="+mj-lt"/>
              </a:rPr>
              <a:t>Viruses 1992;175</a:t>
            </a:r>
          </a:p>
        </p:txBody>
      </p:sp>
    </p:spTree>
    <p:extLst>
      <p:ext uri="{BB962C8B-B14F-4D97-AF65-F5344CB8AC3E}">
        <p14:creationId xmlns:p14="http://schemas.microsoft.com/office/powerpoint/2010/main" val="2911453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Transmisión</a:t>
            </a:r>
            <a:r>
              <a:rPr lang="en-US" dirty="0"/>
              <a:t> del virus Influenza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655321" y="2575034"/>
            <a:ext cx="5120113" cy="346222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/>
              <a:t>Persona a persona</a:t>
            </a:r>
          </a:p>
          <a:p>
            <a:r>
              <a:rPr lang="en-US" sz="2000" dirty="0" err="1"/>
              <a:t>Gotas</a:t>
            </a:r>
            <a:r>
              <a:rPr lang="en-US" sz="2000" dirty="0"/>
              <a:t> &gt; 5 </a:t>
            </a:r>
            <a:r>
              <a:rPr lang="en-US" sz="2000" dirty="0" err="1"/>
              <a:t>micras</a:t>
            </a:r>
            <a:endParaRPr lang="en-US" sz="2000" dirty="0"/>
          </a:p>
          <a:p>
            <a:r>
              <a:rPr lang="en-US" sz="2000" dirty="0" err="1"/>
              <a:t>Nariz</a:t>
            </a:r>
            <a:r>
              <a:rPr lang="en-US" sz="2000" dirty="0"/>
              <a:t> y </a:t>
            </a:r>
            <a:r>
              <a:rPr lang="en-US" sz="2000" dirty="0" err="1"/>
              <a:t>garganta</a:t>
            </a:r>
            <a:r>
              <a:rPr lang="en-US" sz="2000" dirty="0"/>
              <a:t> </a:t>
            </a:r>
            <a:r>
              <a:rPr lang="en-US" sz="2000" dirty="0" err="1"/>
              <a:t>mediante</a:t>
            </a:r>
            <a:r>
              <a:rPr lang="en-US" sz="2000" dirty="0"/>
              <a:t> </a:t>
            </a:r>
            <a:r>
              <a:rPr lang="en-US" sz="2000" dirty="0" err="1"/>
              <a:t>tos</a:t>
            </a:r>
            <a:r>
              <a:rPr lang="en-US" sz="2000" dirty="0"/>
              <a:t> o </a:t>
            </a:r>
            <a:r>
              <a:rPr lang="en-US" sz="2000" dirty="0" err="1"/>
              <a:t>estornudo</a:t>
            </a:r>
            <a:endParaRPr lang="en-US" sz="2000" dirty="0"/>
          </a:p>
          <a:p>
            <a:r>
              <a:rPr lang="en-US" sz="2000" dirty="0" err="1"/>
              <a:t>Contacto</a:t>
            </a:r>
            <a:r>
              <a:rPr lang="en-US" sz="2000" dirty="0"/>
              <a:t> </a:t>
            </a:r>
            <a:r>
              <a:rPr lang="en-US" sz="2000" dirty="0" err="1"/>
              <a:t>estrecho</a:t>
            </a:r>
            <a:r>
              <a:rPr lang="en-US" sz="2000" dirty="0"/>
              <a:t> a </a:t>
            </a:r>
            <a:r>
              <a:rPr lang="en-US" sz="2000" dirty="0" err="1"/>
              <a:t>menos</a:t>
            </a:r>
            <a:r>
              <a:rPr lang="en-US" sz="2000" dirty="0"/>
              <a:t> de 90-180 cm.</a:t>
            </a:r>
          </a:p>
          <a:p>
            <a:r>
              <a:rPr lang="en-US" sz="2000" dirty="0" err="1"/>
              <a:t>Contacto</a:t>
            </a:r>
            <a:r>
              <a:rPr lang="en-US" sz="2000" dirty="0"/>
              <a:t> </a:t>
            </a:r>
            <a:r>
              <a:rPr lang="en-US" sz="2000" dirty="0" err="1"/>
              <a:t>directo</a:t>
            </a:r>
            <a:r>
              <a:rPr lang="en-US" sz="2000" dirty="0"/>
              <a:t> </a:t>
            </a:r>
            <a:r>
              <a:rPr lang="en-US" sz="2000" dirty="0" err="1"/>
              <a:t>piel</a:t>
            </a:r>
            <a:r>
              <a:rPr lang="en-US" sz="2000" dirty="0"/>
              <a:t> a </a:t>
            </a:r>
            <a:r>
              <a:rPr lang="en-US" sz="2000" dirty="0" err="1"/>
              <a:t>piel</a:t>
            </a:r>
            <a:r>
              <a:rPr lang="en-US" sz="2000" dirty="0"/>
              <a:t> o </a:t>
            </a:r>
            <a:r>
              <a:rPr lang="en-US" sz="2000" dirty="0" err="1"/>
              <a:t>contacto</a:t>
            </a:r>
            <a:r>
              <a:rPr lang="en-US" sz="2000" dirty="0"/>
              <a:t> </a:t>
            </a:r>
            <a:r>
              <a:rPr lang="en-US" sz="2000" dirty="0" err="1"/>
              <a:t>indirecto</a:t>
            </a:r>
            <a:r>
              <a:rPr lang="en-US" sz="2000" dirty="0"/>
              <a:t> con </a:t>
            </a:r>
            <a:r>
              <a:rPr lang="en-US" sz="2000" dirty="0" err="1"/>
              <a:t>secreciones</a:t>
            </a:r>
            <a:r>
              <a:rPr lang="en-US" sz="2000" dirty="0"/>
              <a:t> </a:t>
            </a:r>
            <a:r>
              <a:rPr lang="en-US" sz="2000" dirty="0" err="1"/>
              <a:t>respiratorias</a:t>
            </a:r>
            <a:r>
              <a:rPr lang="en-US" sz="2000" dirty="0"/>
              <a:t>.</a:t>
            </a:r>
          </a:p>
          <a:p>
            <a:r>
              <a:rPr lang="en-US" sz="2000" dirty="0" err="1"/>
              <a:t>Contagio</a:t>
            </a:r>
            <a:r>
              <a:rPr lang="en-US" sz="2000" dirty="0"/>
              <a:t> desde2 </a:t>
            </a:r>
            <a:r>
              <a:rPr lang="en-US" sz="2000" dirty="0" err="1"/>
              <a:t>días</a:t>
            </a:r>
            <a:r>
              <a:rPr lang="en-US" sz="2000" dirty="0"/>
              <a:t> antes a 5 </a:t>
            </a:r>
            <a:r>
              <a:rPr lang="en-US" sz="2000" dirty="0" err="1"/>
              <a:t>días</a:t>
            </a:r>
            <a:r>
              <a:rPr lang="en-US" sz="2000" dirty="0"/>
              <a:t> </a:t>
            </a:r>
            <a:r>
              <a:rPr lang="en-US" sz="2000" dirty="0" err="1"/>
              <a:t>después</a:t>
            </a:r>
            <a:r>
              <a:rPr lang="en-US" sz="2000" dirty="0"/>
              <a:t> del </a:t>
            </a:r>
            <a:r>
              <a:rPr lang="en-US" sz="2000" dirty="0" err="1"/>
              <a:t>inicio</a:t>
            </a:r>
            <a:r>
              <a:rPr lang="en-US" sz="2000" dirty="0"/>
              <a:t> de </a:t>
            </a:r>
            <a:r>
              <a:rPr lang="en-US" sz="2000" dirty="0" err="1"/>
              <a:t>síntomas</a:t>
            </a:r>
            <a:r>
              <a:rPr lang="en-US" sz="2000" dirty="0"/>
              <a:t>, </a:t>
            </a:r>
            <a:r>
              <a:rPr lang="en-US" sz="2000" dirty="0" err="1"/>
              <a:t>niños</a:t>
            </a:r>
            <a:r>
              <a:rPr lang="en-US" sz="2000" dirty="0"/>
              <a:t> 10 o </a:t>
            </a:r>
            <a:r>
              <a:rPr lang="en-US" sz="2000" dirty="0" err="1"/>
              <a:t>más</a:t>
            </a:r>
            <a:r>
              <a:rPr lang="en-US" sz="2000" dirty="0"/>
              <a:t> </a:t>
            </a:r>
            <a:r>
              <a:rPr lang="en-US" sz="2000" dirty="0" err="1"/>
              <a:t>días</a:t>
            </a:r>
            <a:r>
              <a:rPr lang="en-US" sz="2000" dirty="0"/>
              <a:t>. </a:t>
            </a:r>
          </a:p>
        </p:txBody>
      </p:sp>
      <p:pic>
        <p:nvPicPr>
          <p:cNvPr id="6146" name="Picture 2" descr="https://img.medscapestatic.com/pi/features/slideshow-slide/influenza/fig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402" b="-1"/>
          <a:stretch/>
        </p:blipFill>
        <p:spPr bwMode="auto"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501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9854" y="228600"/>
            <a:ext cx="6586491" cy="167660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s-ES_tradnl" altLang="es-MX" dirty="0">
                <a:ea typeface="Cambria Math" panose="02040503050406030204" pitchFamily="18" charset="0"/>
              </a:rPr>
              <a:t>Los cambios del Virus de Influenza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48930" y="2143125"/>
            <a:ext cx="6586489" cy="4486275"/>
          </a:xfrm>
        </p:spPr>
        <p:txBody>
          <a:bodyPr rtlCol="0">
            <a:normAutofit lnSpcReduction="10000"/>
          </a:bodyPr>
          <a:lstStyle/>
          <a:p>
            <a:pPr>
              <a:defRPr/>
            </a:pPr>
            <a:r>
              <a:rPr lang="es-ES_tradnl" altLang="es-MX" sz="1800" b="1" dirty="0">
                <a:ea typeface="Cambria Math" panose="02040503050406030204" pitchFamily="18" charset="0"/>
              </a:rPr>
              <a:t>Existen dos tipos de variaciones</a:t>
            </a:r>
          </a:p>
          <a:p>
            <a:pPr>
              <a:defRPr/>
            </a:pPr>
            <a:endParaRPr lang="es-ES_tradnl" altLang="es-MX" sz="1800" b="1" dirty="0">
              <a:ea typeface="Cambria Math" panose="02040503050406030204" pitchFamily="18" charset="0"/>
            </a:endParaRPr>
          </a:p>
          <a:p>
            <a:pPr>
              <a:defRPr/>
            </a:pPr>
            <a:r>
              <a:rPr lang="es-ES_tradnl" altLang="es-MX" sz="1800" b="1" dirty="0" err="1">
                <a:ea typeface="Cambria Math" panose="02040503050406030204" pitchFamily="18" charset="0"/>
              </a:rPr>
              <a:t>Drift</a:t>
            </a:r>
            <a:r>
              <a:rPr lang="es-ES_tradnl" altLang="es-MX" sz="1800" b="1" dirty="0">
                <a:ea typeface="Cambria Math" panose="02040503050406030204" pitchFamily="18" charset="0"/>
              </a:rPr>
              <a:t> – Cambio antigénico</a:t>
            </a:r>
          </a:p>
          <a:p>
            <a:pPr lvl="1">
              <a:defRPr/>
            </a:pPr>
            <a:r>
              <a:rPr lang="es-ES_tradnl" altLang="es-MX" sz="1800" dirty="0">
                <a:ea typeface="Cambria Math" panose="02040503050406030204" pitchFamily="18" charset="0"/>
              </a:rPr>
              <a:t>Cambios menores</a:t>
            </a:r>
          </a:p>
          <a:p>
            <a:pPr lvl="1">
              <a:defRPr/>
            </a:pPr>
            <a:r>
              <a:rPr lang="es-ES_tradnl" altLang="es-MX" sz="1800" dirty="0">
                <a:ea typeface="Cambria Math" panose="02040503050406030204" pitchFamily="18" charset="0"/>
              </a:rPr>
              <a:t>Mutaciones puntuales</a:t>
            </a:r>
          </a:p>
          <a:p>
            <a:pPr lvl="1">
              <a:defRPr/>
            </a:pPr>
            <a:r>
              <a:rPr lang="es-ES_tradnl" altLang="es-MX" sz="1800" dirty="0">
                <a:ea typeface="Cambria Math" panose="02040503050406030204" pitchFamily="18" charset="0"/>
              </a:rPr>
              <a:t>Ocurren cada año</a:t>
            </a:r>
          </a:p>
          <a:p>
            <a:pPr lvl="1">
              <a:defRPr/>
            </a:pPr>
            <a:r>
              <a:rPr lang="es-ES_tradnl" altLang="es-MX" sz="1800" dirty="0">
                <a:ea typeface="Cambria Math" panose="02040503050406030204" pitchFamily="18" charset="0"/>
              </a:rPr>
              <a:t>Generan cepas estacionales</a:t>
            </a:r>
          </a:p>
          <a:p>
            <a:pPr>
              <a:defRPr/>
            </a:pPr>
            <a:endParaRPr lang="es-ES_tradnl" altLang="es-MX" sz="1800" dirty="0">
              <a:ea typeface="Cambria Math" panose="02040503050406030204" pitchFamily="18" charset="0"/>
            </a:endParaRPr>
          </a:p>
          <a:p>
            <a:pPr>
              <a:defRPr/>
            </a:pPr>
            <a:r>
              <a:rPr lang="es-ES_tradnl" altLang="es-MX" sz="1800" b="1" dirty="0">
                <a:ea typeface="Cambria Math" panose="02040503050406030204" pitchFamily="18" charset="0"/>
              </a:rPr>
              <a:t>Shift – Rearreglo genético</a:t>
            </a:r>
          </a:p>
          <a:p>
            <a:pPr lvl="1">
              <a:defRPr/>
            </a:pPr>
            <a:r>
              <a:rPr lang="es-ES_tradnl" altLang="es-MX" sz="1800" dirty="0">
                <a:ea typeface="Cambria Math" panose="02040503050406030204" pitchFamily="18" charset="0"/>
              </a:rPr>
              <a:t>Cambios mayores</a:t>
            </a:r>
          </a:p>
          <a:p>
            <a:pPr lvl="1">
              <a:defRPr/>
            </a:pPr>
            <a:r>
              <a:rPr lang="es-ES_tradnl" altLang="es-MX" sz="1800" dirty="0">
                <a:ea typeface="Cambria Math" panose="02040503050406030204" pitchFamily="18" charset="0"/>
              </a:rPr>
              <a:t>Recombinación con otras cepas – inclusive de otras especies</a:t>
            </a:r>
          </a:p>
          <a:p>
            <a:pPr lvl="1">
              <a:defRPr/>
            </a:pPr>
            <a:r>
              <a:rPr lang="es-ES_tradnl" altLang="es-MX" sz="1800" dirty="0">
                <a:ea typeface="Cambria Math" panose="02040503050406030204" pitchFamily="18" charset="0"/>
              </a:rPr>
              <a:t>Ocurre ocasionalmente</a:t>
            </a:r>
          </a:p>
          <a:p>
            <a:pPr lvl="1">
              <a:defRPr/>
            </a:pPr>
            <a:r>
              <a:rPr lang="es-ES_tradnl" altLang="es-MX" sz="1800" dirty="0">
                <a:ea typeface="Cambria Math" panose="02040503050406030204" pitchFamily="18" charset="0"/>
              </a:rPr>
              <a:t>Generan un nuevo subtipo</a:t>
            </a:r>
          </a:p>
          <a:p>
            <a:pPr lvl="1">
              <a:defRPr/>
            </a:pPr>
            <a:r>
              <a:rPr lang="es-ES_tradnl" altLang="es-MX" sz="1800" dirty="0">
                <a:ea typeface="Cambria Math" panose="02040503050406030204" pitchFamily="18" charset="0"/>
              </a:rPr>
              <a:t>Tiene potencial pandémico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6173" r="28708" b="-1"/>
          <a:stretch/>
        </p:blipFill>
        <p:spPr>
          <a:xfrm>
            <a:off x="7556408" y="10"/>
            <a:ext cx="4635591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708130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2350" y="-103551"/>
            <a:ext cx="10967096" cy="1143000"/>
          </a:xfrm>
          <a:noFill/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es-MX" sz="3906" dirty="0">
                <a:latin typeface="+mn-lt"/>
                <a:ea typeface="Cambria Math" panose="02040503050406030204" pitchFamily="18" charset="0"/>
              </a:rPr>
              <a:t>¿Estacional?   ¿Variante?   ¿Pandémico?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454" y="1526671"/>
            <a:ext cx="10967096" cy="4525963"/>
          </a:xfrm>
        </p:spPr>
        <p:txBody>
          <a:bodyPr rtlCol="0">
            <a:normAutofit lnSpcReduction="10000"/>
          </a:bodyPr>
          <a:lstStyle/>
          <a:p>
            <a:pPr marL="0" indent="0" algn="just">
              <a:buNone/>
              <a:defRPr/>
            </a:pPr>
            <a:r>
              <a:rPr lang="es-MX" dirty="0">
                <a:ea typeface="Cambria Math" panose="02040503050406030204" pitchFamily="18" charset="0"/>
              </a:rPr>
              <a:t>Son definiciones epidemiológicas</a:t>
            </a:r>
          </a:p>
          <a:p>
            <a:pPr marL="0" indent="0" algn="just">
              <a:buNone/>
              <a:defRPr/>
            </a:pPr>
            <a:endParaRPr lang="es-MX" dirty="0">
              <a:ea typeface="Cambria Math" panose="02040503050406030204" pitchFamily="18" charset="0"/>
            </a:endParaRPr>
          </a:p>
          <a:p>
            <a:pPr algn="just">
              <a:defRPr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  <a:ea typeface="Cambria Math" panose="02040503050406030204" pitchFamily="18" charset="0"/>
              </a:rPr>
              <a:t>Estacional: </a:t>
            </a:r>
            <a:r>
              <a:rPr lang="es-MX" dirty="0">
                <a:ea typeface="Cambria Math" panose="02040503050406030204" pitchFamily="18" charset="0"/>
              </a:rPr>
              <a:t>cepas que circulan anualmente, generalmente en invierno.</a:t>
            </a:r>
          </a:p>
          <a:p>
            <a:pPr algn="just">
              <a:defRPr/>
            </a:pPr>
            <a:endParaRPr lang="es-MX" dirty="0">
              <a:ea typeface="Cambria Math" panose="02040503050406030204" pitchFamily="18" charset="0"/>
            </a:endParaRPr>
          </a:p>
          <a:p>
            <a:pPr algn="just">
              <a:defRPr/>
            </a:pPr>
            <a:r>
              <a:rPr lang="es-MX" b="1" dirty="0">
                <a:solidFill>
                  <a:srgbClr val="C00000"/>
                </a:solidFill>
                <a:ea typeface="Cambria Math" panose="02040503050406030204" pitchFamily="18" charset="0"/>
              </a:rPr>
              <a:t>Pandémico: </a:t>
            </a:r>
            <a:r>
              <a:rPr lang="es-MX" dirty="0">
                <a:ea typeface="Cambria Math" panose="02040503050406030204" pitchFamily="18" charset="0"/>
              </a:rPr>
              <a:t>cepa no circulante previamente, que comienza a transmitirse entre personas, y que afecta varios países de dos o más regiones geográficas (ej. América, Asia).</a:t>
            </a:r>
          </a:p>
          <a:p>
            <a:pPr algn="just">
              <a:defRPr/>
            </a:pPr>
            <a:endParaRPr lang="es-MX" dirty="0">
              <a:ea typeface="Cambria Math" panose="02040503050406030204" pitchFamily="18" charset="0"/>
            </a:endParaRPr>
          </a:p>
          <a:p>
            <a:pPr algn="just">
              <a:defRPr/>
            </a:pPr>
            <a:r>
              <a:rPr lang="es-MX" b="1" dirty="0">
                <a:solidFill>
                  <a:srgbClr val="00B050"/>
                </a:solidFill>
                <a:ea typeface="Cambria Math" panose="02040503050406030204" pitchFamily="18" charset="0"/>
              </a:rPr>
              <a:t>Variante o </a:t>
            </a:r>
            <a:r>
              <a:rPr lang="es-MX" b="1" dirty="0" err="1">
                <a:solidFill>
                  <a:srgbClr val="00B050"/>
                </a:solidFill>
                <a:ea typeface="Cambria Math" panose="02040503050406030204" pitchFamily="18" charset="0"/>
              </a:rPr>
              <a:t>zoonótica</a:t>
            </a:r>
            <a:r>
              <a:rPr lang="es-MX" b="1" dirty="0">
                <a:solidFill>
                  <a:srgbClr val="00B050"/>
                </a:solidFill>
                <a:ea typeface="Cambria Math" panose="02040503050406030204" pitchFamily="18" charset="0"/>
              </a:rPr>
              <a:t>:</a:t>
            </a:r>
            <a:r>
              <a:rPr lang="es-MX" dirty="0">
                <a:solidFill>
                  <a:srgbClr val="00B050"/>
                </a:solidFill>
                <a:ea typeface="Cambria Math" panose="02040503050406030204" pitchFamily="18" charset="0"/>
              </a:rPr>
              <a:t>  </a:t>
            </a:r>
            <a:r>
              <a:rPr lang="es-MX" dirty="0">
                <a:ea typeface="Cambria Math" panose="02040503050406030204" pitchFamily="18" charset="0"/>
              </a:rPr>
              <a:t>cepas circulando en otras especies, que esporádicamente pueden afectar a humanos.</a:t>
            </a:r>
          </a:p>
          <a:p>
            <a:pPr algn="just">
              <a:defRPr/>
            </a:pPr>
            <a:endParaRPr lang="es-MX" dirty="0">
              <a:ea typeface="Cambria Math" panose="02040503050406030204" pitchFamily="18" charset="0"/>
            </a:endParaRPr>
          </a:p>
          <a:p>
            <a:pPr lvl="1" algn="just">
              <a:defRPr/>
            </a:pPr>
            <a:endParaRPr lang="es-MX" dirty="0">
              <a:ea typeface="Cambria Math" panose="02040503050406030204" pitchFamily="18" charset="0"/>
            </a:endParaRPr>
          </a:p>
        </p:txBody>
      </p:sp>
      <p:sp>
        <p:nvSpPr>
          <p:cNvPr id="9" name="CuadroTexto 3">
            <a:extLst>
              <a:ext uri="{FF2B5EF4-FFF2-40B4-BE49-F238E27FC236}">
                <a16:creationId xmlns:a16="http://schemas.microsoft.com/office/drawing/2014/main" id="{CADB6E24-C1A8-411D-886C-66976E9EA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7061" y="6411822"/>
            <a:ext cx="626222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http://www.who.int/influenza/GIP_InfluenzaVirusInfectionsHumans_Jul13.pdf</a:t>
            </a:r>
          </a:p>
        </p:txBody>
      </p:sp>
    </p:spTree>
    <p:extLst>
      <p:ext uri="{BB962C8B-B14F-4D97-AF65-F5344CB8AC3E}">
        <p14:creationId xmlns:p14="http://schemas.microsoft.com/office/powerpoint/2010/main" val="2196928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119793" y="2421463"/>
            <a:ext cx="8225322" cy="1142406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s-MX" sz="5312" b="1" dirty="0">
              <a:ea typeface="Cambria Math" panose="02040503050406030204" pitchFamily="18" charset="0"/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10CD16D7-14BA-44B7-B03A-3302B143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ea typeface="Cambria Math" panose="02040503050406030204" pitchFamily="18" charset="0"/>
              </a:rPr>
              <a:t>Epidemiología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89767AB-C07D-4097-95BB-97669AD375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3349181"/>
      </p:ext>
    </p:extLst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on">
    <a:dk1>
      <a:sysClr val="windowText" lastClr="000000"/>
    </a:dk1>
    <a:lt1>
      <a:sysClr val="window" lastClr="FFFFFF"/>
    </a:lt1>
    <a:dk2>
      <a:srgbClr val="1E5155"/>
    </a:dk2>
    <a:lt2>
      <a:srgbClr val="EBEBEB"/>
    </a:lt2>
    <a:accent1>
      <a:srgbClr val="B01513"/>
    </a:accent1>
    <a:accent2>
      <a:srgbClr val="EA6312"/>
    </a:accent2>
    <a:accent3>
      <a:srgbClr val="E6B729"/>
    </a:accent3>
    <a:accent4>
      <a:srgbClr val="6AAC90"/>
    </a:accent4>
    <a:accent5>
      <a:srgbClr val="54849A"/>
    </a:accent5>
    <a:accent6>
      <a:srgbClr val="9E5E9B"/>
    </a:accent6>
    <a:hlink>
      <a:srgbClr val="58C1BA"/>
    </a:hlink>
    <a:folHlink>
      <a:srgbClr val="9DFFCB"/>
    </a:folHlink>
  </a:clrScheme>
  <a:fontScheme name="Ion">
    <a:majorFont>
      <a:latin typeface="Century Gothic" panose="020B050202020202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entury Gothic" panose="020B050202020202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Ion">
    <a:fillStyleLst>
      <a:solidFill>
        <a:schemeClr val="phClr"/>
      </a:solidFill>
      <a:gradFill rotWithShape="1">
        <a:gsLst>
          <a:gs pos="0">
            <a:schemeClr val="phClr">
              <a:tint val="64000"/>
              <a:lumMod val="118000"/>
            </a:schemeClr>
          </a:gs>
          <a:gs pos="100000">
            <a:schemeClr val="phClr">
              <a:tint val="92000"/>
              <a:alpha val="100000"/>
              <a:lumMod val="110000"/>
            </a:schemeClr>
          </a:gs>
        </a:gsLst>
        <a:lin ang="5400000" scaled="0"/>
      </a:gradFill>
      <a:gradFill rotWithShape="1">
        <a:gsLst>
          <a:gs pos="0">
            <a:schemeClr val="phClr">
              <a:tint val="98000"/>
              <a:lumMod val="114000"/>
            </a:schemeClr>
          </a:gs>
          <a:gs pos="100000">
            <a:schemeClr val="phClr">
              <a:shade val="90000"/>
              <a:lumMod val="84000"/>
            </a:schemeClr>
          </a:gs>
        </a:gsLst>
        <a:lin ang="5400000" scaled="0"/>
      </a:gradFill>
    </a:fillStyleLst>
    <a:lnStyleLst>
      <a:ln w="9525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8575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7000"/>
              <a:hueMod val="88000"/>
              <a:satMod val="130000"/>
              <a:lumMod val="124000"/>
            </a:schemeClr>
          </a:gs>
          <a:gs pos="100000">
            <a:schemeClr val="phClr">
              <a:tint val="96000"/>
              <a:shade val="88000"/>
              <a:hueMod val="108000"/>
              <a:satMod val="164000"/>
              <a:lumMod val="76000"/>
            </a:schemeClr>
          </a:gs>
        </a:gsLst>
        <a:path path="circle">
          <a:fillToRect l="45000" t="65000" r="125000" b="100000"/>
        </a:path>
      </a:gradFill>
      <a:blipFill rotWithShape="1">
        <a:blip xmlns:r="http://schemas.openxmlformats.org/officeDocument/2006/relationships" r:embed="rId1">
          <a:duotone>
            <a:schemeClr val="phClr">
              <a:shade val="69000"/>
              <a:hueMod val="108000"/>
              <a:satMod val="164000"/>
              <a:lumMod val="74000"/>
            </a:schemeClr>
            <a:schemeClr val="phClr">
              <a:tint val="96000"/>
              <a:hueMod val="88000"/>
              <a:satMod val="140000"/>
              <a:lumMod val="132000"/>
            </a:schemeClr>
          </a:duotone>
        </a:blip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1737</Words>
  <Application>Microsoft Office PowerPoint</Application>
  <PresentationFormat>Panorámica</PresentationFormat>
  <Paragraphs>214</Paragraphs>
  <Slides>43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50" baseType="lpstr">
      <vt:lpstr>Arial</vt:lpstr>
      <vt:lpstr>Calibri</vt:lpstr>
      <vt:lpstr>Calibri Light</vt:lpstr>
      <vt:lpstr>Cambria Math</vt:lpstr>
      <vt:lpstr>Times New Roman</vt:lpstr>
      <vt:lpstr>Wingdings</vt:lpstr>
      <vt:lpstr>Tema de Office</vt:lpstr>
      <vt:lpstr>Panorama General de la Influenza en México y Definiciones Epidemiológicas</vt:lpstr>
      <vt:lpstr>Agenda</vt:lpstr>
      <vt:lpstr>Breviario virológico</vt:lpstr>
      <vt:lpstr>Virus de la Influenza</vt:lpstr>
      <vt:lpstr>Presentación de PowerPoint</vt:lpstr>
      <vt:lpstr>Transmisión del virus Influenza</vt:lpstr>
      <vt:lpstr>Los cambios del Virus de Influenza</vt:lpstr>
      <vt:lpstr>¿Estacional?   ¿Variante?   ¿Pandémico?</vt:lpstr>
      <vt:lpstr>Epidemiología</vt:lpstr>
      <vt:lpstr>Tipos circulantes de influenza – 2009 a 2019 - México</vt:lpstr>
      <vt:lpstr>Tipos circulantes de influenza – 2009 a 2019 - EUA</vt:lpstr>
      <vt:lpstr>Presentación de PowerPoint</vt:lpstr>
      <vt:lpstr>Subtipos de influenza. México 2018-2019</vt:lpstr>
      <vt:lpstr>Subtipos de influenza. Estados Unidos. 2018-2019</vt:lpstr>
      <vt:lpstr>Presentación de PowerPoint</vt:lpstr>
      <vt:lpstr>Comparación entre mortalidad y tipo viral</vt:lpstr>
      <vt:lpstr>Presentación de PowerPoint</vt:lpstr>
      <vt:lpstr>Presentación de PowerPoint</vt:lpstr>
      <vt:lpstr>Presentación de PowerPoint</vt:lpstr>
      <vt:lpstr>Epidemiología temporadas de influenza. Interestacional 2019. Predominio H3N2</vt:lpstr>
      <vt:lpstr>Variación estacional de otros agentes ligados a infecciones del tracto respiratorio alto, además de influenza</vt:lpstr>
      <vt:lpstr>Presentación de PowerPoint</vt:lpstr>
      <vt:lpstr>Circulación del virus de influenza en México. Temporada 2019-2020</vt:lpstr>
      <vt:lpstr>Definiciones Epidemiológicas</vt:lpstr>
      <vt:lpstr>Presentación de PowerPoint</vt:lpstr>
      <vt:lpstr>Objetivos de Vigilancia de Influenza </vt:lpstr>
      <vt:lpstr>Vigilancia Centinela</vt:lpstr>
      <vt:lpstr>Sistema de Vigilancia Epidemiológica en México</vt:lpstr>
      <vt:lpstr>Sistema de Vigilancia Epidemiológica en México</vt:lpstr>
      <vt:lpstr>Vigilancia Centinela</vt:lpstr>
      <vt:lpstr>Vigilancia Centinela</vt:lpstr>
      <vt:lpstr>Objetivos Específicos de la Vigilancia Centinela en México</vt:lpstr>
      <vt:lpstr>Definiciones operacionales</vt:lpstr>
      <vt:lpstr>Enfermedad Tipo Influenza</vt:lpstr>
      <vt:lpstr>IRAG</vt:lpstr>
      <vt:lpstr>Caso Confirmado de Influenza</vt:lpstr>
      <vt:lpstr>Caso Confirmado Por asociación epidemiológica</vt:lpstr>
      <vt:lpstr>Caso Descartado y Neumonía grave con sospecha de influenza</vt:lpstr>
      <vt:lpstr>Defunciones</vt:lpstr>
      <vt:lpstr>Procedimientos  de vigilancia USMI</vt:lpstr>
      <vt:lpstr>Muestras para laboratorio USMI</vt:lpstr>
      <vt:lpstr>No USMI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Panorama General de la Influenza en México y Definiciones Epidemiológicas</dc:title>
  <dc:creator>Arturo Galindo Fraga</dc:creator>
  <cp:lastModifiedBy>Arturo Galindo Fraga</cp:lastModifiedBy>
  <cp:revision>1</cp:revision>
  <dcterms:created xsi:type="dcterms:W3CDTF">2019-09-18T08:28:50Z</dcterms:created>
  <dcterms:modified xsi:type="dcterms:W3CDTF">2019-09-18T08:29:42Z</dcterms:modified>
</cp:coreProperties>
</file>