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7" r:id="rId2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190DB3"/>
    <a:srgbClr val="FFFF66"/>
    <a:srgbClr val="00FF00"/>
    <a:srgbClr val="FFFFCC"/>
    <a:srgbClr val="FFFFFF"/>
    <a:srgbClr val="CAE8AA"/>
    <a:srgbClr val="EEEFB7"/>
    <a:srgbClr val="AFD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179" autoAdjust="0"/>
  </p:normalViewPr>
  <p:slideViewPr>
    <p:cSldViewPr>
      <p:cViewPr>
        <p:scale>
          <a:sx n="150" d="100"/>
          <a:sy n="150" d="100"/>
        </p:scale>
        <p:origin x="-258" y="-57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276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6444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49663" y="4"/>
            <a:ext cx="2946443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89B75-0359-4F87-8F79-330374C0DE88}" type="datetimeFigureOut">
              <a:rPr lang="es-MX" smtClean="0"/>
              <a:t>05/08/2025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8276"/>
            <a:ext cx="2946444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49663" y="9428276"/>
            <a:ext cx="2946443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7BF40-9EB3-4E09-B6E1-0EE3C4E24E6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4227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44" cy="49667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63" y="0"/>
            <a:ext cx="2946443" cy="49667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FB1170F-1FA0-4B2C-AA3D-AC74C7ADDE63}" type="datetimeFigureOut">
              <a:rPr lang="es-ES"/>
              <a:pPr>
                <a:defRPr/>
              </a:pPr>
              <a:t>05/08/2025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0551" y="4715835"/>
            <a:ext cx="5438140" cy="4466649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272"/>
            <a:ext cx="2946444" cy="49667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63" y="9428272"/>
            <a:ext cx="2946443" cy="496671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7DC715-1876-47A8-98B7-55117020D45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502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SV" dirty="0"/>
          </a:p>
        </p:txBody>
      </p:sp>
      <p:sp>
        <p:nvSpPr>
          <p:cNvPr id="92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D63DAEF-B4A2-497C-B345-A03D49FBCAA9}" type="slidenum">
              <a:rPr lang="es-ES"/>
              <a:pPr eaLnBrk="1" hangingPunct="1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3872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8CC7B-6126-4C51-9F59-26DCA141378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29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D21B9-9C86-454A-A982-B54D95DFA95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925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A6ABE-360F-4D41-9DB5-3013FFE910E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57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70E516-FBD7-4CA7-8F9D-296ECB7CAFB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085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DFEA80-FDA6-4468-A1FF-A66247F40A14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024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E66949-0357-4935-A9FC-9AF94F0E450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556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AD24D-7118-41C2-9C91-440079C1BE0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503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7F49C-A389-44F2-BDA7-A88F0860015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5901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4B7EB1-0DE4-41B2-AEB4-96F6F2DFB84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70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86474-3930-4784-BFA1-FE40EEDA4E6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37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9BDDBA-A4E9-4D72-8548-B0D162CF241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2396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8273C9-7F2D-4EB2-82A5-C715293C1DD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4734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2414DA-615E-4970-902D-A10EA6178499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32 CuadroTexto"/>
          <p:cNvSpPr txBox="1"/>
          <p:nvPr/>
        </p:nvSpPr>
        <p:spPr>
          <a:xfrm>
            <a:off x="883730" y="524664"/>
            <a:ext cx="69188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/>
              <a:t>PP Q008  </a:t>
            </a:r>
            <a:r>
              <a:rPr lang="es-MX" sz="1000" b="1" dirty="0">
                <a:sym typeface="Symbol"/>
              </a:rPr>
              <a:t>Investigación, desarrollo tecnológico y formación en salud” </a:t>
            </a:r>
            <a:endParaRPr lang="es-MX" sz="1000" b="1" dirty="0"/>
          </a:p>
        </p:txBody>
      </p:sp>
      <p:cxnSp>
        <p:nvCxnSpPr>
          <p:cNvPr id="25" name="Conector recto 24"/>
          <p:cNvCxnSpPr>
            <a:stCxn id="10" idx="2"/>
            <a:endCxn id="9" idx="0"/>
          </p:cNvCxnSpPr>
          <p:nvPr/>
        </p:nvCxnSpPr>
        <p:spPr>
          <a:xfrm>
            <a:off x="5594991" y="1907566"/>
            <a:ext cx="0" cy="1577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73 CuadroTexto"/>
          <p:cNvSpPr txBox="1">
            <a:spLocks noChangeArrowheads="1"/>
          </p:cNvSpPr>
          <p:nvPr/>
        </p:nvSpPr>
        <p:spPr bwMode="auto">
          <a:xfrm>
            <a:off x="1238959" y="160162"/>
            <a:ext cx="556882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altLang="es-MX" sz="1000" b="1" dirty="0">
                <a:cs typeface="Arial" panose="020B0604020202020204" pitchFamily="34" charset="0"/>
              </a:rPr>
              <a:t>Indicadores </a:t>
            </a:r>
            <a:r>
              <a:rPr lang="es-MX" altLang="es-MX" sz="1000" b="1" dirty="0" err="1"/>
              <a:t>FiDE</a:t>
            </a:r>
            <a:r>
              <a:rPr lang="es-MX" altLang="es-MX" sz="1000" b="1" dirty="0">
                <a:cs typeface="Arial" panose="020B0604020202020204" pitchFamily="34" charset="0"/>
              </a:rPr>
              <a:t> 2026           </a:t>
            </a:r>
          </a:p>
        </p:txBody>
      </p:sp>
      <p:cxnSp>
        <p:nvCxnSpPr>
          <p:cNvPr id="14" name="Conector recto 13"/>
          <p:cNvCxnSpPr>
            <a:stCxn id="9" idx="2"/>
            <a:endCxn id="9" idx="2"/>
          </p:cNvCxnSpPr>
          <p:nvPr/>
        </p:nvCxnSpPr>
        <p:spPr>
          <a:xfrm>
            <a:off x="5594991" y="3019428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9F050B4-4B09-D976-7AF1-55285CDD7970}"/>
              </a:ext>
            </a:extLst>
          </p:cNvPr>
          <p:cNvGrpSpPr/>
          <p:nvPr/>
        </p:nvGrpSpPr>
        <p:grpSpPr>
          <a:xfrm>
            <a:off x="755576" y="877359"/>
            <a:ext cx="7362159" cy="5306871"/>
            <a:chOff x="384362" y="397856"/>
            <a:chExt cx="7362159" cy="5306871"/>
          </a:xfrm>
        </p:grpSpPr>
        <p:sp>
          <p:nvSpPr>
            <p:cNvPr id="42" name="28 Rectángulo"/>
            <p:cNvSpPr/>
            <p:nvPr/>
          </p:nvSpPr>
          <p:spPr>
            <a:xfrm>
              <a:off x="425495" y="1679795"/>
              <a:ext cx="2206221" cy="6912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b="1" i="1" dirty="0">
                  <a:solidFill>
                    <a:schemeClr val="tx1"/>
                  </a:solidFill>
                </a:rPr>
                <a:t>Profesionales de la salud desarrollan competencias técnico-médicas y de gestión acordes con las necesidades de la salud de la población.</a:t>
              </a:r>
              <a:endParaRPr lang="es-MX" sz="600" b="1" i="1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grpSp>
          <p:nvGrpSpPr>
            <p:cNvPr id="49" name="Grupo 48">
              <a:extLst>
                <a:ext uri="{FF2B5EF4-FFF2-40B4-BE49-F238E27FC236}">
                  <a16:creationId xmlns:a16="http://schemas.microsoft.com/office/drawing/2014/main" id="{95A4C20F-E277-180A-92F3-B376D6E0E916}"/>
                </a:ext>
              </a:extLst>
            </p:cNvPr>
            <p:cNvGrpSpPr/>
            <p:nvPr/>
          </p:nvGrpSpPr>
          <p:grpSpPr>
            <a:xfrm>
              <a:off x="384362" y="397856"/>
              <a:ext cx="7362159" cy="5306871"/>
              <a:chOff x="384362" y="397856"/>
              <a:chExt cx="7362159" cy="5306871"/>
            </a:xfrm>
          </p:grpSpPr>
          <p:sp>
            <p:nvSpPr>
              <p:cNvPr id="41" name="28 Rectángulo"/>
              <p:cNvSpPr/>
              <p:nvPr/>
            </p:nvSpPr>
            <p:spPr>
              <a:xfrm>
                <a:off x="406372" y="397856"/>
                <a:ext cx="2206220" cy="10846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s-ES" sz="600" b="1" i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Contribuir al bienestar social e igualdad mediante el desarrollo de competencias especializadas y de gestión de los profesionales de la salud de acuerdo con las necesidades de salud de la población.</a:t>
                </a:r>
                <a:endParaRPr lang="es-MX" sz="600" b="1" i="1" dirty="0">
                  <a:solidFill>
                    <a:schemeClr val="tx1"/>
                  </a:solidFill>
                  <a:latin typeface="+mj-lt"/>
                  <a:cs typeface="Arial" pitchFamily="34" charset="0"/>
                </a:endParaRPr>
              </a:p>
            </p:txBody>
          </p:sp>
          <p:grpSp>
            <p:nvGrpSpPr>
              <p:cNvPr id="48" name="Grupo 47">
                <a:extLst>
                  <a:ext uri="{FF2B5EF4-FFF2-40B4-BE49-F238E27FC236}">
                    <a16:creationId xmlns:a16="http://schemas.microsoft.com/office/drawing/2014/main" id="{23BC2827-1FCD-C3FE-627F-798C83C34D7A}"/>
                  </a:ext>
                </a:extLst>
              </p:cNvPr>
              <p:cNvGrpSpPr/>
              <p:nvPr/>
            </p:nvGrpSpPr>
            <p:grpSpPr>
              <a:xfrm>
                <a:off x="384362" y="579889"/>
                <a:ext cx="7362159" cy="5124838"/>
                <a:chOff x="384362" y="579889"/>
                <a:chExt cx="5345179" cy="5124838"/>
              </a:xfrm>
            </p:grpSpPr>
            <p:grpSp>
              <p:nvGrpSpPr>
                <p:cNvPr id="16" name="Grupo 15"/>
                <p:cNvGrpSpPr/>
                <p:nvPr/>
              </p:nvGrpSpPr>
              <p:grpSpPr>
                <a:xfrm>
                  <a:off x="2078142" y="579889"/>
                  <a:ext cx="3639600" cy="1960036"/>
                  <a:chOff x="2061545" y="276802"/>
                  <a:chExt cx="3639600" cy="1960036"/>
                </a:xfrm>
              </p:grpSpPr>
              <p:sp>
                <p:nvSpPr>
                  <p:cNvPr id="9" name="33 Rectángulo"/>
                  <p:cNvSpPr/>
                  <p:nvPr/>
                </p:nvSpPr>
                <p:spPr>
                  <a:xfrm>
                    <a:off x="2061545" y="1282760"/>
                    <a:ext cx="3639600" cy="954078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54000" tIns="54000" rtlCol="0" anchor="ctr"/>
                  <a:lstStyle/>
                  <a:p>
                    <a:pPr marL="87313" indent="-87313"/>
                    <a:endParaRPr lang="es-MX" sz="8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 -   Porcentaje de servidores públicos que acreditan eventos académicos de capacitación (S)</a:t>
                    </a:r>
                  </a:p>
                  <a:p>
                    <a:pPr marL="171450" indent="-171450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 -  </a:t>
                    </a:r>
                    <a:r>
                      <a:rPr lang="es-ES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Porcentaje de especialistas que concluyen su formación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(A)</a:t>
                    </a:r>
                    <a:endParaRPr lang="es-ES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endParaRPr lang="es-ES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r>
                      <a:rPr lang="es-ES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-   Porcentaje de profesionales de la salud de especializaciones no clínicas, maestrías y doctorados con constancia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(A)</a:t>
                    </a:r>
                    <a:endParaRPr lang="es-ES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0" name="34 Rectángulo"/>
                  <p:cNvSpPr/>
                  <p:nvPr/>
                </p:nvSpPr>
                <p:spPr>
                  <a:xfrm>
                    <a:off x="2062422" y="276802"/>
                    <a:ext cx="3637846" cy="84817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36000" bIns="36000" rtlCol="0" anchor="ctr"/>
                  <a:lstStyle/>
                  <a:p>
                    <a:pPr marL="87313" indent="-87313">
                      <a:buFontTx/>
                      <a:buChar char="-"/>
                    </a:pPr>
                    <a:endParaRPr lang="es-MX" sz="8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marL="72000">
                      <a:spcBef>
                        <a:spcPts val="0"/>
                      </a:spcBef>
                      <a:buFontTx/>
                      <a:buChar char="-"/>
                    </a:pP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  </a:t>
                    </a:r>
                    <a:r>
                      <a:rPr lang="es-ES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Porcentaje de médicos especialistas que obtuvieron constancia de conclusión en las entidades federativas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(A) DGCES</a:t>
                    </a:r>
                  </a:p>
                  <a:p>
                    <a:pPr marL="72000">
                      <a:spcBef>
                        <a:spcPts val="0"/>
                      </a:spcBef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highlight>
                        <a:srgbClr val="00FFFF"/>
                      </a:highlight>
                      <a:latin typeface="Arial" pitchFamily="34" charset="0"/>
                      <a:cs typeface="Arial" pitchFamily="34" charset="0"/>
                    </a:endParaRPr>
                  </a:p>
                  <a:p>
                    <a:pPr marL="72000">
                      <a:spcBef>
                        <a:spcPts val="0"/>
                      </a:spcBef>
                      <a:buFontTx/>
                      <a:buChar char="-"/>
                    </a:pPr>
                    <a:r>
                      <a:rPr lang="es-MX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  Tasa de incremento anual de plazas de médicos especialistas en formación (A) DGCES</a:t>
                    </a:r>
                  </a:p>
                  <a:p>
                    <a:pPr marL="72000">
                      <a:spcBef>
                        <a:spcPts val="0"/>
                      </a:spcBef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highlight>
                        <a:srgbClr val="00FFFF"/>
                      </a:highlight>
                      <a:latin typeface="Arial" pitchFamily="34" charset="0"/>
                      <a:cs typeface="Arial" pitchFamily="34" charset="0"/>
                    </a:endParaRPr>
                  </a:p>
                  <a:p>
                    <a:pPr marL="72000">
                      <a:spcBef>
                        <a:spcPts val="0"/>
                      </a:spcBef>
                      <a:buFontTx/>
                      <a:buChar char="-"/>
                    </a:pPr>
                    <a:r>
                      <a:rPr lang="es-MX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  Cobertura de plazas de residentes (A) DGCES</a:t>
                    </a:r>
                  </a:p>
                  <a:p>
                    <a:pPr marL="72000">
                      <a:spcBef>
                        <a:spcPts val="0"/>
                      </a:spcBef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5" name="Grupo 4"/>
                <p:cNvGrpSpPr/>
                <p:nvPr/>
              </p:nvGrpSpPr>
              <p:grpSpPr>
                <a:xfrm>
                  <a:off x="418069" y="2607719"/>
                  <a:ext cx="5306993" cy="279005"/>
                  <a:chOff x="-601319" y="2320509"/>
                  <a:chExt cx="2606739" cy="435828"/>
                </a:xfrm>
              </p:grpSpPr>
              <p:sp>
                <p:nvSpPr>
                  <p:cNvPr id="53" name="59 Rectángulo"/>
                  <p:cNvSpPr/>
                  <p:nvPr/>
                </p:nvSpPr>
                <p:spPr>
                  <a:xfrm>
                    <a:off x="212323" y="2320509"/>
                    <a:ext cx="1793097" cy="43269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Porcentaje de eventos académicos de capacitación realizados satisfactoriamente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(S)  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73" name="CuadroTexto 72"/>
                  <p:cNvSpPr txBox="1"/>
                  <p:nvPr/>
                </p:nvSpPr>
                <p:spPr>
                  <a:xfrm>
                    <a:off x="-601319" y="2323643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Capacitación otorgada a los servidores públicos.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8" name="Grupo 17">
                  <a:extLst>
                    <a:ext uri="{FF2B5EF4-FFF2-40B4-BE49-F238E27FC236}">
                      <a16:creationId xmlns:a16="http://schemas.microsoft.com/office/drawing/2014/main" id="{824EC392-7DAC-87C2-E6DE-9DD40CE55405}"/>
                    </a:ext>
                  </a:extLst>
                </p:cNvPr>
                <p:cNvGrpSpPr/>
                <p:nvPr/>
              </p:nvGrpSpPr>
              <p:grpSpPr>
                <a:xfrm>
                  <a:off x="417134" y="2936835"/>
                  <a:ext cx="5306993" cy="369332"/>
                  <a:chOff x="-601319" y="2320509"/>
                  <a:chExt cx="2606739" cy="576926"/>
                </a:xfrm>
              </p:grpSpPr>
              <p:sp>
                <p:nvSpPr>
                  <p:cNvPr id="19" name="59 Rectángulo">
                    <a:extLst>
                      <a:ext uri="{FF2B5EF4-FFF2-40B4-BE49-F238E27FC236}">
                        <a16:creationId xmlns:a16="http://schemas.microsoft.com/office/drawing/2014/main" id="{3DF685BB-176E-0AF3-6CB8-74C360F383F8}"/>
                      </a:ext>
                    </a:extLst>
                  </p:cNvPr>
                  <p:cNvSpPr/>
                  <p:nvPr/>
                </p:nvSpPr>
                <p:spPr>
                  <a:xfrm>
                    <a:off x="212323" y="2320509"/>
                    <a:ext cx="1793097" cy="57692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Porcentaje de eventos académicos identificados que se integran al Programa Anual de Capacitación.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(A)  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" name="CuadroTexto 19">
                    <a:extLst>
                      <a:ext uri="{FF2B5EF4-FFF2-40B4-BE49-F238E27FC236}">
                        <a16:creationId xmlns:a16="http://schemas.microsoft.com/office/drawing/2014/main" id="{781EBA13-0707-159E-6BE5-2E0FF165F9BB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Detección de necesidades de capacitación.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4" name="Grupo 23">
                  <a:extLst>
                    <a:ext uri="{FF2B5EF4-FFF2-40B4-BE49-F238E27FC236}">
                      <a16:creationId xmlns:a16="http://schemas.microsoft.com/office/drawing/2014/main" id="{3EFCCBBF-B33F-D3E1-9229-6FC06627B870}"/>
                    </a:ext>
                  </a:extLst>
                </p:cNvPr>
                <p:cNvGrpSpPr/>
                <p:nvPr/>
              </p:nvGrpSpPr>
              <p:grpSpPr>
                <a:xfrm>
                  <a:off x="425496" y="3350835"/>
                  <a:ext cx="5298632" cy="369332"/>
                  <a:chOff x="-601319" y="2299355"/>
                  <a:chExt cx="2602632" cy="576926"/>
                </a:xfrm>
              </p:grpSpPr>
              <p:sp>
                <p:nvSpPr>
                  <p:cNvPr id="27" name="59 Rectángulo">
                    <a:extLst>
                      <a:ext uri="{FF2B5EF4-FFF2-40B4-BE49-F238E27FC236}">
                        <a16:creationId xmlns:a16="http://schemas.microsoft.com/office/drawing/2014/main" id="{F1E87664-2C59-29A8-D5DD-EEC8180ACF0B}"/>
                      </a:ext>
                    </a:extLst>
                  </p:cNvPr>
                  <p:cNvSpPr/>
                  <p:nvPr/>
                </p:nvSpPr>
                <p:spPr>
                  <a:xfrm>
                    <a:off x="208216" y="2299355"/>
                    <a:ext cx="1793097" cy="57692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Porcentaje de eventos académicos contratados en el Programa Anual de Capacitación (PAC)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(A)  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9" name="CuadroTexto 28">
                    <a:extLst>
                      <a:ext uri="{FF2B5EF4-FFF2-40B4-BE49-F238E27FC236}">
                        <a16:creationId xmlns:a16="http://schemas.microsoft.com/office/drawing/2014/main" id="{0A3A813D-DE63-DF26-8769-8071D4278392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Contratación de eventos académicos de capacitación.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0" name="Grupo 29">
                  <a:extLst>
                    <a:ext uri="{FF2B5EF4-FFF2-40B4-BE49-F238E27FC236}">
                      <a16:creationId xmlns:a16="http://schemas.microsoft.com/office/drawing/2014/main" id="{CD27D404-02A3-DBB0-BD14-5F47ACCACA70}"/>
                    </a:ext>
                  </a:extLst>
                </p:cNvPr>
                <p:cNvGrpSpPr/>
                <p:nvPr/>
              </p:nvGrpSpPr>
              <p:grpSpPr>
                <a:xfrm>
                  <a:off x="417134" y="3793926"/>
                  <a:ext cx="5306993" cy="279004"/>
                  <a:chOff x="-601319" y="2320509"/>
                  <a:chExt cx="2606739" cy="435826"/>
                </a:xfrm>
              </p:grpSpPr>
              <p:sp>
                <p:nvSpPr>
                  <p:cNvPr id="31" name="59 Rectángulo">
                    <a:extLst>
                      <a:ext uri="{FF2B5EF4-FFF2-40B4-BE49-F238E27FC236}">
                        <a16:creationId xmlns:a16="http://schemas.microsoft.com/office/drawing/2014/main" id="{D6705675-A049-7496-6027-BDC5B8E74A70}"/>
                      </a:ext>
                    </a:extLst>
                  </p:cNvPr>
                  <p:cNvSpPr/>
                  <p:nvPr/>
                </p:nvSpPr>
                <p:spPr>
                  <a:xfrm>
                    <a:off x="212323" y="2320509"/>
                    <a:ext cx="1793097" cy="43269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Porcentaje de espacios académicos ocupados.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(A)  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2" name="CuadroTexto 31">
                    <a:extLst>
                      <a:ext uri="{FF2B5EF4-FFF2-40B4-BE49-F238E27FC236}">
                        <a16:creationId xmlns:a16="http://schemas.microsoft.com/office/drawing/2014/main" id="{D29183C9-BB22-4A73-8B86-B5DF8CA044E9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Detección de necesidades de posgrado.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3" name="Grupo 32">
                  <a:extLst>
                    <a:ext uri="{FF2B5EF4-FFF2-40B4-BE49-F238E27FC236}">
                      <a16:creationId xmlns:a16="http://schemas.microsoft.com/office/drawing/2014/main" id="{23037989-06F6-4C51-C8DA-0F7BAC9CC83C}"/>
                    </a:ext>
                  </a:extLst>
                </p:cNvPr>
                <p:cNvGrpSpPr/>
                <p:nvPr/>
              </p:nvGrpSpPr>
              <p:grpSpPr>
                <a:xfrm>
                  <a:off x="406372" y="4138121"/>
                  <a:ext cx="5323168" cy="646331"/>
                  <a:chOff x="-601319" y="2323641"/>
                  <a:chExt cx="2614684" cy="1009618"/>
                </a:xfrm>
              </p:grpSpPr>
              <p:sp>
                <p:nvSpPr>
                  <p:cNvPr id="34" name="59 Rectángulo">
                    <a:extLst>
                      <a:ext uri="{FF2B5EF4-FFF2-40B4-BE49-F238E27FC236}">
                        <a16:creationId xmlns:a16="http://schemas.microsoft.com/office/drawing/2014/main" id="{F5217283-012A-D654-CC86-D0BAC198CBDF}"/>
                      </a:ext>
                    </a:extLst>
                  </p:cNvPr>
                  <p:cNvSpPr/>
                  <p:nvPr/>
                </p:nvSpPr>
                <p:spPr>
                  <a:xfrm>
                    <a:off x="220268" y="2323641"/>
                    <a:ext cx="1793097" cy="10096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Porcentaje de investigadores institucionales de alto nivel.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(A)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Porcentaje de artículos científicos publicados en revistas de impacto alto (A)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ES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Promedio de productos de la investigación por investigador institucional (A)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  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5" name="CuadroTexto 34">
                    <a:extLst>
                      <a:ext uri="{FF2B5EF4-FFF2-40B4-BE49-F238E27FC236}">
                        <a16:creationId xmlns:a16="http://schemas.microsoft.com/office/drawing/2014/main" id="{EBA33610-4785-5816-AF30-1DCB6843D4E5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Reducción del rezago en innovación y generación de conocimiento en salud.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7" name="Grupo 36">
                  <a:extLst>
                    <a:ext uri="{FF2B5EF4-FFF2-40B4-BE49-F238E27FC236}">
                      <a16:creationId xmlns:a16="http://schemas.microsoft.com/office/drawing/2014/main" id="{6F3E07C1-250A-E208-0A34-43F261476E8F}"/>
                    </a:ext>
                  </a:extLst>
                </p:cNvPr>
                <p:cNvGrpSpPr/>
                <p:nvPr/>
              </p:nvGrpSpPr>
              <p:grpSpPr>
                <a:xfrm>
                  <a:off x="400652" y="4867244"/>
                  <a:ext cx="5328889" cy="461665"/>
                  <a:chOff x="-601319" y="2323641"/>
                  <a:chExt cx="2617494" cy="721156"/>
                </a:xfrm>
              </p:grpSpPr>
              <p:sp>
                <p:nvSpPr>
                  <p:cNvPr id="38" name="59 Rectángulo">
                    <a:extLst>
                      <a:ext uri="{FF2B5EF4-FFF2-40B4-BE49-F238E27FC236}">
                        <a16:creationId xmlns:a16="http://schemas.microsoft.com/office/drawing/2014/main" id="{DAEC91DD-E913-8FBF-2493-91FE1058A69E}"/>
                      </a:ext>
                    </a:extLst>
                  </p:cNvPr>
                  <p:cNvSpPr/>
                  <p:nvPr/>
                </p:nvSpPr>
                <p:spPr>
                  <a:xfrm>
                    <a:off x="223078" y="2323641"/>
                    <a:ext cx="1793097" cy="72115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itchFamily="34" charset="0"/>
                      </a:rPr>
                      <a:t>Tasa de variación de recursos destinados a apoyar la investigación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(A)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Porcentaje del presupuesto federal destinado por la Secretaria de Salud a investigación científica y desarrollo tecnológico para la salud (A)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   DGPIS</a:t>
                    </a:r>
                  </a:p>
                </p:txBody>
              </p:sp>
              <p:sp>
                <p:nvSpPr>
                  <p:cNvPr id="40" name="CuadroTexto 39">
                    <a:extLst>
                      <a:ext uri="{FF2B5EF4-FFF2-40B4-BE49-F238E27FC236}">
                        <a16:creationId xmlns:a16="http://schemas.microsoft.com/office/drawing/2014/main" id="{88ECBF30-2DF3-AAE2-AEAC-9A35EE8BE0CC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576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Integración de los procesos de investigación, formación y capacitación en salud.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3" name="Grupo 42">
                  <a:extLst>
                    <a:ext uri="{FF2B5EF4-FFF2-40B4-BE49-F238E27FC236}">
                      <a16:creationId xmlns:a16="http://schemas.microsoft.com/office/drawing/2014/main" id="{C8436EAD-CCD9-8A7F-A9BC-E4F84B9293C9}"/>
                    </a:ext>
                  </a:extLst>
                </p:cNvPr>
                <p:cNvGrpSpPr/>
                <p:nvPr/>
              </p:nvGrpSpPr>
              <p:grpSpPr>
                <a:xfrm>
                  <a:off x="384362" y="5427727"/>
                  <a:ext cx="5344443" cy="277000"/>
                  <a:chOff x="-601319" y="2323639"/>
                  <a:chExt cx="2617101" cy="432696"/>
                </a:xfrm>
              </p:grpSpPr>
              <p:sp>
                <p:nvSpPr>
                  <p:cNvPr id="44" name="59 Rectángulo">
                    <a:extLst>
                      <a:ext uri="{FF2B5EF4-FFF2-40B4-BE49-F238E27FC236}">
                        <a16:creationId xmlns:a16="http://schemas.microsoft.com/office/drawing/2014/main" id="{A385C0AE-9D16-B5F4-E2C9-0AEB92E56D84}"/>
                      </a:ext>
                    </a:extLst>
                  </p:cNvPr>
                  <p:cNvSpPr/>
                  <p:nvPr/>
                </p:nvSpPr>
                <p:spPr>
                  <a:xfrm>
                    <a:off x="228532" y="2323639"/>
                    <a:ext cx="1787250" cy="43269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spAutoFit/>
                  </a:bodyPr>
                  <a:lstStyle/>
                  <a:p>
                    <a:pPr marL="87313" indent="-87313">
                      <a:buFontTx/>
                      <a:buChar char="-"/>
                    </a:pPr>
                    <a:r>
                      <a:rPr lang="es-ES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cs typeface="Arial" pitchFamily="34" charset="0"/>
                      </a:rPr>
                      <a:t>Porcentaje de investigadores vigentes en el Sistema Institucional </a:t>
                    </a:r>
                    <a:r>
                      <a:rPr lang="es-MX" sz="600" b="1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itchFamily="34" charset="0"/>
                        <a:cs typeface="Arial" pitchFamily="34" charset="0"/>
                      </a:rPr>
                      <a:t>(A)  DGPIS </a:t>
                    </a:r>
                  </a:p>
                  <a:p>
                    <a:pPr marL="87313" indent="-87313">
                      <a:buFontTx/>
                      <a:buChar char="-"/>
                    </a:pPr>
                    <a:endParaRPr lang="es-MX" sz="600" b="1" dirty="0"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6" name="CuadroTexto 45">
                    <a:extLst>
                      <a:ext uri="{FF2B5EF4-FFF2-40B4-BE49-F238E27FC236}">
                        <a16:creationId xmlns:a16="http://schemas.microsoft.com/office/drawing/2014/main" id="{069396F7-0DE2-0FD6-B8D1-2115E4EFBCD6}"/>
                      </a:ext>
                    </a:extLst>
                  </p:cNvPr>
                  <p:cNvSpPr txBox="1"/>
                  <p:nvPr/>
                </p:nvSpPr>
                <p:spPr>
                  <a:xfrm>
                    <a:off x="-601319" y="2323641"/>
                    <a:ext cx="799000" cy="43269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600" b="1" i="1" dirty="0"/>
                      <a:t>Reducción del rezago en innovación y generación de conocimiento en salud</a:t>
                    </a:r>
                    <a:endParaRPr lang="es-MX" sz="6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54" name="Text Box 6">
            <a:extLst>
              <a:ext uri="{FF2B5EF4-FFF2-40B4-BE49-F238E27FC236}">
                <a16:creationId xmlns:a16="http://schemas.microsoft.com/office/drawing/2014/main" id="{07611541-8BF9-C738-E30F-26B121CB5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7" y="0"/>
            <a:ext cx="19600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800" dirty="0"/>
              <a:t>Comisión Coordinadora de Institutos Nacionales de Salud y Hospitales de Alta Especialidad</a:t>
            </a:r>
          </a:p>
          <a:p>
            <a:pPr eaLnBrk="1" hangingPunct="1"/>
            <a:endParaRPr lang="es-ES" sz="800" dirty="0"/>
          </a:p>
        </p:txBody>
      </p:sp>
      <p:pic>
        <p:nvPicPr>
          <p:cNvPr id="77" name="Imagen 76">
            <a:extLst>
              <a:ext uri="{FF2B5EF4-FFF2-40B4-BE49-F238E27FC236}">
                <a16:creationId xmlns:a16="http://schemas.microsoft.com/office/drawing/2014/main" id="{D75DF2E2-F9A2-8679-6191-92D3C61DC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158" y="32658"/>
            <a:ext cx="1891344" cy="5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CuadroTexto 87">
            <a:extLst>
              <a:ext uri="{FF2B5EF4-FFF2-40B4-BE49-F238E27FC236}">
                <a16:creationId xmlns:a16="http://schemas.microsoft.com/office/drawing/2014/main" id="{08CB5C44-C059-8B02-1D70-D7F197F87AEA}"/>
              </a:ext>
            </a:extLst>
          </p:cNvPr>
          <p:cNvSpPr txBox="1"/>
          <p:nvPr/>
        </p:nvSpPr>
        <p:spPr>
          <a:xfrm>
            <a:off x="366890" y="6424171"/>
            <a:ext cx="1068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highlight>
                  <a:srgbClr val="00FFFF"/>
                </a:highlight>
              </a:rPr>
              <a:t>Agosto 05 2026</a:t>
            </a:r>
            <a:endParaRPr lang="es-MX" sz="900" b="1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71798682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24219</TotalTime>
  <Words>375</Words>
  <Application>Microsoft Office PowerPoint</Application>
  <PresentationFormat>Presentación en pantalla (4:3)</PresentationFormat>
  <Paragraphs>39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Symbol</vt:lpstr>
      <vt:lpstr>Diseño predeterminado</vt:lpstr>
      <vt:lpstr>Presentación de PowerPoint</vt:lpstr>
    </vt:vector>
  </TitlesOfParts>
  <Company>Comisión Coordinadora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amata</dc:creator>
  <cp:lastModifiedBy>LUIS ALBERTO JIMÉNEZ GOMÉZ</cp:lastModifiedBy>
  <cp:revision>1916</cp:revision>
  <cp:lastPrinted>2018-11-15T18:06:54Z</cp:lastPrinted>
  <dcterms:created xsi:type="dcterms:W3CDTF">2008-07-18T19:44:53Z</dcterms:created>
  <dcterms:modified xsi:type="dcterms:W3CDTF">2025-08-06T05:18:25Z</dcterms:modified>
</cp:coreProperties>
</file>