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87" r:id="rId2"/>
  </p:sldIdLst>
  <p:sldSz cx="9144000" cy="6858000" type="screen4x3"/>
  <p:notesSz cx="7010400" cy="92964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66"/>
    <a:srgbClr val="00FF00"/>
    <a:srgbClr val="33CC33"/>
    <a:srgbClr val="FFFFCC"/>
    <a:srgbClr val="FFFFFF"/>
    <a:srgbClr val="CAE8AA"/>
    <a:srgbClr val="EEEFB7"/>
    <a:srgbClr val="AFDCAC"/>
    <a:srgbClr val="A5D7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35" autoAdjust="0"/>
    <p:restoredTop sz="94658" autoAdjust="0"/>
  </p:normalViewPr>
  <p:slideViewPr>
    <p:cSldViewPr>
      <p:cViewPr>
        <p:scale>
          <a:sx n="150" d="100"/>
          <a:sy n="150" d="100"/>
        </p:scale>
        <p:origin x="-426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276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3038649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0134" y="3"/>
            <a:ext cx="303864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89B75-0359-4F87-8F79-330374C0DE88}" type="datetimeFigureOut">
              <a:rPr lang="es-MX" smtClean="0"/>
              <a:t>05/08/2025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29678"/>
            <a:ext cx="3038649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0134" y="8829678"/>
            <a:ext cx="303864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7BF40-9EB3-4E09-B6E1-0EE3C4E24E6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542278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49" cy="46513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134" y="0"/>
            <a:ext cx="3038648" cy="46513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FB1170F-1FA0-4B2C-AA3D-AC74C7ADDE63}" type="datetimeFigureOut">
              <a:rPr lang="es-ES"/>
              <a:pPr>
                <a:defRPr/>
              </a:pPr>
              <a:t>05/08/2025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9788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848" y="4416428"/>
            <a:ext cx="5608320" cy="4183063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649" cy="465138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134" y="8829675"/>
            <a:ext cx="3038648" cy="465138"/>
          </a:xfrm>
          <a:prstGeom prst="rect">
            <a:avLst/>
          </a:prstGeom>
        </p:spPr>
        <p:txBody>
          <a:bodyPr vert="horz" wrap="square" lIns="92446" tIns="46223" rIns="92446" bIns="4622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67DC715-1876-47A8-98B7-55117020D452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55021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SV" dirty="0"/>
          </a:p>
        </p:txBody>
      </p:sp>
      <p:sp>
        <p:nvSpPr>
          <p:cNvPr id="922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D63DAEF-B4A2-497C-B345-A03D49FBCAA9}" type="slidenum">
              <a:rPr lang="es-ES"/>
              <a:pPr eaLnBrk="1" hangingPunct="1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0069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A8CC7B-6126-4C51-9F59-26DCA141378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292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CD21B9-9C86-454A-A982-B54D95DFA95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925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CA6ABE-360F-4D41-9DB5-3013FFE910E2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91579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70E516-FBD7-4CA7-8F9D-296ECB7CAFB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0856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DFEA80-FDA6-4468-A1FF-A66247F40A14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0247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E66949-0357-4935-A9FC-9AF94F0E450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556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AD24D-7118-41C2-9C91-440079C1BE0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503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D7F49C-A389-44F2-BDA7-A88F0860015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5901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4B7EB1-0DE4-41B2-AEB4-96F6F2DFB84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705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486474-3930-4784-BFA1-FE40EEDA4E6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377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9BDDBA-A4E9-4D72-8548-B0D162CF241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2396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8273C9-7F2D-4EB2-82A5-C715293C1DD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4734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E2414DA-615E-4970-902D-A10EA6178499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E023%209.ppt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62 Rectángulo"/>
          <p:cNvSpPr/>
          <p:nvPr/>
        </p:nvSpPr>
        <p:spPr bwMode="auto">
          <a:xfrm>
            <a:off x="161268" y="599150"/>
            <a:ext cx="2392114" cy="728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7313" indent="-873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000" dirty="0">
                <a:solidFill>
                  <a:schemeClr val="tx1"/>
                </a:solidFill>
                <a:cs typeface="Calibri" pitchFamily="34" charset="0"/>
              </a:rPr>
              <a:t>  </a:t>
            </a:r>
            <a:r>
              <a:rPr lang="es-MX" sz="800" b="1" i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Contribuir al bienestar social e igualdad mediante la atención a la demanda de servicios especializados que se presentan a los Institutos Nacionales de Salud y Hospitales de Alta Especialidad en coordinación con la red de servicios </a:t>
            </a:r>
          </a:p>
        </p:txBody>
      </p:sp>
      <p:sp>
        <p:nvSpPr>
          <p:cNvPr id="90" name="63 Rectángulo"/>
          <p:cNvSpPr/>
          <p:nvPr/>
        </p:nvSpPr>
        <p:spPr bwMode="auto">
          <a:xfrm>
            <a:off x="161268" y="1583893"/>
            <a:ext cx="2523643" cy="686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7313" indent="-873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900" b="1" i="1" dirty="0">
                <a:solidFill>
                  <a:schemeClr val="tx1"/>
                </a:solidFill>
                <a:cs typeface="Calibri" pitchFamily="34" charset="0"/>
              </a:rPr>
              <a:t>   </a:t>
            </a:r>
            <a:r>
              <a:rPr lang="es-MX" sz="8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 población con padecimientos de alta complejidad que recibe atención médica especializada con calidad en los Institutos Nacionales de Salud y Hospitales de Alta Especialidad mejora sus condiciones de salud</a:t>
            </a:r>
          </a:p>
        </p:txBody>
      </p:sp>
      <p:sp>
        <p:nvSpPr>
          <p:cNvPr id="99" name="8 Rectángulo"/>
          <p:cNvSpPr/>
          <p:nvPr/>
        </p:nvSpPr>
        <p:spPr>
          <a:xfrm rot="10800000" flipV="1">
            <a:off x="2553382" y="1639394"/>
            <a:ext cx="27045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dirty="0">
                <a:solidFill>
                  <a:srgbClr val="0000FF"/>
                </a:solidFill>
              </a:rPr>
              <a:t>Porcentaje de pacientes sin seguridad social valorados en la consulta externa que presentan padecimientos que requiere atención de especialidad o alta especialidad </a:t>
            </a:r>
            <a:r>
              <a:rPr lang="es-MX" sz="800" b="1" dirty="0"/>
              <a:t>(T)  </a:t>
            </a:r>
            <a:r>
              <a:rPr lang="es-MX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1.1.1</a:t>
            </a:r>
          </a:p>
        </p:txBody>
      </p:sp>
      <p:sp>
        <p:nvSpPr>
          <p:cNvPr id="112" name="44 CuadroTexto"/>
          <p:cNvSpPr txBox="1">
            <a:spLocks noChangeArrowheads="1"/>
          </p:cNvSpPr>
          <p:nvPr/>
        </p:nvSpPr>
        <p:spPr bwMode="auto">
          <a:xfrm>
            <a:off x="3410900" y="296859"/>
            <a:ext cx="280831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MX" sz="1000" b="1" dirty="0">
                <a:cs typeface="Arial" charset="0"/>
              </a:rPr>
              <a:t>PP E031  “Servicios de a</a:t>
            </a:r>
            <a:r>
              <a:rPr lang="es-MX" sz="1000" b="1" dirty="0">
                <a:cs typeface="Arial" charset="0"/>
                <a:sym typeface="Symbol" pitchFamily="18" charset="2"/>
              </a:rPr>
              <a:t>tención a la salud”</a:t>
            </a:r>
            <a:endParaRPr lang="es-MX" sz="1000" b="1" dirty="0">
              <a:cs typeface="Arial" charset="0"/>
            </a:endParaRPr>
          </a:p>
        </p:txBody>
      </p:sp>
      <p:sp>
        <p:nvSpPr>
          <p:cNvPr id="61" name="CuadroTexto 60"/>
          <p:cNvSpPr txBox="1"/>
          <p:nvPr/>
        </p:nvSpPr>
        <p:spPr>
          <a:xfrm>
            <a:off x="75804" y="3177111"/>
            <a:ext cx="895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800" b="1" i="1" dirty="0"/>
              <a:t>Atención hospitalaria Especializada y ambulatoria  otorgada</a:t>
            </a:r>
          </a:p>
        </p:txBody>
      </p:sp>
      <p:sp>
        <p:nvSpPr>
          <p:cNvPr id="39" name="44 CuadroTexto"/>
          <p:cNvSpPr txBox="1">
            <a:spLocks noChangeArrowheads="1"/>
          </p:cNvSpPr>
          <p:nvPr/>
        </p:nvSpPr>
        <p:spPr bwMode="auto">
          <a:xfrm>
            <a:off x="2394629" y="54773"/>
            <a:ext cx="484085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MX" sz="1000" b="1" dirty="0">
                <a:cs typeface="Arial" charset="0"/>
              </a:rPr>
              <a:t>Matriz de Indicadores para Resultados 2026  </a:t>
            </a:r>
            <a:endParaRPr lang="es-MX" sz="1000" b="1" dirty="0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19647" y="0"/>
            <a:ext cx="19600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MX" sz="800" dirty="0"/>
              <a:t>Comisión Coordinadora de Institutos Nacionales de Salud y Hospitales de Alta Especialidad</a:t>
            </a:r>
          </a:p>
          <a:p>
            <a:pPr eaLnBrk="1" hangingPunct="1"/>
            <a:endParaRPr lang="es-ES" sz="800" dirty="0"/>
          </a:p>
        </p:txBody>
      </p:sp>
      <p:sp>
        <p:nvSpPr>
          <p:cNvPr id="104" name="Rectángulo 103"/>
          <p:cNvSpPr/>
          <p:nvPr/>
        </p:nvSpPr>
        <p:spPr>
          <a:xfrm>
            <a:off x="2485229" y="544135"/>
            <a:ext cx="26852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s-MX" sz="800" b="1" dirty="0">
              <a:hlinkClick r:id="rId3" action="ppaction://hlinkpres?slideindex=1&amp;slidetitle=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b="1" dirty="0"/>
              <a:t>Porcentaje de pacientes referidos por instituciones públicas de salud a los que  se les apertura  expediente clínico institucional (T) 1.1</a:t>
            </a:r>
          </a:p>
        </p:txBody>
      </p:sp>
      <p:sp>
        <p:nvSpPr>
          <p:cNvPr id="75" name="45 Rectángulo"/>
          <p:cNvSpPr/>
          <p:nvPr/>
        </p:nvSpPr>
        <p:spPr bwMode="auto">
          <a:xfrm>
            <a:off x="2465916" y="632831"/>
            <a:ext cx="2704584" cy="5630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7313" indent="-87313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50 Rectángulo"/>
          <p:cNvSpPr/>
          <p:nvPr/>
        </p:nvSpPr>
        <p:spPr bwMode="auto">
          <a:xfrm>
            <a:off x="1907707" y="5256951"/>
            <a:ext cx="3262788" cy="15462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 anchorCtr="0"/>
          <a:lstStyle/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s-MX" sz="650" b="1" dirty="0">
              <a:solidFill>
                <a:schemeClr val="tx1"/>
              </a:solidFill>
              <a:latin typeface="Arial" pitchFamily="34" charset="0"/>
              <a:cs typeface="Arial" pitchFamily="34" charset="0"/>
              <a:hlinkClick r:id="rId3" action="ppaction://hlinkpres?slideindex=1&amp;slidetitle=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b="1" dirty="0">
              <a:solidFill>
                <a:schemeClr val="tx1"/>
              </a:solidFill>
              <a:latin typeface="Arial" pitchFamily="34" charset="0"/>
              <a:cs typeface="Arial" pitchFamily="34" charset="0"/>
              <a:hlinkClick r:id="rId3" action="ppaction://hlinkpres?slideindex=1&amp;slidetitle="/>
            </a:endParaRPr>
          </a:p>
        </p:txBody>
      </p:sp>
      <p:sp>
        <p:nvSpPr>
          <p:cNvPr id="94" name="72 Rectángulo"/>
          <p:cNvSpPr/>
          <p:nvPr/>
        </p:nvSpPr>
        <p:spPr bwMode="auto">
          <a:xfrm>
            <a:off x="891465" y="5447449"/>
            <a:ext cx="1130555" cy="7961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Valoración de usuarios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y atención a los pacientes</a:t>
            </a:r>
          </a:p>
        </p:txBody>
      </p:sp>
      <p:sp>
        <p:nvSpPr>
          <p:cNvPr id="37" name="22 Rectángulo"/>
          <p:cNvSpPr/>
          <p:nvPr/>
        </p:nvSpPr>
        <p:spPr>
          <a:xfrm>
            <a:off x="5196335" y="650976"/>
            <a:ext cx="3874612" cy="5630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indent="-88900">
              <a:buFont typeface="+mj-lt"/>
              <a:buAutoNum type="arabicPeriod"/>
            </a:pPr>
            <a:r>
              <a:rPr lang="es-MX" sz="600" b="1" dirty="0">
                <a:solidFill>
                  <a:schemeClr val="tx1"/>
                </a:solidFill>
              </a:rPr>
              <a:t>Condiciones macroeconómicas estables. </a:t>
            </a:r>
          </a:p>
          <a:p>
            <a:pPr marL="88900" indent="-88900">
              <a:buFont typeface="+mj-lt"/>
              <a:buAutoNum type="arabicPeriod"/>
            </a:pPr>
            <a:endParaRPr lang="es-MX" sz="600" b="1" dirty="0">
              <a:solidFill>
                <a:schemeClr val="tx1"/>
              </a:solidFill>
            </a:endParaRPr>
          </a:p>
          <a:p>
            <a:pPr marL="88900" indent="-88900">
              <a:buFont typeface="+mj-lt"/>
              <a:buAutoNum type="arabicPeriod"/>
            </a:pPr>
            <a:r>
              <a:rPr lang="es-MX" sz="600" b="1" dirty="0">
                <a:solidFill>
                  <a:schemeClr val="tx1"/>
                </a:solidFill>
              </a:rPr>
              <a:t>Se cuenta con planes emergentes para atender desastres naturales y epidemias que pongan en peligro la vida de la población.</a:t>
            </a:r>
          </a:p>
          <a:p>
            <a:pPr marL="88900" indent="-88900">
              <a:buFont typeface="+mj-lt"/>
              <a:buAutoNum type="arabicPeriod"/>
            </a:pPr>
            <a:endParaRPr lang="es-MX" sz="600" b="1" dirty="0">
              <a:solidFill>
                <a:schemeClr val="tx1"/>
              </a:solidFill>
            </a:endParaRPr>
          </a:p>
          <a:p>
            <a:pPr marL="88900" indent="-88900">
              <a:buFont typeface="+mj-lt"/>
              <a:buAutoNum type="arabicPeriod"/>
            </a:pPr>
            <a:r>
              <a:rPr lang="es-MX" sz="600" b="1" dirty="0">
                <a:solidFill>
                  <a:schemeClr val="tx1"/>
                </a:solidFill>
              </a:rPr>
              <a:t>El perfil epidemiológico y demográfico de la población se mantiene o presenta cambios graduales.</a:t>
            </a:r>
          </a:p>
          <a:p>
            <a:pPr marL="88900" indent="-88900">
              <a:buFont typeface="+mj-lt"/>
              <a:buAutoNum type="arabicPeriod"/>
            </a:pPr>
            <a:endParaRPr lang="es-MX" sz="6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22 Rectángulo"/>
          <p:cNvSpPr/>
          <p:nvPr/>
        </p:nvSpPr>
        <p:spPr>
          <a:xfrm>
            <a:off x="5170500" y="1340768"/>
            <a:ext cx="3944939" cy="11406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indent="-88900">
              <a:buFont typeface="+mj-lt"/>
              <a:buAutoNum type="arabicPeriod"/>
            </a:pPr>
            <a:r>
              <a:rPr lang="es-MX" sz="600" b="1" dirty="0">
                <a:solidFill>
                  <a:schemeClr val="tx1"/>
                </a:solidFill>
              </a:rPr>
              <a:t>Se mejora la cobertura de atención médica del primero y segundo nivel de atención a la población no derechohabiente de la seguridad social.</a:t>
            </a:r>
          </a:p>
          <a:p>
            <a:pPr marL="88900" indent="-88900">
              <a:buFont typeface="+mj-lt"/>
              <a:buAutoNum type="arabicPeriod"/>
            </a:pPr>
            <a:endParaRPr lang="es-MX" sz="600" b="1" dirty="0">
              <a:solidFill>
                <a:schemeClr val="tx1"/>
              </a:solidFill>
            </a:endParaRPr>
          </a:p>
          <a:p>
            <a:pPr marL="88900" indent="-88900">
              <a:buFont typeface="+mj-lt"/>
              <a:buAutoNum type="arabicPeriod"/>
            </a:pPr>
            <a:r>
              <a:rPr lang="es-MX" sz="600" b="1" dirty="0">
                <a:solidFill>
                  <a:schemeClr val="tx1"/>
                </a:solidFill>
              </a:rPr>
              <a:t>Las políticas públicas de salud tienen una mayor cobertura de padecimientos que requieren atención médica especializada y de la población que es atendida por las instituciones de salud para población no derechohabiente. </a:t>
            </a:r>
          </a:p>
          <a:p>
            <a:pPr marL="88900" indent="-88900">
              <a:buFont typeface="+mj-lt"/>
              <a:buAutoNum type="arabicPeriod"/>
            </a:pPr>
            <a:endParaRPr lang="es-MX" sz="600" b="1" dirty="0">
              <a:solidFill>
                <a:schemeClr val="tx1"/>
              </a:solidFill>
            </a:endParaRPr>
          </a:p>
          <a:p>
            <a:pPr marL="88900" indent="-88900">
              <a:buFont typeface="+mj-lt"/>
              <a:buAutoNum type="arabicPeriod"/>
            </a:pPr>
            <a:r>
              <a:rPr lang="es-MX" sz="600" b="1" dirty="0">
                <a:solidFill>
                  <a:schemeClr val="tx1"/>
                </a:solidFill>
              </a:rPr>
              <a:t>Se mantienen condiciones macroeconómicas estables que permitan la adquisición y mantenimiento de equipo e insumos especializados para la salud.</a:t>
            </a:r>
          </a:p>
          <a:p>
            <a:pPr marL="88900" indent="-88900">
              <a:buFont typeface="+mj-lt"/>
              <a:buAutoNum type="arabicPeriod"/>
            </a:pPr>
            <a:endParaRPr lang="es-MX" sz="6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88900" indent="-88900">
              <a:buFont typeface="+mj-lt"/>
              <a:buAutoNum type="arabicPeriod"/>
            </a:pPr>
            <a:r>
              <a:rPr lang="es-MX" sz="650" b="1" dirty="0">
                <a:solidFill>
                  <a:schemeClr val="tx1"/>
                </a:solidFill>
              </a:rPr>
              <a:t>Las redes de servicios operan adecuadamente el sistema de referencia y </a:t>
            </a:r>
            <a:r>
              <a:rPr lang="es-MX" sz="650" b="1" dirty="0" err="1">
                <a:solidFill>
                  <a:schemeClr val="tx1"/>
                </a:solidFill>
              </a:rPr>
              <a:t>contrareferencia</a:t>
            </a:r>
            <a:r>
              <a:rPr lang="es-MX" sz="600" b="1" u="sng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7" name="47 Rectángulo"/>
          <p:cNvSpPr/>
          <p:nvPr/>
        </p:nvSpPr>
        <p:spPr bwMode="auto">
          <a:xfrm>
            <a:off x="934943" y="2471126"/>
            <a:ext cx="4933202" cy="25317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s-MX" sz="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s-MX" sz="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s-MX" sz="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87313" indent="-87313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87313" indent="-87313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87313" indent="-87313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8 Rectángulo"/>
          <p:cNvSpPr/>
          <p:nvPr/>
        </p:nvSpPr>
        <p:spPr>
          <a:xfrm rot="10800000" flipV="1">
            <a:off x="877540" y="2469017"/>
            <a:ext cx="5056707" cy="2677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dirty="0">
                <a:solidFill>
                  <a:srgbClr val="0000FF"/>
                </a:solidFill>
              </a:rPr>
              <a:t>Índice de utilización de consultorio </a:t>
            </a:r>
            <a:r>
              <a:rPr lang="es-MX" sz="800" b="1" dirty="0"/>
              <a:t>(T) 1.1.1.1</a:t>
            </a: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dirty="0">
                <a:solidFill>
                  <a:srgbClr val="0000FF"/>
                </a:solidFill>
              </a:rPr>
              <a:t>Índice de utilización de salas de cirugía </a:t>
            </a:r>
            <a:r>
              <a:rPr lang="es-MX" sz="800" b="1" dirty="0"/>
              <a:t>(T) 1.1.1.2</a:t>
            </a: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dirty="0"/>
              <a:t>Eficacia en el otorgamiento de consulta programada (preconsulta, primera vez, subsecuentes, urgencias o admisión continua) </a:t>
            </a:r>
            <a:r>
              <a:rPr lang="es-MX" sz="800" b="1" dirty="0"/>
              <a:t>(T) 1.1.1.3</a:t>
            </a: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dirty="0">
                <a:solidFill>
                  <a:srgbClr val="0000FF"/>
                </a:solidFill>
              </a:rPr>
              <a:t>Porcentaje de diferimiento quirúrgico por cirugía programadas </a:t>
            </a:r>
            <a:r>
              <a:rPr lang="es-MX" sz="800" b="1" dirty="0"/>
              <a:t>(T) 1.1.1.4</a:t>
            </a: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dirty="0"/>
              <a:t>Porcentaje de sesiones de rehabilitación especializadas realizadas respecto al total realizado </a:t>
            </a:r>
            <a:r>
              <a:rPr lang="es-MX" sz="800" b="1" dirty="0"/>
              <a:t>(T) 1.1.1.5</a:t>
            </a: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dirty="0"/>
              <a:t> </a:t>
            </a:r>
            <a:endParaRPr lang="es-MX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dirty="0"/>
              <a:t>Porcentaje de usuarios con percepción de satisfacción de la calidad de la atención médica ambulatoria recibida superior a 80 puntos porcentuales </a:t>
            </a:r>
            <a:r>
              <a:rPr lang="es-MX" sz="800" b="1" dirty="0"/>
              <a:t>(T) 1.1.1.6</a:t>
            </a: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dirty="0"/>
              <a:t>Porcentaje de usuarios con percepción de satisfacción de la calidad de la atención médica hospitalaria recibida superior a 80 puntos porcentuales</a:t>
            </a:r>
            <a:r>
              <a:rPr lang="es-MX" sz="800" b="1" dirty="0"/>
              <a:t> (T) 1.1.1.7</a:t>
            </a: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dirty="0"/>
              <a:t>Promedio de días estancia </a:t>
            </a:r>
            <a:r>
              <a:rPr lang="es-MX" sz="800" b="1" dirty="0"/>
              <a:t>(T) 1.1.1.8</a:t>
            </a: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800" dirty="0">
                <a:solidFill>
                  <a:srgbClr val="0000FF"/>
                </a:solidFill>
              </a:rPr>
              <a:t>Tasa de reingresos hospitalarios por patologías no resueltas </a:t>
            </a:r>
            <a:r>
              <a:rPr lang="es-MX" sz="800" b="1" dirty="0"/>
              <a:t>(T) 1.1.1.9</a:t>
            </a:r>
            <a:endParaRPr lang="es-MX" sz="8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9" name="45 Rectángulo"/>
          <p:cNvSpPr/>
          <p:nvPr/>
        </p:nvSpPr>
        <p:spPr bwMode="auto">
          <a:xfrm>
            <a:off x="2465917" y="1622905"/>
            <a:ext cx="2704584" cy="6226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7313" indent="-87313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8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3" name="Conector recto 152"/>
          <p:cNvCxnSpPr>
            <a:cxnSpLocks/>
            <a:stCxn id="75" idx="2"/>
            <a:endCxn id="149" idx="0"/>
          </p:cNvCxnSpPr>
          <p:nvPr/>
        </p:nvCxnSpPr>
        <p:spPr>
          <a:xfrm>
            <a:off x="3818208" y="1195836"/>
            <a:ext cx="1" cy="4270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Imagen 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158" y="32658"/>
            <a:ext cx="1891344" cy="533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" name="Conector recto 1">
            <a:extLst>
              <a:ext uri="{FF2B5EF4-FFF2-40B4-BE49-F238E27FC236}">
                <a16:creationId xmlns:a16="http://schemas.microsoft.com/office/drawing/2014/main" id="{8EAD7497-F8AB-E6CA-ECBE-3F5410AB002B}"/>
              </a:ext>
            </a:extLst>
          </p:cNvPr>
          <p:cNvCxnSpPr>
            <a:cxnSpLocks/>
            <a:stCxn id="149" idx="2"/>
          </p:cNvCxnSpPr>
          <p:nvPr/>
        </p:nvCxnSpPr>
        <p:spPr>
          <a:xfrm flipH="1">
            <a:off x="3818208" y="2245584"/>
            <a:ext cx="1" cy="2358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C002AE6-25C5-2CCC-9DFB-818F2EA2ABF7}"/>
              </a:ext>
            </a:extLst>
          </p:cNvPr>
          <p:cNvSpPr txBox="1"/>
          <p:nvPr/>
        </p:nvSpPr>
        <p:spPr>
          <a:xfrm>
            <a:off x="1907703" y="5297259"/>
            <a:ext cx="3262792" cy="1391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s-MX" sz="800" dirty="0">
                <a:effectLst/>
                <a:ea typeface="Times New Roman" panose="02020603050405020304" pitchFamily="18" charset="0"/>
              </a:rPr>
              <a:t>Proporción de consultas de primera vez respecto a preconsultas </a:t>
            </a:r>
            <a:r>
              <a:rPr lang="es-MX" sz="800" b="1" dirty="0"/>
              <a:t>(T) 1.1.1.1.1</a:t>
            </a:r>
            <a:endParaRPr lang="es-MX" sz="800" dirty="0">
              <a:effectLst/>
              <a:ea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s-MX" sz="800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Porcentaje de pacientes atendidos de segundo nivel </a:t>
            </a:r>
            <a:r>
              <a:rPr lang="es-MX" sz="800" b="1" dirty="0"/>
              <a:t>(T) 1.1.1.1.2</a:t>
            </a:r>
            <a:endParaRPr lang="es-MX" sz="800" dirty="0">
              <a:effectLst/>
              <a:ea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s-MX" sz="800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Porcentaje de pacientes atendidos de tercer nivel </a:t>
            </a:r>
            <a:r>
              <a:rPr lang="es-MX" sz="800" b="1" dirty="0"/>
              <a:t>(T) 1.1.1.1.3</a:t>
            </a:r>
            <a:endParaRPr lang="es-MX" sz="800" dirty="0">
              <a:effectLst/>
              <a:ea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s-MX" sz="800" dirty="0">
                <a:effectLst/>
                <a:ea typeface="Times New Roman" panose="02020603050405020304" pitchFamily="18" charset="0"/>
              </a:rPr>
              <a:t>Tasa de infección nosocomial por mil días de estancia hospitalaria  </a:t>
            </a:r>
            <a:r>
              <a:rPr lang="es-MX" sz="800" b="1" dirty="0"/>
              <a:t>(T) 1.1.1.1.4</a:t>
            </a:r>
            <a:endParaRPr lang="es-MX" sz="8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4" name="22 Rectángulo">
            <a:extLst>
              <a:ext uri="{FF2B5EF4-FFF2-40B4-BE49-F238E27FC236}">
                <a16:creationId xmlns:a16="http://schemas.microsoft.com/office/drawing/2014/main" id="{B80AB09E-25AA-A781-0967-555FC83BDA2B}"/>
              </a:ext>
            </a:extLst>
          </p:cNvPr>
          <p:cNvSpPr/>
          <p:nvPr/>
        </p:nvSpPr>
        <p:spPr>
          <a:xfrm>
            <a:off x="5236613" y="5274962"/>
            <a:ext cx="3725134" cy="13131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sz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s-MX" sz="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.- </a:t>
            </a:r>
            <a:r>
              <a:rPr lang="es-MX" sz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población cumple con las actividades médicas comprometidas con la unidad médica.</a:t>
            </a:r>
          </a:p>
          <a:p>
            <a:r>
              <a:rPr lang="es-MX" sz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s-MX" sz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2.- La población y los prestadores de servicios de la salud identifican a los hospitales de alta especialidad como instituciones para atender problemas de mayor complejidad en salud. </a:t>
            </a:r>
          </a:p>
          <a:p>
            <a:endParaRPr lang="es-MX" sz="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3.- Los profesionales de la salud completan las plantillas de personal de los hospitales de alta especialidad </a:t>
            </a:r>
          </a:p>
          <a:p>
            <a:endParaRPr lang="es-MX" sz="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4.-Existe una adecuada capacitación y actualización del personal de salud que labora en las unidades de atención médica. </a:t>
            </a:r>
          </a:p>
          <a:p>
            <a:endParaRPr lang="es-MX" sz="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5.-Existen zonas geográficas con bajo índice de violencia, delincuencia y con percepción de seguridad que permiten que las unidades de atención médica cuenten con el personal de salud completo.</a:t>
            </a:r>
            <a:endParaRPr lang="es-MX" sz="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800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9B171213-70AD-366D-CB29-FDBBF0285E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885017"/>
              </p:ext>
            </p:extLst>
          </p:nvPr>
        </p:nvGraphicFramePr>
        <p:xfrm>
          <a:off x="5934247" y="2879548"/>
          <a:ext cx="3007233" cy="1579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07233">
                  <a:extLst>
                    <a:ext uri="{9D8B030D-6E8A-4147-A177-3AD203B41FA5}">
                      <a16:colId xmlns:a16="http://schemas.microsoft.com/office/drawing/2014/main" val="1809517472"/>
                    </a:ext>
                  </a:extLst>
                </a:gridCol>
              </a:tblGrid>
              <a:tr h="15792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1.- La demanda se mantiene de acuerdo a lo proyectado. 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es-MX" sz="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MX" sz="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2.- La población cumple con las medidas de </a:t>
                      </a:r>
                      <a:r>
                        <a:rPr lang="es-MX" sz="6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prevenció</a:t>
                      </a:r>
                      <a:r>
                        <a:rPr lang="es-MX" sz="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primaria y secundaria para la preservación de la salud.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3.- La población acepta la contrarreferencia a sus unidades médicas de adscripción. 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MX" sz="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4.-Las Entidades Federativas realizan la solicitud de insumos para la detección temprana de enfermedades prevenibles y su tratamiento, con base en sus necesidades reales.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es-MX" sz="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MX" sz="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5.- Existe una buena utilización de los recursos solicitados por parte de las Entidades Federativas para brindar la atención requerida por la población en las unidades de atención médica.</a:t>
                      </a:r>
                      <a:endParaRPr lang="es-MX" sz="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5603260"/>
                  </a:ext>
                </a:extLst>
              </a:tr>
            </a:tbl>
          </a:graphicData>
        </a:graphic>
      </p:graphicFrame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35C3C73D-548D-0CC0-9809-2C002485E919}"/>
              </a:ext>
            </a:extLst>
          </p:cNvPr>
          <p:cNvCxnSpPr>
            <a:cxnSpLocks/>
          </p:cNvCxnSpPr>
          <p:nvPr/>
        </p:nvCxnSpPr>
        <p:spPr>
          <a:xfrm flipH="1">
            <a:off x="3818207" y="4999288"/>
            <a:ext cx="1" cy="23580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CA21B75-A25E-53C7-C81C-1837680FDDCB}"/>
              </a:ext>
            </a:extLst>
          </p:cNvPr>
          <p:cNvSpPr txBox="1"/>
          <p:nvPr/>
        </p:nvSpPr>
        <p:spPr>
          <a:xfrm>
            <a:off x="366890" y="6424171"/>
            <a:ext cx="10686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>
                <a:highlight>
                  <a:srgbClr val="00FFFF"/>
                </a:highlight>
              </a:rPr>
              <a:t>Agosto 05 2026</a:t>
            </a:r>
            <a:endParaRPr lang="es-MX" sz="900" b="1" dirty="0">
              <a:highlight>
                <a:srgbClr val="00FFFF"/>
              </a:highlight>
            </a:endParaRPr>
          </a:p>
        </p:txBody>
      </p:sp>
      <p:sp>
        <p:nvSpPr>
          <p:cNvPr id="6" name="44 CuadroTexto">
            <a:extLst>
              <a:ext uri="{FF2B5EF4-FFF2-40B4-BE49-F238E27FC236}">
                <a16:creationId xmlns:a16="http://schemas.microsoft.com/office/drawing/2014/main" id="{91E885C7-6B69-2098-C13A-00B7D99A93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6773" y="327363"/>
            <a:ext cx="31813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MX" sz="1000" b="1" dirty="0">
                <a:cs typeface="Arial" charset="0"/>
              </a:rPr>
              <a:t>1</a:t>
            </a:r>
          </a:p>
        </p:txBody>
      </p:sp>
      <p:sp>
        <p:nvSpPr>
          <p:cNvPr id="7" name="44 CuadroTexto">
            <a:extLst>
              <a:ext uri="{FF2B5EF4-FFF2-40B4-BE49-F238E27FC236}">
                <a16:creationId xmlns:a16="http://schemas.microsoft.com/office/drawing/2014/main" id="{B5D648F6-E342-B60E-7C17-85E6979D1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3328" y="1385443"/>
            <a:ext cx="40502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MX" sz="1000" b="1" dirty="0">
                <a:cs typeface="Arial" charset="0"/>
              </a:rPr>
              <a:t>1.1</a:t>
            </a:r>
          </a:p>
        </p:txBody>
      </p:sp>
      <p:sp>
        <p:nvSpPr>
          <p:cNvPr id="8" name="44 CuadroTexto">
            <a:extLst>
              <a:ext uri="{FF2B5EF4-FFF2-40B4-BE49-F238E27FC236}">
                <a16:creationId xmlns:a16="http://schemas.microsoft.com/office/drawing/2014/main" id="{8477C684-BF35-C283-8499-B6ABEA136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309" y="2217618"/>
            <a:ext cx="62701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MX" sz="1000" b="1" dirty="0">
                <a:cs typeface="Arial" charset="0"/>
              </a:rPr>
              <a:t>1.1.1</a:t>
            </a:r>
          </a:p>
        </p:txBody>
      </p:sp>
      <p:sp>
        <p:nvSpPr>
          <p:cNvPr id="9" name="44 CuadroTexto">
            <a:extLst>
              <a:ext uri="{FF2B5EF4-FFF2-40B4-BE49-F238E27FC236}">
                <a16:creationId xmlns:a16="http://schemas.microsoft.com/office/drawing/2014/main" id="{D2497039-EBCE-59D8-5742-1425E812E8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7731" y="5041269"/>
            <a:ext cx="84818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MX" sz="1000" b="1" dirty="0">
                <a:cs typeface="Arial" charset="0"/>
              </a:rPr>
              <a:t>1.1.1.1</a:t>
            </a:r>
          </a:p>
        </p:txBody>
      </p:sp>
    </p:spTree>
    <p:extLst>
      <p:ext uri="{BB962C8B-B14F-4D97-AF65-F5344CB8AC3E}">
        <p14:creationId xmlns:p14="http://schemas.microsoft.com/office/powerpoint/2010/main" val="938805599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16979</TotalTime>
  <Words>712</Words>
  <Application>Microsoft Office PowerPoint</Application>
  <PresentationFormat>Presentación en pantalla (4:3)</PresentationFormat>
  <Paragraphs>72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Diseño predeterminado</vt:lpstr>
      <vt:lpstr>Presentación de PowerPoint</vt:lpstr>
    </vt:vector>
  </TitlesOfParts>
  <Company>Comisión Coordinadora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amata</dc:creator>
  <cp:lastModifiedBy>LUIS ALBERTO JIMÉNEZ GOMÉZ</cp:lastModifiedBy>
  <cp:revision>1602</cp:revision>
  <cp:lastPrinted>2018-10-29T23:09:23Z</cp:lastPrinted>
  <dcterms:created xsi:type="dcterms:W3CDTF">2008-07-18T19:44:53Z</dcterms:created>
  <dcterms:modified xsi:type="dcterms:W3CDTF">2025-08-06T02:38:34Z</dcterms:modified>
</cp:coreProperties>
</file>